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5" r:id="rId6"/>
    <p:sldId id="261" r:id="rId7"/>
    <p:sldId id="277" r:id="rId8"/>
    <p:sldId id="262" r:id="rId9"/>
    <p:sldId id="263" r:id="rId10"/>
    <p:sldId id="264" r:id="rId11"/>
    <p:sldId id="265" r:id="rId12"/>
    <p:sldId id="268" r:id="rId13"/>
    <p:sldId id="269" r:id="rId14"/>
    <p:sldId id="272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543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122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998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891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18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133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913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55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177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318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545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032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235575" y="2778744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5400" b="1" dirty="0" smtClean="0">
                <a:latin typeface="Bookman Old Style" panose="02050604050505020204" pitchFamily="18" charset="0"/>
              </a:rPr>
              <a:t>Vezetéselmélet, rendezvényszervezés</a:t>
            </a: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1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8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Döntés</a:t>
            </a:r>
            <a:endParaRPr lang="hu-HU" sz="2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171851" y="1254239"/>
            <a:ext cx="81240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latin typeface="Bookman Old Style" panose="02050604050505020204" pitchFamily="18" charset="0"/>
              </a:rPr>
              <a:t>A vezetői tevékenység kritikus eleme.</a:t>
            </a:r>
          </a:p>
          <a:p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b="1" dirty="0">
                <a:latin typeface="Bookman Old Style" panose="02050604050505020204" pitchFamily="18" charset="0"/>
              </a:rPr>
              <a:t>Szakaszai: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döntés előtti </a:t>
            </a:r>
            <a:r>
              <a:rPr lang="hu-HU" sz="2000" dirty="0" smtClean="0">
                <a:latin typeface="Bookman Old Style" panose="02050604050505020204" pitchFamily="18" charset="0"/>
              </a:rPr>
              <a:t>szakasz;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döntési </a:t>
            </a:r>
            <a:r>
              <a:rPr lang="hu-HU" sz="2000" dirty="0" smtClean="0">
                <a:latin typeface="Bookman Old Style" panose="02050604050505020204" pitchFamily="18" charset="0"/>
              </a:rPr>
              <a:t>szakasz;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döntés utáni </a:t>
            </a:r>
            <a:r>
              <a:rPr lang="hu-HU" sz="2000" dirty="0" smtClean="0">
                <a:latin typeface="Bookman Old Style" panose="02050604050505020204" pitchFamily="18" charset="0"/>
              </a:rPr>
              <a:t>szakasz.</a:t>
            </a:r>
            <a:endParaRPr lang="hu-HU" sz="2000" dirty="0">
              <a:latin typeface="Bookman Old Style" panose="02050604050505020204" pitchFamily="18" charset="0"/>
            </a:endParaRPr>
          </a:p>
          <a:p>
            <a:endParaRPr lang="hu-HU" sz="2000" dirty="0">
              <a:latin typeface="Bookman Old Style" panose="02050604050505020204" pitchFamily="18" charset="0"/>
            </a:endParaRPr>
          </a:p>
        </p:txBody>
      </p:sp>
      <p:pic>
        <p:nvPicPr>
          <p:cNvPr id="10" name="Kép 9"/>
          <p:cNvPicPr/>
          <p:nvPr/>
        </p:nvPicPr>
        <p:blipFill rotWithShape="1">
          <a:blip r:embed="rId4"/>
          <a:srcRect l="4326" t="51050" r="4326"/>
          <a:stretch/>
        </p:blipFill>
        <p:spPr>
          <a:xfrm>
            <a:off x="2171851" y="3424808"/>
            <a:ext cx="8352928" cy="33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8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A sportvezetés módszerei</a:t>
            </a:r>
            <a:endParaRPr lang="hu-HU" sz="2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171849" y="2835389"/>
            <a:ext cx="81240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Az a sportvezető lehet sikeres, aki kísérletezés helyett pontosan megfogalmazza a célokat és a célok elérését leghatékonyabban megvalósító eljárásokat.</a:t>
            </a: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E</a:t>
            </a:r>
            <a:r>
              <a:rPr lang="hu-HU" sz="2000" dirty="0" smtClean="0">
                <a:latin typeface="Bookman Old Style" panose="02050604050505020204" pitchFamily="18" charset="0"/>
              </a:rPr>
              <a:t>szmei </a:t>
            </a:r>
            <a:r>
              <a:rPr lang="hu-HU" sz="2000" dirty="0">
                <a:latin typeface="Bookman Old Style" panose="02050604050505020204" pitchFamily="18" charset="0"/>
              </a:rPr>
              <a:t>ráhatás (meggyőzés)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G</a:t>
            </a:r>
            <a:r>
              <a:rPr lang="hu-HU" sz="2000" dirty="0" smtClean="0">
                <a:latin typeface="Bookman Old Style" panose="02050604050505020204" pitchFamily="18" charset="0"/>
              </a:rPr>
              <a:t>azdasági </a:t>
            </a:r>
            <a:r>
              <a:rPr lang="hu-HU" sz="2000" dirty="0">
                <a:latin typeface="Bookman Old Style" panose="02050604050505020204" pitchFamily="18" charset="0"/>
              </a:rPr>
              <a:t>ösztönzés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T</a:t>
            </a:r>
            <a:r>
              <a:rPr lang="hu-HU" sz="2000" dirty="0" smtClean="0">
                <a:latin typeface="Bookman Old Style" panose="02050604050505020204" pitchFamily="18" charset="0"/>
              </a:rPr>
              <a:t>ársadalmi-erkölcsi </a:t>
            </a:r>
            <a:r>
              <a:rPr lang="hu-HU" sz="2000" dirty="0">
                <a:latin typeface="Bookman Old Style" panose="02050604050505020204" pitchFamily="18" charset="0"/>
              </a:rPr>
              <a:t>elismerés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J</a:t>
            </a:r>
            <a:r>
              <a:rPr lang="hu-HU" sz="2000" dirty="0" smtClean="0">
                <a:latin typeface="Bookman Old Style" panose="02050604050505020204" pitchFamily="18" charset="0"/>
              </a:rPr>
              <a:t>ogi-adminisztratív </a:t>
            </a:r>
            <a:r>
              <a:rPr lang="hu-HU" sz="2000" dirty="0">
                <a:latin typeface="Bookman Old Style" panose="02050604050505020204" pitchFamily="18" charset="0"/>
              </a:rPr>
              <a:t>(kényszerítő) ráhatás</a:t>
            </a:r>
          </a:p>
          <a:p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4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8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Fő szabály</a:t>
            </a:r>
            <a:endParaRPr lang="hu-HU" sz="2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480953" y="2428815"/>
            <a:ext cx="7505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0" dirty="0"/>
          </a:p>
          <a:p>
            <a:pPr algn="ctr"/>
            <a:r>
              <a:rPr lang="hu-HU" sz="2000" dirty="0">
                <a:latin typeface="Bookman Old Style" panose="02050604050505020204" pitchFamily="18" charset="0"/>
              </a:rPr>
              <a:t>Mindig vedd figyelembe a körülményeket, az adott helyzetet és ehhez alkalmazd a legjobb stílust, módszert, eszközt!</a:t>
            </a: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3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8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>
                <a:latin typeface="Bookman Old Style" panose="02050604050505020204" pitchFamily="18" charset="0"/>
              </a:rPr>
              <a:t>Sportrendezvény szervezése</a:t>
            </a:r>
          </a:p>
          <a:p>
            <a:pPr>
              <a:defRPr/>
            </a:pPr>
            <a:endParaRPr lang="hu-HU" sz="2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525466" y="2214389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Bookman Old Style" panose="02050604050505020204" pitchFamily="18" charset="0"/>
              </a:rPr>
              <a:t>Három fő szakasz</a:t>
            </a:r>
          </a:p>
          <a:p>
            <a:pPr algn="ctr"/>
            <a:endParaRPr lang="hu-HU" sz="2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hu-HU" sz="2400" dirty="0" smtClean="0">
                <a:latin typeface="Bookman Old Style" panose="02050604050505020204" pitchFamily="18" charset="0"/>
              </a:rPr>
              <a:t>Előkészítés</a:t>
            </a:r>
            <a:endParaRPr lang="hu-HU" sz="2400" dirty="0">
              <a:latin typeface="Bookman Old Style" panose="02050604050505020204" pitchFamily="18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949110" y="3893163"/>
            <a:ext cx="4569540" cy="62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Lebonyolítás, megvalósítás</a:t>
            </a:r>
            <a:endParaRPr lang="hu-HU" sz="2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205119" y="4995272"/>
            <a:ext cx="6057523" cy="5913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Utómunkálatok, visszacsatolás</a:t>
            </a:r>
            <a:endParaRPr lang="hu-HU" sz="2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209941" y="2914650"/>
            <a:ext cx="2047875" cy="5000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Lefelé nyíl 2"/>
          <p:cNvSpPr/>
          <p:nvPr/>
        </p:nvSpPr>
        <p:spPr>
          <a:xfrm>
            <a:off x="6100292" y="3474247"/>
            <a:ext cx="257175" cy="4189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felé nyíl 3"/>
          <p:cNvSpPr/>
          <p:nvPr/>
        </p:nvSpPr>
        <p:spPr>
          <a:xfrm>
            <a:off x="6100292" y="4576356"/>
            <a:ext cx="262173" cy="4189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6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8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>
                <a:latin typeface="Bookman Old Style" panose="02050604050505020204" pitchFamily="18" charset="0"/>
              </a:rPr>
              <a:t>Sportrendezvény szervezése</a:t>
            </a:r>
          </a:p>
          <a:p>
            <a:pPr>
              <a:defRPr/>
            </a:pPr>
            <a:endParaRPr lang="hu-HU" sz="2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12" name="Téglalap 11"/>
          <p:cNvSpPr/>
          <p:nvPr/>
        </p:nvSpPr>
        <p:spPr>
          <a:xfrm>
            <a:off x="147764" y="2458793"/>
            <a:ext cx="3153097" cy="6997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Tervezés, információk begyűjtése, előkészítés</a:t>
            </a:r>
            <a:endParaRPr lang="hu-HU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Lefelé nyíl 12"/>
          <p:cNvSpPr/>
          <p:nvPr/>
        </p:nvSpPr>
        <p:spPr>
          <a:xfrm>
            <a:off x="1331640" y="3236776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 flipH="1">
            <a:off x="524452" y="3747031"/>
            <a:ext cx="2399719" cy="4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Felmérés alapján</a:t>
            </a:r>
            <a:endParaRPr lang="hu-HU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Lefelé nyíl 14"/>
          <p:cNvSpPr/>
          <p:nvPr/>
        </p:nvSpPr>
        <p:spPr>
          <a:xfrm>
            <a:off x="1331640" y="4289367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75755" y="4808088"/>
            <a:ext cx="3297112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 rendezvény célja</a:t>
            </a:r>
          </a:p>
          <a:p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Az esemény nagysága</a:t>
            </a:r>
          </a:p>
          <a:p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Időpont</a:t>
            </a:r>
          </a:p>
          <a:p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Helyszín</a:t>
            </a:r>
          </a:p>
          <a:p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Résztvevők</a:t>
            </a:r>
          </a:p>
          <a:p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Szolgáltatások felmérése</a:t>
            </a:r>
            <a:endParaRPr lang="hu-HU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6450904" y="2093091"/>
            <a:ext cx="2846249" cy="463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Szervezési feladatok</a:t>
            </a:r>
            <a:endParaRPr lang="hu-HU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Lefelé nyíl 17"/>
          <p:cNvSpPr/>
          <p:nvPr/>
        </p:nvSpPr>
        <p:spPr>
          <a:xfrm>
            <a:off x="7730012" y="2631741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6397865" y="3162790"/>
            <a:ext cx="2952328" cy="4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Szervező Bizottság</a:t>
            </a:r>
            <a:endParaRPr lang="hu-HU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" name="Lefelé nyíl 19"/>
          <p:cNvSpPr/>
          <p:nvPr/>
        </p:nvSpPr>
        <p:spPr>
          <a:xfrm>
            <a:off x="7730012" y="3657602"/>
            <a:ext cx="3086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3638551" y="4177863"/>
            <a:ext cx="8470956" cy="25024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Bizottság vezető: irányító</a:t>
            </a:r>
          </a:p>
          <a:p>
            <a:pPr algn="just"/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Bizottsági titkár: adminisztráció</a:t>
            </a:r>
          </a:p>
          <a:p>
            <a:pPr algn="just"/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Bizottsági tagok: - gazdasági (pénzügy, költségvetés</a:t>
            </a:r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);</a:t>
            </a:r>
            <a:endParaRPr lang="hu-HU" sz="20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- technikai intéző (pálya, öltözők, hangosítás</a:t>
            </a:r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);</a:t>
            </a:r>
            <a:endParaRPr lang="hu-HU" sz="20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- versenybizottság (torna lebonyolítás</a:t>
            </a:r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);</a:t>
            </a:r>
            <a:endParaRPr lang="hu-HU" sz="20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- marketing (reklám, kommunikáció</a:t>
            </a:r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);</a:t>
            </a:r>
            <a:endParaRPr lang="hu-HU" sz="20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- </a:t>
            </a:r>
            <a:r>
              <a:rPr lang="hu-HU" sz="2000" smtClean="0">
                <a:solidFill>
                  <a:schemeClr val="tx1"/>
                </a:solidFill>
                <a:latin typeface="Bookman Old Style" panose="02050604050505020204" pitchFamily="18" charset="0"/>
              </a:rPr>
              <a:t>biztonsági </a:t>
            </a:r>
            <a:r>
              <a:rPr lang="hu-HU" sz="2000" smtClean="0">
                <a:solidFill>
                  <a:schemeClr val="tx1"/>
                </a:solidFill>
                <a:latin typeface="Bookman Old Style" panose="02050604050505020204" pitchFamily="18" charset="0"/>
              </a:rPr>
              <a:t>felelős;</a:t>
            </a:r>
            <a:endParaRPr lang="hu-HU" sz="20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hu-H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- stb.</a:t>
            </a:r>
            <a:endParaRPr lang="hu-HU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8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Sportverseny, sportrendezvény </a:t>
            </a:r>
            <a:r>
              <a:rPr lang="hu-HU" sz="2400" b="1" dirty="0">
                <a:latin typeface="Bookman Old Style" panose="02050604050505020204" pitchFamily="18" charset="0"/>
              </a:rPr>
              <a:t>szervezése</a:t>
            </a:r>
          </a:p>
          <a:p>
            <a:pPr>
              <a:defRPr/>
            </a:pPr>
            <a:endParaRPr lang="hu-HU" sz="2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2664274" y="1542990"/>
            <a:ext cx="72988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000" b="1" dirty="0">
                <a:latin typeface="Bookman Old Style" panose="02050604050505020204" pitchFamily="18" charset="0"/>
              </a:rPr>
              <a:t>Előkészítés:</a:t>
            </a:r>
          </a:p>
          <a:p>
            <a:r>
              <a:rPr lang="hu-HU" sz="2000" dirty="0">
                <a:latin typeface="Bookman Old Style" panose="02050604050505020204" pitchFamily="18" charset="0"/>
              </a:rPr>
              <a:t>               - </a:t>
            </a:r>
            <a:r>
              <a:rPr lang="hu-HU" sz="2000" dirty="0" smtClean="0">
                <a:latin typeface="Bookman Old Style" panose="02050604050505020204" pitchFamily="18" charset="0"/>
              </a:rPr>
              <a:t>tervezés;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     - </a:t>
            </a:r>
            <a:r>
              <a:rPr lang="hu-HU" sz="2000" dirty="0" smtClean="0">
                <a:latin typeface="Bookman Old Style" panose="02050604050505020204" pitchFamily="18" charset="0"/>
              </a:rPr>
              <a:t>információszerzés;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     - költségvetés </a:t>
            </a:r>
            <a:r>
              <a:rPr lang="hu-HU" sz="2000" dirty="0" smtClean="0">
                <a:latin typeface="Bookman Old Style" panose="02050604050505020204" pitchFamily="18" charset="0"/>
              </a:rPr>
              <a:t>elkészítése;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     - szervező bizottság </a:t>
            </a:r>
            <a:r>
              <a:rPr lang="hu-HU" sz="2000" dirty="0" smtClean="0">
                <a:latin typeface="Bookman Old Style" panose="02050604050505020204" pitchFamily="18" charset="0"/>
              </a:rPr>
              <a:t>felállítása;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     - feladatok </a:t>
            </a:r>
            <a:r>
              <a:rPr lang="hu-HU" sz="2000" dirty="0" smtClean="0">
                <a:latin typeface="Bookman Old Style" panose="02050604050505020204" pitchFamily="18" charset="0"/>
              </a:rPr>
              <a:t>leosztása;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     - versenykiírás </a:t>
            </a:r>
            <a:r>
              <a:rPr lang="hu-HU" sz="2000" dirty="0" smtClean="0">
                <a:latin typeface="Bookman Old Style" panose="02050604050505020204" pitchFamily="18" charset="0"/>
              </a:rPr>
              <a:t>elkészítése.</a:t>
            </a:r>
            <a:endParaRPr lang="hu-HU" sz="2000" dirty="0">
              <a:latin typeface="Bookman Old Style" panose="02050604050505020204" pitchFamily="18" charset="0"/>
            </a:endParaRPr>
          </a:p>
          <a:p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AutoNum type="arabicPeriod" startAt="2"/>
            </a:pPr>
            <a:r>
              <a:rPr lang="hu-HU" sz="2000" b="1" dirty="0">
                <a:latin typeface="Bookman Old Style" panose="02050604050505020204" pitchFamily="18" charset="0"/>
              </a:rPr>
              <a:t>Lebonyolítás, megvalósítás:</a:t>
            </a:r>
          </a:p>
          <a:p>
            <a:r>
              <a:rPr lang="hu-HU" sz="2000" dirty="0">
                <a:latin typeface="Bookman Old Style" panose="02050604050505020204" pitchFamily="18" charset="0"/>
              </a:rPr>
              <a:t>                - a sportverseny/sportrendezvény </a:t>
            </a:r>
            <a:r>
              <a:rPr lang="hu-HU" sz="2000" dirty="0" smtClean="0">
                <a:latin typeface="Bookman Old Style" panose="02050604050505020204" pitchFamily="18" charset="0"/>
              </a:rPr>
              <a:t>megtartása;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      - a versenykiírás a </a:t>
            </a:r>
            <a:r>
              <a:rPr lang="hu-HU" sz="2000" dirty="0" smtClean="0">
                <a:latin typeface="Bookman Old Style" panose="02050604050505020204" pitchFamily="18" charset="0"/>
              </a:rPr>
              <a:t>mérvadó.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AutoNum type="arabicPeriod" startAt="3"/>
            </a:pPr>
            <a:r>
              <a:rPr lang="hu-HU" sz="2000" b="1" dirty="0">
                <a:latin typeface="Bookman Old Style" panose="02050604050505020204" pitchFamily="18" charset="0"/>
              </a:rPr>
              <a:t>Utómunkálatok:</a:t>
            </a:r>
          </a:p>
          <a:p>
            <a:r>
              <a:rPr lang="hu-HU" sz="2000" dirty="0">
                <a:latin typeface="Bookman Old Style" panose="02050604050505020204" pitchFamily="18" charset="0"/>
              </a:rPr>
              <a:t>                - dokumentációk </a:t>
            </a:r>
            <a:r>
              <a:rPr lang="hu-HU" sz="2000" dirty="0" smtClean="0">
                <a:latin typeface="Bookman Old Style" panose="02050604050505020204" pitchFamily="18" charset="0"/>
              </a:rPr>
              <a:t>begyűjtése;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      - értékelés, </a:t>
            </a:r>
            <a:r>
              <a:rPr lang="hu-HU" sz="2000" dirty="0" smtClean="0">
                <a:latin typeface="Bookman Old Style" panose="02050604050505020204" pitchFamily="18" charset="0"/>
              </a:rPr>
              <a:t>jutalmazás;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      - </a:t>
            </a:r>
            <a:r>
              <a:rPr lang="hu-HU" sz="2000" dirty="0" smtClean="0">
                <a:latin typeface="Bookman Old Style" panose="02050604050505020204" pitchFamily="18" charset="0"/>
              </a:rPr>
              <a:t>köszönőlevelek.</a:t>
            </a:r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8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Versenykiírás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2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2664272" y="2047815"/>
            <a:ext cx="713921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dirty="0">
                <a:latin typeface="Bookman Old Style" panose="02050604050505020204" pitchFamily="18" charset="0"/>
              </a:rPr>
              <a:t>Olyan versenyszabály, amely az adott versenyre készül.</a:t>
            </a:r>
          </a:p>
          <a:p>
            <a:pPr algn="ctr"/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b="1" dirty="0">
                <a:latin typeface="Bookman Old Style" panose="02050604050505020204" pitchFamily="18" charset="0"/>
              </a:rPr>
              <a:t>Az elkészítés szempontjai: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 verseny </a:t>
            </a:r>
            <a:r>
              <a:rPr lang="hu-HU" sz="2000" dirty="0" smtClean="0">
                <a:latin typeface="Bookman Old Style" panose="02050604050505020204" pitchFamily="18" charset="0"/>
              </a:rPr>
              <a:t>célja;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 verseny </a:t>
            </a:r>
            <a:r>
              <a:rPr lang="hu-HU" sz="2000" dirty="0" smtClean="0">
                <a:latin typeface="Bookman Old Style" panose="02050604050505020204" pitchFamily="18" charset="0"/>
              </a:rPr>
              <a:t>résztvevői;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 verseny </a:t>
            </a:r>
            <a:r>
              <a:rPr lang="hu-HU" sz="2000" dirty="0" smtClean="0">
                <a:latin typeface="Bookman Old Style" panose="02050604050505020204" pitchFamily="18" charset="0"/>
              </a:rPr>
              <a:t>időpontja;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 verseny </a:t>
            </a:r>
            <a:r>
              <a:rPr lang="hu-HU" sz="2000" dirty="0" smtClean="0">
                <a:latin typeface="Bookman Old Style" panose="02050604050505020204" pitchFamily="18" charset="0"/>
              </a:rPr>
              <a:t>helyszíne;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pálya </a:t>
            </a:r>
            <a:r>
              <a:rPr lang="hu-HU" sz="2000" dirty="0" smtClean="0">
                <a:latin typeface="Bookman Old Style" panose="02050604050505020204" pitchFamily="18" charset="0"/>
              </a:rPr>
              <a:t>talaja;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j</a:t>
            </a:r>
            <a:r>
              <a:rPr lang="hu-HU" sz="2000" dirty="0" smtClean="0">
                <a:latin typeface="Bookman Old Style" panose="02050604050505020204" pitchFamily="18" charset="0"/>
              </a:rPr>
              <a:t>átékszabályok;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nevezési </a:t>
            </a:r>
            <a:r>
              <a:rPr lang="hu-HU" sz="2000" dirty="0" smtClean="0">
                <a:latin typeface="Bookman Old Style" panose="02050604050505020204" pitchFamily="18" charset="0"/>
              </a:rPr>
              <a:t>díj;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nevezési </a:t>
            </a:r>
            <a:r>
              <a:rPr lang="hu-HU" sz="2000" dirty="0" smtClean="0">
                <a:latin typeface="Bookman Old Style" panose="02050604050505020204" pitchFamily="18" charset="0"/>
              </a:rPr>
              <a:t>határidő;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d</a:t>
            </a:r>
            <a:r>
              <a:rPr lang="hu-HU" sz="2000" dirty="0" smtClean="0">
                <a:latin typeface="Bookman Old Style" panose="02050604050505020204" pitchFamily="18" charset="0"/>
              </a:rPr>
              <a:t>íjazás;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ó</a:t>
            </a:r>
            <a:r>
              <a:rPr lang="hu-HU" sz="2000" dirty="0" smtClean="0">
                <a:latin typeface="Bookman Old Style" panose="02050604050505020204" pitchFamily="18" charset="0"/>
              </a:rPr>
              <a:t>vás.</a:t>
            </a:r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1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930024" y="3511034"/>
            <a:ext cx="10533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400" b="1" dirty="0">
                <a:latin typeface="Bookman Old Style" panose="02050604050505020204" pitchFamily="18" charset="0"/>
              </a:rPr>
              <a:t>Köszönöm a megtisztelő figyelmet!</a:t>
            </a:r>
          </a:p>
        </p:txBody>
      </p:sp>
    </p:spTree>
    <p:extLst>
      <p:ext uri="{BB962C8B-B14F-4D97-AF65-F5344CB8AC3E}">
        <p14:creationId xmlns:p14="http://schemas.microsoft.com/office/powerpoint/2010/main" val="118466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>
                <a:latin typeface="Bookman Old Style" panose="02050604050505020204" pitchFamily="18" charset="0"/>
              </a:rPr>
              <a:t>A vezetésről általában</a:t>
            </a: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353559" y="2223145"/>
            <a:ext cx="57606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 smtClean="0">
                <a:latin typeface="Bookman Old Style" panose="02050604050505020204" pitchFamily="18" charset="0"/>
              </a:rPr>
              <a:t>A vezetés olyan tevékenység, amely egyének vagy csoportok viselkedésének befolyásolására irányul, középpontjában az ember áll.</a:t>
            </a: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 smtClean="0">
                <a:latin typeface="Bookman Old Style" panose="02050604050505020204" pitchFamily="18" charset="0"/>
              </a:rPr>
              <a:t>Vezető az, aki választás vagy kinevezés folytán valamilyen embercsoportnak, valamilyen szervezeti egységnek vagy egy egész szervezetnek az élén áll.</a:t>
            </a:r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8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9" y="43787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>
                <a:latin typeface="Bookman Old Style" panose="02050604050505020204" pitchFamily="18" charset="0"/>
              </a:rPr>
              <a:t>A </a:t>
            </a:r>
            <a:r>
              <a:rPr lang="hu-HU" sz="2400" b="1" dirty="0" smtClean="0">
                <a:latin typeface="Bookman Old Style" panose="02050604050505020204" pitchFamily="18" charset="0"/>
              </a:rPr>
              <a:t>vezető feladatai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971319" y="2499370"/>
            <a:ext cx="105251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</a:t>
            </a:r>
            <a:r>
              <a:rPr lang="hu-HU" sz="2000" dirty="0" smtClean="0">
                <a:latin typeface="Bookman Old Style" panose="02050604050505020204" pitchFamily="18" charset="0"/>
              </a:rPr>
              <a:t> </a:t>
            </a:r>
            <a:r>
              <a:rPr lang="hu-HU" sz="2000" dirty="0">
                <a:latin typeface="Bookman Old Style" panose="02050604050505020204" pitchFamily="18" charset="0"/>
              </a:rPr>
              <a:t>szervezet </a:t>
            </a:r>
            <a:r>
              <a:rPr lang="hu-HU" sz="2000" dirty="0" smtClean="0">
                <a:latin typeface="Bookman Old Style" panose="02050604050505020204" pitchFamily="18" charset="0"/>
              </a:rPr>
              <a:t>képviselete.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</a:t>
            </a:r>
            <a:r>
              <a:rPr lang="hu-HU" sz="2000" dirty="0" smtClean="0">
                <a:latin typeface="Bookman Old Style" panose="02050604050505020204" pitchFamily="18" charset="0"/>
              </a:rPr>
              <a:t> </a:t>
            </a:r>
            <a:r>
              <a:rPr lang="hu-HU" sz="2000" dirty="0">
                <a:latin typeface="Bookman Old Style" panose="02050604050505020204" pitchFamily="18" charset="0"/>
              </a:rPr>
              <a:t>szervezet elvi, személyi és anyagi munkafeltételeinek </a:t>
            </a:r>
            <a:r>
              <a:rPr lang="hu-HU" sz="2000" dirty="0" smtClean="0">
                <a:latin typeface="Bookman Old Style" panose="02050604050505020204" pitchFamily="18" charset="0"/>
              </a:rPr>
              <a:t>biztosítása.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C</a:t>
            </a:r>
            <a:r>
              <a:rPr lang="hu-HU" sz="2000" dirty="0" smtClean="0">
                <a:latin typeface="Bookman Old Style" panose="02050604050505020204" pitchFamily="18" charset="0"/>
              </a:rPr>
              <a:t>élkitűzés</a:t>
            </a:r>
            <a:r>
              <a:rPr lang="hu-HU" sz="2000" dirty="0">
                <a:latin typeface="Bookman Old Style" panose="02050604050505020204" pitchFamily="18" charset="0"/>
              </a:rPr>
              <a:t>, elvégzendő feladatok meghatározása, </a:t>
            </a:r>
            <a:r>
              <a:rPr lang="hu-HU" sz="2000" dirty="0" smtClean="0">
                <a:latin typeface="Bookman Old Style" panose="02050604050505020204" pitchFamily="18" charset="0"/>
              </a:rPr>
              <a:t>ismertetése.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</a:t>
            </a:r>
            <a:r>
              <a:rPr lang="hu-HU" sz="2000" dirty="0" smtClean="0">
                <a:latin typeface="Bookman Old Style" panose="02050604050505020204" pitchFamily="18" charset="0"/>
              </a:rPr>
              <a:t> </a:t>
            </a:r>
            <a:r>
              <a:rPr lang="hu-HU" sz="2000" dirty="0">
                <a:latin typeface="Bookman Old Style" panose="02050604050505020204" pitchFamily="18" charset="0"/>
              </a:rPr>
              <a:t>legjobb szervezeti felépítés és a leghatékonyabb munkamegosztás </a:t>
            </a:r>
            <a:r>
              <a:rPr lang="hu-HU" sz="2000" dirty="0" smtClean="0">
                <a:latin typeface="Bookman Old Style" panose="02050604050505020204" pitchFamily="18" charset="0"/>
              </a:rPr>
              <a:t>biztosítása.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M</a:t>
            </a:r>
            <a:r>
              <a:rPr lang="hu-HU" sz="2000" dirty="0" smtClean="0">
                <a:latin typeface="Bookman Old Style" panose="02050604050505020204" pitchFamily="18" charset="0"/>
              </a:rPr>
              <a:t>otiváció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</a:t>
            </a:r>
            <a:r>
              <a:rPr lang="hu-HU" sz="2000" dirty="0" smtClean="0">
                <a:latin typeface="Bookman Old Style" panose="02050604050505020204" pitchFamily="18" charset="0"/>
              </a:rPr>
              <a:t> </a:t>
            </a:r>
            <a:r>
              <a:rPr lang="hu-HU" sz="2000" dirty="0">
                <a:latin typeface="Bookman Old Style" panose="02050604050505020204" pitchFamily="18" charset="0"/>
              </a:rPr>
              <a:t>szervezet információrendszerének kiépítése és zavartalan </a:t>
            </a:r>
            <a:r>
              <a:rPr lang="hu-HU" sz="2000" dirty="0" smtClean="0">
                <a:latin typeface="Bookman Old Style" panose="02050604050505020204" pitchFamily="18" charset="0"/>
              </a:rPr>
              <a:t>működtetése.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</a:t>
            </a:r>
            <a:r>
              <a:rPr lang="hu-HU" sz="2000" dirty="0" smtClean="0">
                <a:latin typeface="Bookman Old Style" panose="02050604050505020204" pitchFamily="18" charset="0"/>
              </a:rPr>
              <a:t> </a:t>
            </a:r>
            <a:r>
              <a:rPr lang="hu-HU" sz="2000" dirty="0">
                <a:latin typeface="Bookman Old Style" panose="02050604050505020204" pitchFamily="18" charset="0"/>
              </a:rPr>
              <a:t>szervezet folyamatos fejlődésének </a:t>
            </a:r>
            <a:r>
              <a:rPr lang="hu-HU" sz="2000" dirty="0" smtClean="0">
                <a:latin typeface="Bookman Old Style" panose="02050604050505020204" pitchFamily="18" charset="0"/>
              </a:rPr>
              <a:t>biztosítása.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</a:t>
            </a:r>
            <a:r>
              <a:rPr lang="hu-HU" sz="2000" dirty="0" smtClean="0">
                <a:latin typeface="Bookman Old Style" panose="02050604050505020204" pitchFamily="18" charset="0"/>
              </a:rPr>
              <a:t> </a:t>
            </a:r>
            <a:r>
              <a:rPr lang="hu-HU" sz="2000" dirty="0">
                <a:latin typeface="Bookman Old Style" panose="02050604050505020204" pitchFamily="18" charset="0"/>
              </a:rPr>
              <a:t>célkitűzés, végrehajtás </a:t>
            </a:r>
            <a:r>
              <a:rPr lang="hu-HU" sz="2000" dirty="0" smtClean="0">
                <a:latin typeface="Bookman Old Style" panose="02050604050505020204" pitchFamily="18" charset="0"/>
              </a:rPr>
              <a:t>szabályozása.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S</a:t>
            </a:r>
            <a:r>
              <a:rPr lang="hu-HU" sz="2000" dirty="0" smtClean="0">
                <a:latin typeface="Bookman Old Style" panose="02050604050505020204" pitchFamily="18" charset="0"/>
              </a:rPr>
              <a:t>aját </a:t>
            </a:r>
            <a:r>
              <a:rPr lang="hu-HU" sz="2000" dirty="0">
                <a:latin typeface="Bookman Old Style" panose="02050604050505020204" pitchFamily="18" charset="0"/>
              </a:rPr>
              <a:t>képzettségének és vezetési módszereinek </a:t>
            </a:r>
            <a:r>
              <a:rPr lang="hu-HU" sz="2000" dirty="0" smtClean="0">
                <a:latin typeface="Bookman Old Style" panose="02050604050505020204" pitchFamily="18" charset="0"/>
              </a:rPr>
              <a:t>szüntelen fejlesztése.</a:t>
            </a:r>
            <a:endParaRPr lang="hu-HU" sz="2000" dirty="0">
              <a:latin typeface="Bookman Old Style" panose="02050604050505020204" pitchFamily="18" charset="0"/>
            </a:endParaRPr>
          </a:p>
          <a:p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9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>
                <a:latin typeface="Bookman Old Style" panose="02050604050505020204" pitchFamily="18" charset="0"/>
              </a:rPr>
              <a:t>A sikeres vezető legjellemzőbb tulajdonságai</a:t>
            </a: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353561" y="2680345"/>
            <a:ext cx="57606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Á</a:t>
            </a:r>
            <a:r>
              <a:rPr lang="hu-HU" sz="2000" dirty="0" smtClean="0">
                <a:latin typeface="Bookman Old Style" panose="02050604050505020204" pitchFamily="18" charset="0"/>
              </a:rPr>
              <a:t>tlagon </a:t>
            </a:r>
            <a:r>
              <a:rPr lang="hu-HU" sz="2000" dirty="0">
                <a:latin typeface="Bookman Old Style" panose="02050604050505020204" pitchFamily="18" charset="0"/>
              </a:rPr>
              <a:t>felüli intelligencia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E</a:t>
            </a:r>
            <a:r>
              <a:rPr lang="hu-HU" sz="2000" dirty="0" smtClean="0">
                <a:latin typeface="Bookman Old Style" panose="02050604050505020204" pitchFamily="18" charset="0"/>
              </a:rPr>
              <a:t>gyüttműködési </a:t>
            </a:r>
            <a:r>
              <a:rPr lang="hu-HU" sz="2000" dirty="0">
                <a:latin typeface="Bookman Old Style" panose="02050604050505020204" pitchFamily="18" charset="0"/>
              </a:rPr>
              <a:t>készség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F</a:t>
            </a:r>
            <a:r>
              <a:rPr lang="hu-HU" sz="2000" dirty="0" smtClean="0">
                <a:latin typeface="Bookman Old Style" panose="02050604050505020204" pitchFamily="18" charset="0"/>
              </a:rPr>
              <a:t>elelősségvállalás</a:t>
            </a:r>
            <a:r>
              <a:rPr lang="hu-HU" sz="2000" dirty="0">
                <a:latin typeface="Bookman Old Style" panose="02050604050505020204" pitchFamily="18" charset="0"/>
              </a:rPr>
              <a:t>, önállóság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D</a:t>
            </a:r>
            <a:r>
              <a:rPr lang="hu-HU" sz="2000" dirty="0" smtClean="0">
                <a:latin typeface="Bookman Old Style" panose="02050604050505020204" pitchFamily="18" charset="0"/>
              </a:rPr>
              <a:t>öntésképesség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K</a:t>
            </a:r>
            <a:r>
              <a:rPr lang="hu-HU" sz="2000" dirty="0" smtClean="0">
                <a:latin typeface="Bookman Old Style" panose="02050604050505020204" pitchFamily="18" charset="0"/>
              </a:rPr>
              <a:t>ezdeményezőkészség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E</a:t>
            </a:r>
            <a:r>
              <a:rPr lang="hu-HU" sz="2000" dirty="0" smtClean="0">
                <a:latin typeface="Bookman Old Style" panose="02050604050505020204" pitchFamily="18" charset="0"/>
              </a:rPr>
              <a:t>mberekkel </a:t>
            </a:r>
            <a:r>
              <a:rPr lang="hu-HU" sz="2000" dirty="0">
                <a:latin typeface="Bookman Old Style" panose="02050604050505020204" pitchFamily="18" charset="0"/>
              </a:rPr>
              <a:t>való jó bánásmód</a:t>
            </a:r>
          </a:p>
          <a:p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7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8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A sportvezető tekintélye</a:t>
            </a:r>
            <a:endParaRPr lang="hu-HU" sz="2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171849" y="2397239"/>
            <a:ext cx="81240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A sportvezetői tevékenység nélkülözhetetlen kelléke.</a:t>
            </a: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S</a:t>
            </a:r>
            <a:r>
              <a:rPr lang="hu-HU" sz="2000" dirty="0" smtClean="0">
                <a:latin typeface="Bookman Old Style" panose="02050604050505020204" pitchFamily="18" charset="0"/>
              </a:rPr>
              <a:t>zakszerű</a:t>
            </a:r>
            <a:r>
              <a:rPr lang="hu-HU" sz="2000" dirty="0">
                <a:latin typeface="Bookman Old Style" panose="02050604050505020204" pitchFamily="18" charset="0"/>
              </a:rPr>
              <a:t>, hozzáértéssel végzett munka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H</a:t>
            </a:r>
            <a:r>
              <a:rPr lang="hu-HU" sz="2000" dirty="0" smtClean="0">
                <a:latin typeface="Bookman Old Style" panose="02050604050505020204" pitchFamily="18" charset="0"/>
              </a:rPr>
              <a:t>elyes </a:t>
            </a:r>
            <a:r>
              <a:rPr lang="hu-HU" sz="2000" dirty="0">
                <a:latin typeface="Bookman Old Style" panose="02050604050505020204" pitchFamily="18" charset="0"/>
              </a:rPr>
              <a:t>döntések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J</a:t>
            </a:r>
            <a:r>
              <a:rPr lang="hu-HU" sz="2000" dirty="0" smtClean="0">
                <a:latin typeface="Bookman Old Style" panose="02050604050505020204" pitchFamily="18" charset="0"/>
              </a:rPr>
              <a:t>ellemszilárdság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E</a:t>
            </a:r>
            <a:r>
              <a:rPr lang="hu-HU" sz="2000" dirty="0" smtClean="0">
                <a:latin typeface="Bookman Old Style" panose="02050604050505020204" pitchFamily="18" charset="0"/>
              </a:rPr>
              <a:t>lvhűség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B</a:t>
            </a:r>
            <a:r>
              <a:rPr lang="hu-HU" sz="2000" dirty="0" smtClean="0">
                <a:latin typeface="Bookman Old Style" panose="02050604050505020204" pitchFamily="18" charset="0"/>
              </a:rPr>
              <a:t>átorság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H</a:t>
            </a:r>
            <a:r>
              <a:rPr lang="hu-HU" sz="2000" dirty="0" smtClean="0">
                <a:latin typeface="Bookman Old Style" panose="02050604050505020204" pitchFamily="18" charset="0"/>
              </a:rPr>
              <a:t>atározottság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b="1" dirty="0">
                <a:latin typeface="Bookman Old Style" panose="02050604050505020204" pitchFamily="18" charset="0"/>
              </a:rPr>
              <a:t>A tekintély </a:t>
            </a:r>
            <a:r>
              <a:rPr lang="hu-HU" sz="2000" b="1" dirty="0" smtClean="0">
                <a:latin typeface="Bookman Old Style" panose="02050604050505020204" pitchFamily="18" charset="0"/>
              </a:rPr>
              <a:t>megszerzése és megtartása </a:t>
            </a:r>
            <a:r>
              <a:rPr lang="hu-HU" sz="2000" b="1" dirty="0">
                <a:latin typeface="Bookman Old Style" panose="02050604050505020204" pitchFamily="18" charset="0"/>
              </a:rPr>
              <a:t>hosszú folyamat, elvesztése könnyű és gyors, </a:t>
            </a:r>
            <a:r>
              <a:rPr lang="hu-HU" sz="2000" b="1" dirty="0" smtClean="0">
                <a:latin typeface="Bookman Old Style" panose="02050604050505020204" pitchFamily="18" charset="0"/>
              </a:rPr>
              <a:t>visszaszerzése viszont </a:t>
            </a:r>
            <a:r>
              <a:rPr lang="hu-HU" sz="2000" b="1" dirty="0">
                <a:latin typeface="Bookman Old Style" panose="02050604050505020204" pitchFamily="18" charset="0"/>
              </a:rPr>
              <a:t>rendkívül nehéz.</a:t>
            </a: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8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9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>
                <a:latin typeface="Bookman Old Style" panose="02050604050505020204" pitchFamily="18" charset="0"/>
              </a:rPr>
              <a:t>A vezetői tevékenység legfontosabb hibái</a:t>
            </a: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171850" y="2842270"/>
            <a:ext cx="81240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Ö</a:t>
            </a:r>
            <a:r>
              <a:rPr lang="hu-HU" sz="2000" dirty="0" smtClean="0">
                <a:latin typeface="Bookman Old Style" panose="02050604050505020204" pitchFamily="18" charset="0"/>
              </a:rPr>
              <a:t>sztönösen cselekszik.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S</a:t>
            </a:r>
            <a:r>
              <a:rPr lang="hu-HU" sz="2000" dirty="0" smtClean="0">
                <a:latin typeface="Bookman Old Style" panose="02050604050505020204" pitchFamily="18" charset="0"/>
              </a:rPr>
              <a:t>zakmailag képzetlen.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F</a:t>
            </a:r>
            <a:r>
              <a:rPr lang="hu-HU" sz="2000" dirty="0" smtClean="0">
                <a:latin typeface="Bookman Old Style" panose="02050604050505020204" pitchFamily="18" charset="0"/>
              </a:rPr>
              <a:t>elületes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K</a:t>
            </a:r>
            <a:r>
              <a:rPr lang="hu-HU" sz="2000" dirty="0" smtClean="0">
                <a:latin typeface="Bookman Old Style" panose="02050604050505020204" pitchFamily="18" charset="0"/>
              </a:rPr>
              <a:t>ampányszerű viselkedés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S</a:t>
            </a:r>
            <a:r>
              <a:rPr lang="hu-HU" sz="2000" dirty="0" smtClean="0">
                <a:latin typeface="Bookman Old Style" panose="02050604050505020204" pitchFamily="18" charset="0"/>
              </a:rPr>
              <a:t>aját </a:t>
            </a:r>
            <a:r>
              <a:rPr lang="hu-HU" sz="2000" dirty="0">
                <a:latin typeface="Bookman Old Style" panose="02050604050505020204" pitchFamily="18" charset="0"/>
              </a:rPr>
              <a:t>szabályait önmagára nem tartja </a:t>
            </a:r>
            <a:r>
              <a:rPr lang="hu-HU" sz="2000" dirty="0" smtClean="0">
                <a:latin typeface="Bookman Old Style" panose="02050604050505020204" pitchFamily="18" charset="0"/>
              </a:rPr>
              <a:t>kötelezőnek.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</a:t>
            </a:r>
            <a:r>
              <a:rPr lang="hu-HU" sz="2000" dirty="0" smtClean="0">
                <a:latin typeface="Bookman Old Style" panose="02050604050505020204" pitchFamily="18" charset="0"/>
              </a:rPr>
              <a:t>z </a:t>
            </a:r>
            <a:r>
              <a:rPr lang="hu-HU" sz="2000" dirty="0">
                <a:latin typeface="Bookman Old Style" panose="02050604050505020204" pitchFamily="18" charset="0"/>
              </a:rPr>
              <a:t>adott feladat megvalósításával nem törődik </a:t>
            </a:r>
            <a:r>
              <a:rPr lang="hu-HU" sz="2000" dirty="0" smtClean="0">
                <a:latin typeface="Bookman Old Style" panose="02050604050505020204" pitchFamily="18" charset="0"/>
              </a:rPr>
              <a:t>megfelelően.</a:t>
            </a:r>
            <a:endParaRPr lang="hu-HU" sz="2000" dirty="0">
              <a:latin typeface="Bookman Old Style" panose="02050604050505020204" pitchFamily="18" charset="0"/>
            </a:endParaRPr>
          </a:p>
          <a:p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95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8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A sportvezető leggyakoribb hibái</a:t>
            </a:r>
            <a:endParaRPr lang="hu-HU" sz="2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1990571" y="1504890"/>
            <a:ext cx="84866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K</a:t>
            </a:r>
            <a:r>
              <a:rPr lang="hu-HU" sz="2000" dirty="0" smtClean="0">
                <a:latin typeface="Bookman Old Style" panose="02050604050505020204" pitchFamily="18" charset="0"/>
              </a:rPr>
              <a:t>épzetlenség</a:t>
            </a:r>
            <a:r>
              <a:rPr lang="hu-HU" sz="2000" dirty="0">
                <a:latin typeface="Bookman Old Style" panose="02050604050505020204" pitchFamily="18" charset="0"/>
              </a:rPr>
              <a:t>, felkészületlenség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R</a:t>
            </a:r>
            <a:r>
              <a:rPr lang="hu-HU" sz="2000" dirty="0" smtClean="0">
                <a:latin typeface="Bookman Old Style" panose="02050604050505020204" pitchFamily="18" charset="0"/>
              </a:rPr>
              <a:t>ossz </a:t>
            </a:r>
            <a:r>
              <a:rPr lang="hu-HU" sz="2000" dirty="0">
                <a:latin typeface="Bookman Old Style" panose="02050604050505020204" pitchFamily="18" charset="0"/>
              </a:rPr>
              <a:t>stílus- és </a:t>
            </a:r>
            <a:r>
              <a:rPr lang="hu-HU" sz="2000" dirty="0" smtClean="0">
                <a:latin typeface="Bookman Old Style" panose="02050604050505020204" pitchFamily="18" charset="0"/>
              </a:rPr>
              <a:t>módszerválasztás: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- </a:t>
            </a:r>
            <a:r>
              <a:rPr lang="hu-HU" sz="2000" dirty="0" smtClean="0">
                <a:latin typeface="Bookman Old Style" panose="02050604050505020204" pitchFamily="18" charset="0"/>
              </a:rPr>
              <a:t>szervezetlenség;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- </a:t>
            </a:r>
            <a:r>
              <a:rPr lang="hu-HU" sz="2000" dirty="0" smtClean="0">
                <a:latin typeface="Bookman Old Style" panose="02050604050505020204" pitchFamily="18" charset="0"/>
              </a:rPr>
              <a:t>következetlenség;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- tervszerűség </a:t>
            </a:r>
            <a:r>
              <a:rPr lang="hu-HU" sz="2000" dirty="0" smtClean="0">
                <a:latin typeface="Bookman Old Style" panose="02050604050505020204" pitchFamily="18" charset="0"/>
              </a:rPr>
              <a:t>hiánya;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- vezetői </a:t>
            </a:r>
            <a:r>
              <a:rPr lang="hu-HU" sz="2000" dirty="0" smtClean="0">
                <a:latin typeface="Bookman Old Style" panose="02050604050505020204" pitchFamily="18" charset="0"/>
              </a:rPr>
              <a:t>diktatúra;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- </a:t>
            </a:r>
            <a:r>
              <a:rPr lang="hu-HU" sz="2000" dirty="0" smtClean="0">
                <a:latin typeface="Bookman Old Style" panose="02050604050505020204" pitchFamily="18" charset="0"/>
              </a:rPr>
              <a:t>erőszakosság.</a:t>
            </a:r>
            <a:endParaRPr lang="hu-HU" sz="2000" dirty="0">
              <a:latin typeface="Bookman Old Style" panose="02050604050505020204" pitchFamily="18" charset="0"/>
            </a:endParaRPr>
          </a:p>
          <a:p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J</a:t>
            </a:r>
            <a:r>
              <a:rPr lang="hu-HU" sz="2000" dirty="0" smtClean="0">
                <a:latin typeface="Bookman Old Style" panose="02050604050505020204" pitchFamily="18" charset="0"/>
              </a:rPr>
              <a:t>ellembeli </a:t>
            </a:r>
            <a:r>
              <a:rPr lang="hu-HU" sz="2000" dirty="0">
                <a:latin typeface="Bookman Old Style" panose="02050604050505020204" pitchFamily="18" charset="0"/>
              </a:rPr>
              <a:t>és magatartásbeli </a:t>
            </a:r>
            <a:r>
              <a:rPr lang="hu-HU" sz="2000" dirty="0" smtClean="0">
                <a:latin typeface="Bookman Old Style" panose="02050604050505020204" pitchFamily="18" charset="0"/>
              </a:rPr>
              <a:t>hiányosságok: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- </a:t>
            </a:r>
            <a:r>
              <a:rPr lang="hu-HU" sz="2000" dirty="0" smtClean="0">
                <a:latin typeface="Bookman Old Style" panose="02050604050505020204" pitchFamily="18" charset="0"/>
              </a:rPr>
              <a:t>önteltség; </a:t>
            </a:r>
          </a:p>
          <a:p>
            <a:r>
              <a:rPr lang="hu-HU" sz="2000" dirty="0">
                <a:latin typeface="Bookman Old Style" panose="02050604050505020204" pitchFamily="18" charset="0"/>
              </a:rPr>
              <a:t> </a:t>
            </a:r>
            <a:r>
              <a:rPr lang="hu-HU" sz="2000" dirty="0" smtClean="0">
                <a:latin typeface="Bookman Old Style" panose="02050604050505020204" pitchFamily="18" charset="0"/>
              </a:rPr>
              <a:t>         </a:t>
            </a:r>
            <a:r>
              <a:rPr lang="hu-HU" sz="2000" dirty="0" smtClean="0">
                <a:latin typeface="Bookman Old Style" panose="02050604050505020204" pitchFamily="18" charset="0"/>
              </a:rPr>
              <a:t>- anyagiasság;                           </a:t>
            </a:r>
            <a:r>
              <a:rPr lang="hu-HU" sz="2000" dirty="0" smtClean="0">
                <a:latin typeface="Bookman Old Style" panose="02050604050505020204" pitchFamily="18" charset="0"/>
              </a:rPr>
              <a:t>- </a:t>
            </a:r>
            <a:r>
              <a:rPr lang="hu-HU" sz="2000" dirty="0" smtClean="0">
                <a:latin typeface="Bookman Old Style" panose="02050604050505020204" pitchFamily="18" charset="0"/>
              </a:rPr>
              <a:t>kritikátlanság;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- </a:t>
            </a:r>
            <a:r>
              <a:rPr lang="hu-HU" sz="2000" dirty="0" smtClean="0">
                <a:latin typeface="Bookman Old Style" panose="02050604050505020204" pitchFamily="18" charset="0"/>
              </a:rPr>
              <a:t>irigység;                                  - megalkuvás;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- </a:t>
            </a:r>
            <a:r>
              <a:rPr lang="hu-HU" sz="2000" dirty="0" smtClean="0">
                <a:latin typeface="Bookman Old Style" panose="02050604050505020204" pitchFamily="18" charset="0"/>
              </a:rPr>
              <a:t>kapkodás;                               </a:t>
            </a:r>
            <a:r>
              <a:rPr lang="hu-HU" sz="2000" dirty="0">
                <a:latin typeface="Bookman Old Style" panose="02050604050505020204" pitchFamily="18" charset="0"/>
              </a:rPr>
              <a:t>- szabályok be </a:t>
            </a:r>
            <a:r>
              <a:rPr lang="hu-HU" sz="2000" dirty="0" smtClean="0">
                <a:latin typeface="Bookman Old Style" panose="02050604050505020204" pitchFamily="18" charset="0"/>
              </a:rPr>
              <a:t>nem </a:t>
            </a:r>
            <a:r>
              <a:rPr lang="hu-HU" sz="2000" dirty="0" smtClean="0">
                <a:latin typeface="Bookman Old Style" panose="02050604050505020204" pitchFamily="18" charset="0"/>
              </a:rPr>
              <a:t>tartása;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dirty="0">
                <a:latin typeface="Bookman Old Style" panose="02050604050505020204" pitchFamily="18" charset="0"/>
              </a:rPr>
              <a:t>          - </a:t>
            </a:r>
            <a:r>
              <a:rPr lang="hu-HU" sz="2000" dirty="0" smtClean="0">
                <a:latin typeface="Bookman Old Style" panose="02050604050505020204" pitchFamily="18" charset="0"/>
              </a:rPr>
              <a:t>kicsinyesség;                           </a:t>
            </a:r>
            <a:r>
              <a:rPr lang="hu-HU" sz="2000" dirty="0">
                <a:latin typeface="Bookman Old Style" panose="02050604050505020204" pitchFamily="18" charset="0"/>
              </a:rPr>
              <a:t>- </a:t>
            </a:r>
            <a:r>
              <a:rPr lang="hu-HU" sz="2000" dirty="0" smtClean="0">
                <a:latin typeface="Bookman Old Style" panose="02050604050505020204" pitchFamily="18" charset="0"/>
              </a:rPr>
              <a:t>sértődékenység.</a:t>
            </a:r>
            <a:endParaRPr lang="hu-HU" sz="2000" dirty="0">
              <a:latin typeface="Bookman Old Style" panose="02050604050505020204" pitchFamily="18" charset="0"/>
            </a:endParaRPr>
          </a:p>
          <a:p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3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8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Vezetési stílusok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171851" y="1518295"/>
            <a:ext cx="81240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hu-HU" sz="2000" b="1" dirty="0" smtClean="0">
                <a:latin typeface="Bookman Old Style" panose="02050604050505020204" pitchFamily="18" charset="0"/>
              </a:rPr>
              <a:t>Autokratikus:</a:t>
            </a:r>
            <a:endParaRPr lang="hu-HU" sz="2000" b="1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   - önhatalmúan dönt és </a:t>
            </a:r>
            <a:r>
              <a:rPr lang="hu-HU" sz="2000" dirty="0" smtClean="0">
                <a:latin typeface="Bookman Old Style" panose="02050604050505020204" pitchFamily="18" charset="0"/>
              </a:rPr>
              <a:t>utasít;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   - önmagát pótolhatatlannak, döntéseit tökéletesnek </a:t>
            </a:r>
            <a:r>
              <a:rPr lang="hu-HU" sz="2000" dirty="0" smtClean="0">
                <a:latin typeface="Bookman Old Style" panose="02050604050505020204" pitchFamily="18" charset="0"/>
              </a:rPr>
              <a:t>hiszi;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   - vezetési eszköze a diktálás és a </a:t>
            </a:r>
            <a:r>
              <a:rPr lang="hu-HU" sz="2000" dirty="0" smtClean="0">
                <a:latin typeface="Bookman Old Style" panose="02050604050505020204" pitchFamily="18" charset="0"/>
              </a:rPr>
              <a:t>dresszúra.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b="1" dirty="0">
                <a:latin typeface="Bookman Old Style" panose="02050604050505020204" pitchFamily="18" charset="0"/>
              </a:rPr>
              <a:t>2.   </a:t>
            </a:r>
            <a:r>
              <a:rPr lang="hu-HU" sz="2000" b="1" dirty="0" smtClean="0">
                <a:latin typeface="Bookman Old Style" panose="02050604050505020204" pitchFamily="18" charset="0"/>
              </a:rPr>
              <a:t>Demokratikus:</a:t>
            </a:r>
            <a:endParaRPr lang="hu-HU" sz="2000" b="1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    - szélsőségektől mentes, önkéntességre, belátásra </a:t>
            </a:r>
            <a:r>
              <a:rPr lang="hu-HU" sz="2000" dirty="0" smtClean="0">
                <a:latin typeface="Bookman Old Style" panose="02050604050505020204" pitchFamily="18" charset="0"/>
              </a:rPr>
              <a:t>épül;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    - munkatársait bevonja a </a:t>
            </a:r>
            <a:r>
              <a:rPr lang="hu-HU" sz="2000" dirty="0" smtClean="0">
                <a:latin typeface="Bookman Old Style" panose="02050604050505020204" pitchFamily="18" charset="0"/>
              </a:rPr>
              <a:t>munkába;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    - alkotó, kezdeményező, </a:t>
            </a:r>
            <a:r>
              <a:rPr lang="hu-HU" sz="2000" dirty="0" smtClean="0">
                <a:latin typeface="Bookman Old Style" panose="02050604050505020204" pitchFamily="18" charset="0"/>
              </a:rPr>
              <a:t>fejlesztő.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  <a:p>
            <a:pPr marL="457200" indent="-457200" algn="just">
              <a:buAutoNum type="arabicPeriod" startAt="3"/>
            </a:pPr>
            <a:r>
              <a:rPr lang="hu-HU" sz="2000" b="1" dirty="0" err="1">
                <a:latin typeface="Bookman Old Style" panose="02050604050505020204" pitchFamily="18" charset="0"/>
              </a:rPr>
              <a:t>Laissez</a:t>
            </a:r>
            <a:r>
              <a:rPr lang="hu-HU" sz="2000" b="1" dirty="0">
                <a:latin typeface="Bookman Old Style" panose="02050604050505020204" pitchFamily="18" charset="0"/>
              </a:rPr>
              <a:t> </a:t>
            </a:r>
            <a:r>
              <a:rPr lang="hu-HU" sz="2000" b="1" dirty="0" err="1">
                <a:latin typeface="Bookman Old Style" panose="02050604050505020204" pitchFamily="18" charset="0"/>
              </a:rPr>
              <a:t>faire</a:t>
            </a:r>
            <a:r>
              <a:rPr lang="hu-HU" sz="2000" b="1" dirty="0">
                <a:latin typeface="Bookman Old Style" panose="02050604050505020204" pitchFamily="18" charset="0"/>
              </a:rPr>
              <a:t> (szabadjára engedő, engedékeny</a:t>
            </a:r>
            <a:r>
              <a:rPr lang="hu-HU" sz="2000" b="1" dirty="0" smtClean="0">
                <a:latin typeface="Bookman Old Style" panose="02050604050505020204" pitchFamily="18" charset="0"/>
              </a:rPr>
              <a:t>):</a:t>
            </a:r>
            <a:endParaRPr lang="hu-HU" sz="2000" b="1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    - nem, ill. alig </a:t>
            </a:r>
            <a:r>
              <a:rPr lang="hu-HU" sz="2000" dirty="0" smtClean="0">
                <a:latin typeface="Bookman Old Style" panose="02050604050505020204" pitchFamily="18" charset="0"/>
              </a:rPr>
              <a:t>vezet;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    - nem határozza meg pontosan a </a:t>
            </a:r>
            <a:r>
              <a:rPr lang="hu-HU" sz="2000" dirty="0" smtClean="0">
                <a:latin typeface="Bookman Old Style" panose="02050604050505020204" pitchFamily="18" charset="0"/>
              </a:rPr>
              <a:t>feladatot;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    - a döntés teljes szabadsága </a:t>
            </a:r>
            <a:r>
              <a:rPr lang="hu-HU" sz="2000" dirty="0" smtClean="0">
                <a:latin typeface="Bookman Old Style" panose="02050604050505020204" pitchFamily="18" charset="0"/>
              </a:rPr>
              <a:t>uralkodik;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    - ritkán </a:t>
            </a:r>
            <a:r>
              <a:rPr lang="hu-HU" sz="2000" dirty="0" smtClean="0">
                <a:latin typeface="Bookman Old Style" panose="02050604050505020204" pitchFamily="18" charset="0"/>
              </a:rPr>
              <a:t>értékel;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    - a közösség a széthullás felé </a:t>
            </a:r>
            <a:r>
              <a:rPr lang="hu-HU" sz="2000" dirty="0" smtClean="0">
                <a:latin typeface="Bookman Old Style" panose="02050604050505020204" pitchFamily="18" charset="0"/>
              </a:rPr>
              <a:t>halad;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r>
              <a:rPr lang="hu-HU" sz="2000" dirty="0">
                <a:latin typeface="Bookman Old Style" panose="02050604050505020204" pitchFamily="18" charset="0"/>
              </a:rPr>
              <a:t>    - </a:t>
            </a:r>
            <a:r>
              <a:rPr lang="hu-HU" sz="2000" dirty="0" smtClean="0">
                <a:latin typeface="Bookman Old Style" panose="02050604050505020204" pitchFamily="18" charset="0"/>
              </a:rPr>
              <a:t>kicsúszik a kezéből </a:t>
            </a:r>
            <a:r>
              <a:rPr lang="hu-HU" sz="2000" dirty="0">
                <a:latin typeface="Bookman Old Style" panose="02050604050505020204" pitchFamily="18" charset="0"/>
              </a:rPr>
              <a:t>az </a:t>
            </a:r>
            <a:r>
              <a:rPr lang="hu-HU" sz="2000" dirty="0" smtClean="0">
                <a:latin typeface="Bookman Old Style" panose="02050604050505020204" pitchFamily="18" charset="0"/>
              </a:rPr>
              <a:t>irányítás.</a:t>
            </a:r>
            <a:endParaRPr lang="hu-HU" sz="2000" dirty="0">
              <a:latin typeface="Bookman Old Style" panose="02050604050505020204" pitchFamily="18" charset="0"/>
            </a:endParaRPr>
          </a:p>
          <a:p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42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8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>
                <a:latin typeface="Bookman Old Style" panose="02050604050505020204" pitchFamily="18" charset="0"/>
              </a:rPr>
              <a:t>Sportvezetői tevékenység (a sportvezető funkciói)</a:t>
            </a: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171849" y="1999597"/>
            <a:ext cx="81240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T</a:t>
            </a:r>
            <a:r>
              <a:rPr lang="hu-HU" sz="2000" dirty="0" smtClean="0">
                <a:latin typeface="Bookman Old Style" panose="02050604050505020204" pitchFamily="18" charset="0"/>
              </a:rPr>
              <a:t>ervezés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S</a:t>
            </a:r>
            <a:r>
              <a:rPr lang="hu-HU" sz="2000" dirty="0" smtClean="0">
                <a:latin typeface="Bookman Old Style" panose="02050604050505020204" pitchFamily="18" charset="0"/>
              </a:rPr>
              <a:t>zervezés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I</a:t>
            </a:r>
            <a:r>
              <a:rPr lang="hu-HU" sz="2000" dirty="0" smtClean="0">
                <a:latin typeface="Bookman Old Style" panose="02050604050505020204" pitchFamily="18" charset="0"/>
              </a:rPr>
              <a:t>rányítás </a:t>
            </a:r>
            <a:r>
              <a:rPr lang="hu-HU" sz="2000" dirty="0">
                <a:latin typeface="Bookman Old Style" panose="02050604050505020204" pitchFamily="18" charset="0"/>
              </a:rPr>
              <a:t>(koordinálás, ösztönzés)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V</a:t>
            </a:r>
            <a:r>
              <a:rPr lang="hu-HU" sz="2000" dirty="0" smtClean="0">
                <a:latin typeface="Bookman Old Style" panose="02050604050505020204" pitchFamily="18" charset="0"/>
              </a:rPr>
              <a:t>égrehajtás</a:t>
            </a:r>
            <a:r>
              <a:rPr lang="hu-HU" sz="2000" dirty="0">
                <a:latin typeface="Bookman Old Style" panose="02050604050505020204" pitchFamily="18" charset="0"/>
              </a:rPr>
              <a:t>, ellenőrzés</a:t>
            </a:r>
          </a:p>
          <a:p>
            <a:endParaRPr lang="hu-HU" sz="2000" dirty="0">
              <a:latin typeface="Bookman Old Style" panose="02050604050505020204" pitchFamily="18" charset="0"/>
            </a:endParaRPr>
          </a:p>
        </p:txBody>
      </p:sp>
      <p:pic>
        <p:nvPicPr>
          <p:cNvPr id="9" name="Kép 8"/>
          <p:cNvPicPr/>
          <p:nvPr/>
        </p:nvPicPr>
        <p:blipFill rotWithShape="1">
          <a:blip r:embed="rId4"/>
          <a:srcRect l="5113" t="61550" r="3538"/>
          <a:stretch/>
        </p:blipFill>
        <p:spPr>
          <a:xfrm>
            <a:off x="2171851" y="3794230"/>
            <a:ext cx="8352928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692</Words>
  <Application>Microsoft Office PowerPoint</Application>
  <PresentationFormat>Szélesvásznú</PresentationFormat>
  <Paragraphs>153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Kocsárdy Gyula</dc:creator>
  <cp:lastModifiedBy>Kocsárdy Gyula</cp:lastModifiedBy>
  <cp:revision>15</cp:revision>
  <dcterms:created xsi:type="dcterms:W3CDTF">2017-07-31T09:52:11Z</dcterms:created>
  <dcterms:modified xsi:type="dcterms:W3CDTF">2017-08-18T13:14:53Z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