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3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4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9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1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3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5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7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1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4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D7B-48B3-4B55-9503-89532C9BF470}" type="datetimeFigureOut">
              <a:rPr lang="hu-HU" smtClean="0"/>
              <a:t>2017.08.18.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3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235575" y="2778744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5400" b="1" dirty="0" err="1" smtClean="0">
                <a:latin typeface="Bookman Old Style" panose="02050604050505020204" pitchFamily="18" charset="0"/>
              </a:rPr>
              <a:t>Grassroots</a:t>
            </a:r>
            <a:r>
              <a:rPr lang="hu-HU" sz="5400" b="1" dirty="0" smtClean="0">
                <a:latin typeface="Bookman Old Style" panose="02050604050505020204" pitchFamily="18" charset="0"/>
              </a:rPr>
              <a:t> tornák szervezése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8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69352" y="1637647"/>
            <a:ext cx="10542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hu-HU" altLang="hu-HU" sz="2000" b="1" dirty="0">
                <a:latin typeface="Bookman Old Style" panose="02050604050505020204" pitchFamily="18" charset="0"/>
              </a:rPr>
              <a:t>Első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kör:</a:t>
            </a:r>
            <a:endParaRPr lang="en-GB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2 </a:t>
            </a:r>
            <a:r>
              <a:rPr lang="hu-HU" altLang="hu-HU" sz="2000" dirty="0">
                <a:latin typeface="Bookman Old Style" panose="02050604050505020204" pitchFamily="18" charset="0"/>
              </a:rPr>
              <a:t>csoport 4-4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csapattal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, </a:t>
            </a:r>
            <a:r>
              <a:rPr lang="hu-HU" altLang="hu-HU" sz="2000" dirty="0">
                <a:latin typeface="Bookman Old Style" panose="02050604050505020204" pitchFamily="18" charset="0"/>
              </a:rPr>
              <a:t>minden csapat játszik a másik három ellen.</a:t>
            </a:r>
            <a:r>
              <a:rPr lang="en-GB" altLang="hu-HU" sz="2000" dirty="0">
                <a:latin typeface="Bookman Old Style" panose="02050604050505020204" pitchFamily="18" charset="0"/>
              </a:rPr>
              <a:t> 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algn="ctr"/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80808"/>
              </p:ext>
            </p:extLst>
          </p:nvPr>
        </p:nvGraphicFramePr>
        <p:xfrm>
          <a:off x="1166813" y="3213100"/>
          <a:ext cx="3749675" cy="2916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676"/>
                <a:gridCol w="1381459"/>
                <a:gridCol w="1052540"/>
              </a:tblGrid>
              <a:tr h="2867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</a:rPr>
                        <a:t> 1 – 4 csapattal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67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  <a:latin typeface="Bookman Old Style" panose="02050604050505020204" pitchFamily="18" charset="0"/>
                        </a:rPr>
                        <a:t>A-B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C-D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D-A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A-C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14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</a:t>
                      </a:r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1707"/>
              </p:ext>
            </p:extLst>
          </p:nvPr>
        </p:nvGraphicFramePr>
        <p:xfrm>
          <a:off x="7331075" y="3213100"/>
          <a:ext cx="3749675" cy="2916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676"/>
                <a:gridCol w="1381459"/>
                <a:gridCol w="1052540"/>
              </a:tblGrid>
              <a:tr h="2867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Csoport 2 – 4 csapattal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67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E-F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G-H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F-G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H-E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F-H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E-G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14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</a:t>
                      </a:r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8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8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69352" y="1637647"/>
            <a:ext cx="10542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hu-HU" altLang="hu-HU" sz="2000" b="1" dirty="0" smtClean="0">
                <a:latin typeface="Bookman Old Style" panose="02050604050505020204" pitchFamily="18" charset="0"/>
              </a:rPr>
              <a:t>Második kör:</a:t>
            </a:r>
            <a:endParaRPr lang="en-GB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2 </a:t>
            </a:r>
            <a:r>
              <a:rPr lang="hu-HU" altLang="hu-HU" sz="2000" dirty="0">
                <a:latin typeface="Bookman Old Style" panose="02050604050505020204" pitchFamily="18" charset="0"/>
              </a:rPr>
              <a:t>csoport 4-4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csapattal, minden </a:t>
            </a:r>
            <a:r>
              <a:rPr lang="hu-HU" altLang="hu-HU" sz="2000" dirty="0">
                <a:latin typeface="Bookman Old Style" panose="02050604050505020204" pitchFamily="18" charset="0"/>
              </a:rPr>
              <a:t>csapat játszik a másik három ellen.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W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csoport: a </a:t>
            </a:r>
            <a:r>
              <a:rPr lang="hu-HU" altLang="hu-HU" sz="2000" dirty="0">
                <a:latin typeface="Bookman Old Style" panose="02050604050505020204" pitchFamily="18" charset="0"/>
              </a:rPr>
              <a:t>két csoport első két helyezettje</a:t>
            </a:r>
            <a:r>
              <a:rPr lang="en-GB" altLang="hu-HU" sz="2000" dirty="0">
                <a:latin typeface="Bookman Old Style" panose="02050604050505020204" pitchFamily="18" charset="0"/>
              </a:rPr>
              <a:t>.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L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csoport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: </a:t>
            </a:r>
            <a:r>
              <a:rPr lang="hu-HU" altLang="hu-HU" sz="2000" dirty="0">
                <a:latin typeface="Bookman Old Style" panose="02050604050505020204" pitchFamily="18" charset="0"/>
              </a:rPr>
              <a:t>a két csoport utolsó két csapata</a:t>
            </a:r>
            <a:r>
              <a:rPr lang="en-GB" altLang="hu-HU" sz="2000" dirty="0">
                <a:latin typeface="Bookman Old Style" panose="02050604050505020204" pitchFamily="18" charset="0"/>
              </a:rPr>
              <a:t>.</a:t>
            </a:r>
            <a:endParaRPr lang="es-ES_tradnl" altLang="hu-HU" sz="2000" dirty="0">
              <a:latin typeface="Bookman Old Style" panose="02050604050505020204" pitchFamily="18" charset="0"/>
            </a:endParaRPr>
          </a:p>
          <a:p>
            <a:pPr algn="ctr"/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4223"/>
              </p:ext>
            </p:extLst>
          </p:nvPr>
        </p:nvGraphicFramePr>
        <p:xfrm>
          <a:off x="3321411" y="3705225"/>
          <a:ext cx="5638799" cy="1968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025"/>
                <a:gridCol w="2637338"/>
                <a:gridCol w="347910"/>
                <a:gridCol w="2291526"/>
              </a:tblGrid>
              <a:tr h="2229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Utolsó forduló W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Utolsó forduló L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A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1., </a:t>
                      </a:r>
                      <a:r>
                        <a:rPr lang="hu-HU" sz="1400" b="0" baseline="0" dirty="0" err="1" smtClean="0"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hu-HU" sz="1400" b="0" baseline="0" dirty="0" smtClean="0">
                          <a:latin typeface="Bookman Old Style" panose="02050604050505020204" pitchFamily="18" charset="0"/>
                        </a:rPr>
                        <a:t>. helyezettje</a:t>
                      </a:r>
                      <a:endParaRPr lang="hu-HU" sz="1400" b="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1.,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B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2., 1.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2.,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C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1., 2.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1.,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D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 2., </a:t>
                      </a:r>
                      <a:r>
                        <a:rPr lang="hu-HU" sz="1400" dirty="0" err="1" smtClean="0">
                          <a:latin typeface="Bookman Old Style" panose="02050604050505020204" pitchFamily="18" charset="0"/>
                        </a:rPr>
                        <a:t>2</a:t>
                      </a:r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H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2.,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08994"/>
              </p:ext>
            </p:extLst>
          </p:nvPr>
        </p:nvGraphicFramePr>
        <p:xfrm>
          <a:off x="247043" y="4149508"/>
          <a:ext cx="2611178" cy="2230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744"/>
                <a:gridCol w="746184"/>
                <a:gridCol w="857250"/>
              </a:tblGrid>
              <a:tr h="2229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1. – 4. helyig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29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</a:rPr>
                        <a:t> W – 4 csapattal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295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2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>
                          <a:effectLst/>
                          <a:latin typeface="Bookman Old Style" panose="02050604050505020204" pitchFamily="18" charset="0"/>
                        </a:rPr>
                        <a:t>A-B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29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C-D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2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B-C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29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D-A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29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B-D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295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A-C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3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</a:t>
                      </a:r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53373"/>
              </p:ext>
            </p:extLst>
          </p:nvPr>
        </p:nvGraphicFramePr>
        <p:xfrm>
          <a:off x="9423400" y="4002778"/>
          <a:ext cx="2473326" cy="2377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834"/>
                <a:gridCol w="911225"/>
                <a:gridCol w="694267"/>
              </a:tblGrid>
              <a:tr h="1998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5. – 8. helyig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98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Csoport L – 4 csapattal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980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99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E-F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98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G-H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9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F-G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8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H-E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9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F-H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980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E-G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2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</a:t>
                      </a:r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16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69352" y="1637647"/>
            <a:ext cx="10542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altLang="hu-HU" sz="2000" b="1" dirty="0">
                <a:latin typeface="Bookman Old Style" panose="02050604050505020204" pitchFamily="18" charset="0"/>
              </a:rPr>
              <a:t>Első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kör:</a:t>
            </a:r>
          </a:p>
          <a:p>
            <a:pPr marL="274320" indent="-274320" algn="ctr">
              <a:buFontTx/>
              <a:buChar char="•"/>
              <a:defRPr/>
            </a:pPr>
            <a:r>
              <a:rPr lang="en-GB" altLang="hu-HU" sz="2000" dirty="0" smtClean="0">
                <a:latin typeface="Bookman Old Style" panose="02050604050505020204" pitchFamily="18" charset="0"/>
              </a:rPr>
              <a:t>4 </a:t>
            </a:r>
            <a:r>
              <a:rPr lang="hu-HU" altLang="hu-HU" sz="2000" dirty="0">
                <a:latin typeface="Bookman Old Style" panose="02050604050505020204" pitchFamily="18" charset="0"/>
              </a:rPr>
              <a:t>csoport 4-4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csapattal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, </a:t>
            </a:r>
            <a:r>
              <a:rPr lang="hu-HU" altLang="hu-HU" sz="2000" dirty="0">
                <a:latin typeface="Bookman Old Style" panose="02050604050505020204" pitchFamily="18" charset="0"/>
              </a:rPr>
              <a:t>minden csapat játszik a másik három ellen</a:t>
            </a:r>
            <a:r>
              <a:rPr lang="en-GB" altLang="hu-HU" sz="20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altLang="hu-HU" sz="2000" dirty="0" smtClean="0">
                <a:latin typeface="Bookman Old Style" panose="02050604050505020204" pitchFamily="18" charset="0"/>
              </a:rPr>
              <a:t>1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 csoport: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AU" altLang="hu-HU" sz="2000" dirty="0">
                <a:latin typeface="Bookman Old Style" panose="02050604050505020204" pitchFamily="18" charset="0"/>
              </a:rPr>
              <a:t>A, B, C </a:t>
            </a:r>
            <a:r>
              <a:rPr lang="hu-HU" altLang="hu-HU" sz="2000" dirty="0">
                <a:latin typeface="Bookman Old Style" panose="02050604050505020204" pitchFamily="18" charset="0"/>
              </a:rPr>
              <a:t>és</a:t>
            </a:r>
            <a:r>
              <a:rPr lang="en-AU" altLang="hu-HU" sz="2000" dirty="0">
                <a:latin typeface="Bookman Old Style" panose="02050604050505020204" pitchFamily="18" charset="0"/>
              </a:rPr>
              <a:t> D</a:t>
            </a:r>
            <a:r>
              <a:rPr lang="hu-HU" altLang="hu-HU" sz="2000" dirty="0">
                <a:latin typeface="Bookman Old Style" panose="02050604050505020204" pitchFamily="18" charset="0"/>
              </a:rPr>
              <a:t> csapat</a:t>
            </a:r>
            <a:endParaRPr lang="en-AU" altLang="hu-HU" sz="2000" u="sng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altLang="hu-HU" sz="2000" dirty="0" smtClean="0">
                <a:latin typeface="Bookman Old Style" panose="02050604050505020204" pitchFamily="18" charset="0"/>
              </a:rPr>
              <a:t>2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 csoport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: </a:t>
            </a:r>
            <a:r>
              <a:rPr lang="en-AU" altLang="hu-HU" sz="2000" dirty="0">
                <a:latin typeface="Bookman Old Style" panose="02050604050505020204" pitchFamily="18" charset="0"/>
              </a:rPr>
              <a:t>E, F, G </a:t>
            </a:r>
            <a:r>
              <a:rPr lang="hu-HU" altLang="hu-HU" sz="2000" dirty="0">
                <a:latin typeface="Bookman Old Style" panose="02050604050505020204" pitchFamily="18" charset="0"/>
              </a:rPr>
              <a:t>és </a:t>
            </a:r>
            <a:r>
              <a:rPr lang="en-AU" altLang="hu-HU" sz="2000" dirty="0">
                <a:latin typeface="Bookman Old Style" panose="02050604050505020204" pitchFamily="18" charset="0"/>
              </a:rPr>
              <a:t>H</a:t>
            </a:r>
            <a:r>
              <a:rPr lang="hu-HU" altLang="hu-HU" sz="2000" dirty="0">
                <a:latin typeface="Bookman Old Style" panose="02050604050505020204" pitchFamily="18" charset="0"/>
              </a:rPr>
              <a:t> csapat</a:t>
            </a:r>
            <a:endParaRPr lang="en-AU" altLang="hu-HU" sz="2000" u="sng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altLang="hu-HU" sz="2000" dirty="0" smtClean="0">
                <a:latin typeface="Bookman Old Style" panose="02050604050505020204" pitchFamily="18" charset="0"/>
              </a:rPr>
              <a:t>3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 csoport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: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I</a:t>
            </a:r>
            <a:r>
              <a:rPr lang="en-AU" altLang="hu-HU" sz="2000" dirty="0">
                <a:latin typeface="Bookman Old Style" panose="02050604050505020204" pitchFamily="18" charset="0"/>
              </a:rPr>
              <a:t>, J, K </a:t>
            </a:r>
            <a:r>
              <a:rPr lang="hu-HU" altLang="hu-HU" sz="2000" dirty="0">
                <a:latin typeface="Bookman Old Style" panose="02050604050505020204" pitchFamily="18" charset="0"/>
              </a:rPr>
              <a:t>és</a:t>
            </a:r>
            <a:r>
              <a:rPr lang="en-AU" altLang="hu-HU" sz="2000" dirty="0">
                <a:latin typeface="Bookman Old Style" panose="02050604050505020204" pitchFamily="18" charset="0"/>
              </a:rPr>
              <a:t> L</a:t>
            </a:r>
            <a:r>
              <a:rPr lang="hu-HU" altLang="hu-HU" sz="2000" dirty="0">
                <a:latin typeface="Bookman Old Style" panose="02050604050505020204" pitchFamily="18" charset="0"/>
              </a:rPr>
              <a:t> csapat</a:t>
            </a:r>
            <a:endParaRPr lang="en-AU" altLang="hu-HU" sz="2000" u="sng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altLang="hu-HU" sz="2000" dirty="0" smtClean="0">
                <a:latin typeface="Bookman Old Style" panose="02050604050505020204" pitchFamily="18" charset="0"/>
              </a:rPr>
              <a:t>4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 csoport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: </a:t>
            </a:r>
            <a:r>
              <a:rPr lang="en-AU" altLang="hu-HU" sz="2000" dirty="0">
                <a:latin typeface="Bookman Old Style" panose="02050604050505020204" pitchFamily="18" charset="0"/>
              </a:rPr>
              <a:t>M, N, O </a:t>
            </a:r>
            <a:r>
              <a:rPr lang="hu-HU" altLang="hu-HU" sz="2000" dirty="0">
                <a:latin typeface="Bookman Old Style" panose="02050604050505020204" pitchFamily="18" charset="0"/>
              </a:rPr>
              <a:t>és</a:t>
            </a:r>
            <a:r>
              <a:rPr lang="en-AU" altLang="hu-HU" sz="2000" dirty="0">
                <a:latin typeface="Bookman Old Style" panose="02050604050505020204" pitchFamily="18" charset="0"/>
              </a:rPr>
              <a:t> P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csapat</a:t>
            </a:r>
            <a:endParaRPr lang="de-CH" altLang="hu-HU" sz="2400" dirty="0">
              <a:latin typeface="Bookman Old Style" panose="02050604050505020204" pitchFamily="18" charset="0"/>
            </a:endParaRPr>
          </a:p>
          <a:p>
            <a:pPr algn="ctr"/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5343"/>
              </p:ext>
            </p:extLst>
          </p:nvPr>
        </p:nvGraphicFramePr>
        <p:xfrm>
          <a:off x="4265973" y="3803096"/>
          <a:ext cx="3749675" cy="2916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676"/>
                <a:gridCol w="1381459"/>
                <a:gridCol w="1052540"/>
              </a:tblGrid>
              <a:tr h="2867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</a:rPr>
                        <a:t> 1 – 4 csapattal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67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A-B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C-D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D-A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67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A-C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146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</a:t>
                      </a:r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16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498177" y="1832412"/>
            <a:ext cx="9001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2000" b="1" dirty="0">
                <a:latin typeface="Bookman Old Style" panose="02050604050505020204" pitchFamily="18" charset="0"/>
              </a:rPr>
              <a:t>Második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kör:</a:t>
            </a:r>
            <a:endParaRPr lang="en-GB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AU" altLang="hu-HU" sz="2000" dirty="0">
                <a:latin typeface="Bookman Old Style" panose="02050604050505020204" pitchFamily="18" charset="0"/>
              </a:rPr>
              <a:t>2 </a:t>
            </a:r>
            <a:r>
              <a:rPr lang="hu-HU" altLang="hu-HU" sz="2000" dirty="0">
                <a:latin typeface="Bookman Old Style" panose="02050604050505020204" pitchFamily="18" charset="0"/>
              </a:rPr>
              <a:t>W csoport</a:t>
            </a:r>
            <a:r>
              <a:rPr lang="en-A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a csoportok két győztese</a:t>
            </a:r>
            <a:r>
              <a:rPr lang="en-AU" altLang="hu-HU" sz="2000" dirty="0" err="1">
                <a:latin typeface="Bookman Old Style" panose="02050604050505020204" pitchFamily="18" charset="0"/>
              </a:rPr>
              <a:t>i</a:t>
            </a:r>
            <a:r>
              <a:rPr lang="hu-HU" altLang="hu-HU" sz="2000" dirty="0" err="1">
                <a:latin typeface="Bookman Old Style" panose="02050604050505020204" pitchFamily="18" charset="0"/>
              </a:rPr>
              <a:t>vel</a:t>
            </a:r>
            <a:r>
              <a:rPr lang="en-AU" altLang="hu-HU" sz="2000" dirty="0">
                <a:latin typeface="Bookman Old Style" panose="02050604050505020204" pitchFamily="18" charset="0"/>
              </a:rPr>
              <a:t>, </a:t>
            </a:r>
            <a:r>
              <a:rPr lang="hu-HU" altLang="hu-HU" sz="2000" dirty="0">
                <a:latin typeface="Bookman Old Style" panose="02050604050505020204" pitchFamily="18" charset="0"/>
              </a:rPr>
              <a:t>és két </a:t>
            </a:r>
            <a:r>
              <a:rPr lang="en-AU" altLang="hu-HU" sz="2000" dirty="0">
                <a:latin typeface="Bookman Old Style" panose="02050604050505020204" pitchFamily="18" charset="0"/>
              </a:rPr>
              <a:t>L </a:t>
            </a:r>
            <a:r>
              <a:rPr lang="hu-HU" altLang="hu-HU" sz="2000" dirty="0">
                <a:latin typeface="Bookman Old Style" panose="02050604050505020204" pitchFamily="18" charset="0"/>
              </a:rPr>
              <a:t>csoport a csoportok utolsó két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helyezettjeivel.</a:t>
            </a:r>
            <a:endParaRPr lang="en-AU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Elődöntők:</a:t>
            </a:r>
            <a:endParaRPr lang="en-AU" altLang="hu-HU" sz="2000" dirty="0">
              <a:latin typeface="Bookman Old Style" panose="02050604050505020204" pitchFamily="18" charset="0"/>
            </a:endParaRPr>
          </a:p>
          <a:p>
            <a:pPr algn="ctr"/>
            <a:r>
              <a:rPr lang="hu-HU" altLang="hu-HU" sz="2000" dirty="0" smtClean="0">
                <a:latin typeface="Bookman Old Style" panose="02050604050505020204" pitchFamily="18" charset="0"/>
              </a:rPr>
              <a:t>- 1</a:t>
            </a:r>
            <a:r>
              <a:rPr lang="hu-HU" altLang="hu-HU" sz="2000" dirty="0">
                <a:latin typeface="Bookman Old Style" panose="02050604050505020204" pitchFamily="18" charset="0"/>
              </a:rPr>
              <a:t>.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mérkőzés: 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W1 </a:t>
            </a:r>
            <a:r>
              <a:rPr lang="hu-HU" altLang="hu-HU" sz="2000" dirty="0">
                <a:latin typeface="Bookman Old Style" panose="02050604050505020204" pitchFamily="18" charset="0"/>
              </a:rPr>
              <a:t>győztes - </a:t>
            </a:r>
            <a:r>
              <a:rPr lang="en-AU" altLang="hu-HU" sz="2000" dirty="0">
                <a:latin typeface="Bookman Old Style" panose="02050604050505020204" pitchFamily="18" charset="0"/>
              </a:rPr>
              <a:t>W2</a:t>
            </a:r>
            <a:r>
              <a:rPr lang="hu-HU" altLang="hu-HU" sz="2000" dirty="0">
                <a:latin typeface="Bookman Old Style" panose="02050604050505020204" pitchFamily="18" charset="0"/>
              </a:rPr>
              <a:t> második</a:t>
            </a:r>
            <a:endParaRPr lang="en-AU" altLang="hu-HU" sz="2000" dirty="0">
              <a:latin typeface="Bookman Old Style" panose="02050604050505020204" pitchFamily="18" charset="0"/>
            </a:endParaRPr>
          </a:p>
          <a:p>
            <a:pPr algn="ctr"/>
            <a:r>
              <a:rPr lang="hu-HU" altLang="hu-HU" sz="2000" dirty="0" smtClean="0">
                <a:latin typeface="Bookman Old Style" panose="02050604050505020204" pitchFamily="18" charset="0"/>
              </a:rPr>
              <a:t>- 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2</a:t>
            </a:r>
            <a:r>
              <a:rPr lang="hu-HU" altLang="hu-HU" sz="2000" dirty="0">
                <a:latin typeface="Bookman Old Style" panose="02050604050505020204" pitchFamily="18" charset="0"/>
              </a:rPr>
              <a:t>. mérkőzés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: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AU" altLang="hu-HU" sz="2000" dirty="0" smtClean="0">
                <a:latin typeface="Bookman Old Style" panose="02050604050505020204" pitchFamily="18" charset="0"/>
              </a:rPr>
              <a:t>W2 </a:t>
            </a:r>
            <a:r>
              <a:rPr lang="hu-HU" altLang="hu-HU" sz="2000" dirty="0">
                <a:latin typeface="Bookman Old Style" panose="02050604050505020204" pitchFamily="18" charset="0"/>
              </a:rPr>
              <a:t>győztes - </a:t>
            </a:r>
            <a:r>
              <a:rPr lang="en-AU" altLang="hu-HU" sz="2000" dirty="0">
                <a:latin typeface="Bookman Old Style" panose="02050604050505020204" pitchFamily="18" charset="0"/>
              </a:rPr>
              <a:t>W1</a:t>
            </a:r>
            <a:r>
              <a:rPr lang="hu-HU" altLang="hu-HU" sz="2000" dirty="0">
                <a:latin typeface="Bookman Old Style" panose="02050604050505020204" pitchFamily="18" charset="0"/>
              </a:rPr>
              <a:t> második</a:t>
            </a:r>
            <a:endParaRPr lang="en-AU" altLang="hu-HU" sz="2000" b="1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Mérkőzés a 3. helyért</a:t>
            </a:r>
            <a:endParaRPr lang="en-AU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Döntő</a:t>
            </a:r>
          </a:p>
          <a:p>
            <a:pPr algn="ctr"/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99951"/>
              </p:ext>
            </p:extLst>
          </p:nvPr>
        </p:nvGraphicFramePr>
        <p:xfrm>
          <a:off x="6675770" y="4613275"/>
          <a:ext cx="5372100" cy="1968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902"/>
                <a:gridCol w="2512600"/>
                <a:gridCol w="331454"/>
                <a:gridCol w="2183144"/>
              </a:tblGrid>
              <a:tr h="2229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Második forduló L1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Második forduló L2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A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1., </a:t>
                      </a:r>
                      <a:r>
                        <a:rPr lang="hu-HU" sz="1400" b="0" baseline="0" dirty="0" smtClean="0">
                          <a:latin typeface="Bookman Old Style" panose="02050604050505020204" pitchFamily="18" charset="0"/>
                        </a:rPr>
                        <a:t>3. helyezettje</a:t>
                      </a:r>
                      <a:endParaRPr lang="hu-HU" sz="1400" b="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3.,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B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2., 3.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4.,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C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3., 4.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1.,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D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 4., </a:t>
                      </a:r>
                      <a:r>
                        <a:rPr lang="hu-HU" sz="1400" dirty="0" err="1" smtClean="0">
                          <a:latin typeface="Bookman Old Style" panose="02050604050505020204" pitchFamily="18" charset="0"/>
                        </a:rPr>
                        <a:t>4</a:t>
                      </a:r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. </a:t>
                      </a:r>
                      <a:r>
                        <a:rPr lang="hu-HU" sz="1400" smtClean="0">
                          <a:latin typeface="Bookman Old Style" panose="02050604050505020204" pitchFamily="18" charset="0"/>
                        </a:rPr>
                        <a:t>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H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2.,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0580"/>
              </p:ext>
            </p:extLst>
          </p:nvPr>
        </p:nvGraphicFramePr>
        <p:xfrm>
          <a:off x="163181" y="4613275"/>
          <a:ext cx="6173787" cy="1968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372"/>
                <a:gridCol w="2887559"/>
                <a:gridCol w="380919"/>
                <a:gridCol w="2508937"/>
              </a:tblGrid>
              <a:tr h="2229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Második forduló W1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Második forduló W2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A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1., </a:t>
                      </a:r>
                      <a:r>
                        <a:rPr lang="hu-HU" sz="1400" b="0" baseline="0" dirty="0" err="1" smtClean="0">
                          <a:latin typeface="Bookman Old Style" panose="02050604050505020204" pitchFamily="18" charset="0"/>
                        </a:rPr>
                        <a:t>1</a:t>
                      </a:r>
                      <a:r>
                        <a:rPr lang="hu-HU" sz="1400" b="0" baseline="0" dirty="0" smtClean="0">
                          <a:latin typeface="Bookman Old Style" panose="02050604050505020204" pitchFamily="18" charset="0"/>
                        </a:rPr>
                        <a:t>. helyezettje</a:t>
                      </a:r>
                      <a:endParaRPr lang="hu-HU" sz="1400" b="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3., 1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B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2., 1.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4.,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C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</a:t>
                      </a:r>
                      <a:r>
                        <a:rPr lang="hu-HU" sz="1400" baseline="0" dirty="0" smtClean="0">
                          <a:latin typeface="Bookman Old Style" panose="02050604050505020204" pitchFamily="18" charset="0"/>
                        </a:rPr>
                        <a:t> 3., 2.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1., 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3638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D</a:t>
                      </a:r>
                      <a:endParaRPr lang="hu-HU" sz="1400" dirty="0">
                        <a:latin typeface="+mj-lt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Bookman Old Style" panose="02050604050505020204" pitchFamily="18" charset="0"/>
                        </a:rPr>
                        <a:t>Csoport 4., 2. helyezettje</a:t>
                      </a:r>
                      <a:endParaRPr lang="hu-HU" sz="1400" dirty="0"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H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kern="120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Csoport</a:t>
                      </a:r>
                      <a:r>
                        <a:rPr kumimoji="0" lang="hu-HU" sz="140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2., </a:t>
                      </a:r>
                      <a:r>
                        <a:rPr kumimoji="0" lang="hu-HU" sz="1400" b="0" kern="1200" baseline="0" dirty="0" err="1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hu-HU" sz="1400" b="0" kern="1200" baseline="0" dirty="0" smtClean="0">
                          <a:solidFill>
                            <a:schemeClr val="dk1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. helyezettje</a:t>
                      </a:r>
                      <a:endParaRPr kumimoji="0" lang="hu-HU" sz="1400" b="0" kern="1200" dirty="0" smtClean="0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7" marR="9527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1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30024" y="3511034"/>
            <a:ext cx="1053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Bookman Old Style" panose="02050604050505020204" pitchFamily="18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1846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err="1" smtClean="0">
                <a:latin typeface="Bookman Old Style" panose="02050604050505020204" pitchFamily="18" charset="0"/>
              </a:rPr>
              <a:t>Grassroots</a:t>
            </a:r>
            <a:r>
              <a:rPr lang="hu-HU" sz="2400" b="1" dirty="0" smtClean="0">
                <a:latin typeface="Bookman Old Style" panose="02050604050505020204" pitchFamily="18" charset="0"/>
              </a:rPr>
              <a:t> tornák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63180" y="2411789"/>
            <a:ext cx="614236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 fontAlgn="auto">
              <a:spcAft>
                <a:spcPts val="0"/>
              </a:spcAft>
              <a:buFont typeface="Arial" charset="0"/>
              <a:buNone/>
              <a:defRPr/>
            </a:pPr>
            <a:endParaRPr lang="es-ES_tradnl" sz="20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6</a:t>
            </a:r>
            <a:r>
              <a:rPr lang="hu-HU" sz="2000" dirty="0" smtClean="0">
                <a:latin typeface="Bookman Old Style" panose="02050604050505020204" pitchFamily="18" charset="0"/>
              </a:rPr>
              <a:t>-14 éves gyerekeknek rendezik.</a:t>
            </a: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Mindenki </a:t>
            </a:r>
            <a:r>
              <a:rPr lang="hu-HU" sz="2000" dirty="0">
                <a:latin typeface="Bookman Old Style" panose="02050604050505020204" pitchFamily="18" charset="0"/>
              </a:rPr>
              <a:t>ugyanannyi mérkőzést játszik</a:t>
            </a:r>
            <a:r>
              <a:rPr lang="es-ES_tradnl" sz="2000" dirty="0" smtClean="0">
                <a:latin typeface="Bookman Old Style" panose="02050604050505020204" pitchFamily="18" charset="0"/>
              </a:rPr>
              <a:t>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A </a:t>
            </a:r>
            <a:r>
              <a:rPr lang="hu-HU" sz="2000" dirty="0" smtClean="0">
                <a:latin typeface="Bookman Old Style" panose="02050604050505020204" pitchFamily="18" charset="0"/>
              </a:rPr>
              <a:t>csapatokat nem rangsoroljuk.</a:t>
            </a: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Mindenki </a:t>
            </a:r>
            <a:r>
              <a:rPr lang="hu-HU" sz="2000" dirty="0">
                <a:latin typeface="Bookman Old Style" panose="02050604050505020204" pitchFamily="18" charset="0"/>
              </a:rPr>
              <a:t>élvezi a játékot, gyakorol</a:t>
            </a:r>
            <a:r>
              <a:rPr lang="es-ES_tradnl" dirty="0" smtClean="0"/>
              <a:t>.</a:t>
            </a:r>
            <a:endParaRPr lang="hu-HU" dirty="0" smtClean="0"/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hu-HU" dirty="0" smtClean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Alkalmazkodás a különböző </a:t>
            </a:r>
            <a:r>
              <a:rPr lang="hu-HU" sz="2000" b="1" dirty="0" smtClean="0">
                <a:latin typeface="Bookman Old Style" panose="02050604050505020204" pitchFamily="18" charset="0"/>
              </a:rPr>
              <a:t>helyzetekhez:</a:t>
            </a:r>
            <a:endParaRPr lang="es-ES_tradnl" sz="2000" b="1" dirty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r>
              <a:rPr lang="hu-HU" sz="2000" dirty="0">
                <a:latin typeface="Bookman Old Style" panose="02050604050505020204" pitchFamily="18" charset="0"/>
              </a:rPr>
              <a:t>- résztvevő iskolák, klubok </a:t>
            </a:r>
            <a:r>
              <a:rPr lang="hu-HU" sz="2000" dirty="0" smtClean="0">
                <a:latin typeface="Bookman Old Style" panose="02050604050505020204" pitchFamily="18" charset="0"/>
              </a:rPr>
              <a:t>száma;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r>
              <a:rPr lang="hu-HU" sz="2000" dirty="0">
                <a:latin typeface="Bookman Old Style" panose="02050604050505020204" pitchFamily="18" charset="0"/>
              </a:rPr>
              <a:t>- résztvevő csapatok, gyermekek </a:t>
            </a:r>
            <a:r>
              <a:rPr lang="hu-HU" sz="2000" dirty="0" smtClean="0">
                <a:latin typeface="Bookman Old Style" panose="02050604050505020204" pitchFamily="18" charset="0"/>
              </a:rPr>
              <a:t>száma;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r>
              <a:rPr lang="hu-HU" sz="2000" dirty="0">
                <a:latin typeface="Bookman Old Style" panose="02050604050505020204" pitchFamily="18" charset="0"/>
              </a:rPr>
              <a:t>- rendelkezésre álló terület, pályák </a:t>
            </a:r>
            <a:r>
              <a:rPr lang="hu-HU" sz="2000" dirty="0" smtClean="0">
                <a:latin typeface="Bookman Old Style" panose="02050604050505020204" pitchFamily="18" charset="0"/>
              </a:rPr>
              <a:t>száma;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r>
              <a:rPr lang="hu-HU" sz="2000" dirty="0">
                <a:latin typeface="Bookman Old Style" panose="02050604050505020204" pitchFamily="18" charset="0"/>
              </a:rPr>
              <a:t>- a torna lebonyolítási </a:t>
            </a:r>
            <a:r>
              <a:rPr lang="hu-HU" sz="2000" dirty="0" smtClean="0">
                <a:latin typeface="Bookman Old Style" panose="02050604050505020204" pitchFamily="18" charset="0"/>
              </a:rPr>
              <a:t>rendje.</a:t>
            </a:r>
            <a:endParaRPr lang="es-ES_tradnl" sz="2000" dirty="0">
              <a:latin typeface="Bookman Old Style" panose="02050604050505020204" pitchFamily="18" charset="0"/>
            </a:endParaRPr>
          </a:p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de-CH" dirty="0"/>
          </a:p>
        </p:txBody>
      </p:sp>
      <p:pic>
        <p:nvPicPr>
          <p:cNvPr id="9" name="Picture 7" descr="http://www.fourfourtwo.hu/admin/ckfinder/userfiles/images/Telki_OTP_MOL_Bozsik_pr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670405"/>
            <a:ext cx="5445126" cy="30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Pálya méretek és szervezés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pic>
        <p:nvPicPr>
          <p:cNvPr id="8" name="Tartalom helye 3"/>
          <p:cNvPicPr>
            <a:picLocks noChangeAspect="1"/>
          </p:cNvPicPr>
          <p:nvPr/>
        </p:nvPicPr>
        <p:blipFill rotWithShape="1">
          <a:blip r:embed="rId4"/>
          <a:srcRect l="4490" t="20285" b="8184"/>
          <a:stretch/>
        </p:blipFill>
        <p:spPr>
          <a:xfrm>
            <a:off x="76199" y="1512983"/>
            <a:ext cx="11993049" cy="53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Alapvető szabályok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63181" y="1808708"/>
            <a:ext cx="891414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hu-HU" altLang="hu-HU" sz="2200" dirty="0" smtClean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Fontos</a:t>
            </a:r>
            <a:r>
              <a:rPr lang="es-ES_tradnl" altLang="hu-HU" sz="2000" dirty="0" smtClean="0">
                <a:latin typeface="Bookman Old Style" panose="02050604050505020204" pitchFamily="18" charset="0"/>
              </a:rPr>
              <a:t>: </a:t>
            </a:r>
            <a:r>
              <a:rPr lang="hu-HU" altLang="hu-HU" sz="2000" dirty="0">
                <a:latin typeface="Bookman Old Style" panose="02050604050505020204" pitchFamily="18" charset="0"/>
              </a:rPr>
              <a:t>alkalmazkodás a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csapatok szintjéhez és szükségleteihez</a:t>
            </a:r>
            <a:r>
              <a:rPr lang="es-ES_tradnl" altLang="hu-HU" sz="2000" dirty="0">
                <a:latin typeface="Bookman Old Style" panose="02050604050505020204" pitchFamily="18" charset="0"/>
              </a:rPr>
              <a:t>.</a:t>
            </a:r>
          </a:p>
          <a:p>
            <a:endParaRPr lang="es-ES_tradnl" altLang="hu-HU" sz="2000" dirty="0">
              <a:latin typeface="Bookman Old Style" panose="02050604050505020204" pitchFamily="18" charset="0"/>
            </a:endParaRPr>
          </a:p>
          <a:p>
            <a:pPr>
              <a:buFontTx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J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átékvezetés:</a:t>
            </a:r>
            <a:endParaRPr lang="hu-HU" altLang="hu-HU" sz="2000" b="1" dirty="0" smtClean="0">
              <a:latin typeface="Bookman Old Style" panose="02050604050505020204" pitchFamily="18" charset="0"/>
            </a:endParaRPr>
          </a:p>
          <a:p>
            <a:r>
              <a:rPr lang="hu-HU" altLang="hu-HU" sz="2000" b="1" dirty="0">
                <a:latin typeface="Bookman Old Style" panose="02050604050505020204" pitchFamily="18" charset="0"/>
              </a:rPr>
              <a:t>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   -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U7:</a:t>
            </a:r>
            <a:r>
              <a:rPr lang="es-ES_tradnl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s-ES_tradnl" altLang="hu-HU" sz="2000" dirty="0">
                <a:latin typeface="Bookman Old Style" panose="02050604050505020204" pitchFamily="18" charset="0"/>
              </a:rPr>
              <a:t>n</a:t>
            </a:r>
            <a:r>
              <a:rPr lang="hu-HU" altLang="hu-HU" sz="2000" dirty="0" err="1" smtClean="0">
                <a:latin typeface="Bookman Old Style" panose="02050604050505020204" pitchFamily="18" charset="0"/>
              </a:rPr>
              <a:t>incs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;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   -U9: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nincs;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   -U11: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nincs;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   - U13: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játékvezetővel.</a:t>
            </a:r>
            <a:endParaRPr lang="es-ES_tradnl" altLang="hu-HU" sz="2000" dirty="0">
              <a:latin typeface="Bookman Old Style" panose="02050604050505020204" pitchFamily="18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s-ES_tradnl" altLang="hu-HU" sz="2000" dirty="0">
              <a:latin typeface="Bookman Old Style" panose="02050604050505020204" pitchFamily="18" charset="0"/>
            </a:endParaRPr>
          </a:p>
          <a:p>
            <a:pPr>
              <a:buFontTx/>
              <a:buChar char="•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altLang="hu-HU" sz="2000" b="1" dirty="0">
                <a:latin typeface="Bookman Old Style" panose="02050604050505020204" pitchFamily="18" charset="0"/>
              </a:rPr>
              <a:t>A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 </a:t>
            </a:r>
            <a:r>
              <a:rPr lang="hu-HU" altLang="hu-HU" sz="2000" b="1" dirty="0">
                <a:latin typeface="Bookman Old Style" panose="02050604050505020204" pitchFamily="18" charset="0"/>
              </a:rPr>
              <a:t>mérkőzések időtartama</a:t>
            </a:r>
            <a:r>
              <a:rPr lang="es-ES_tradnl" altLang="hu-HU" sz="2000" b="1" dirty="0">
                <a:latin typeface="Bookman Old Style" panose="02050604050505020204" pitchFamily="18" charset="0"/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U7: 1x10 perc, </a:t>
            </a:r>
            <a:r>
              <a:rPr lang="hu-HU" altLang="hu-HU" sz="2000" dirty="0" err="1" smtClean="0">
                <a:latin typeface="Bookman Old Style" panose="02050604050505020204" pitchFamily="18" charset="0"/>
              </a:rPr>
              <a:t>max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.: 40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perc/torna;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U9: 1x15 perc, </a:t>
            </a:r>
            <a:r>
              <a:rPr lang="hu-HU" altLang="hu-HU" sz="2000" dirty="0" err="1" smtClean="0">
                <a:latin typeface="Bookman Old Style" panose="02050604050505020204" pitchFamily="18" charset="0"/>
              </a:rPr>
              <a:t>max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.: 60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perc/torna;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U11: 1x20 perc, </a:t>
            </a:r>
            <a:r>
              <a:rPr lang="hu-HU" altLang="hu-HU" sz="2000" dirty="0" err="1" smtClean="0">
                <a:latin typeface="Bookman Old Style" panose="02050604050505020204" pitchFamily="18" charset="0"/>
              </a:rPr>
              <a:t>max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.: 80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perc/torna;</a:t>
            </a:r>
            <a:endParaRPr lang="hu-HU" altLang="hu-HU" sz="2000" dirty="0" smtClean="0">
              <a:latin typeface="Bookman Old Style" panose="020506040505050202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U13: 1x25 perc, </a:t>
            </a:r>
            <a:r>
              <a:rPr lang="hu-HU" altLang="hu-HU" sz="2000" dirty="0" err="1" smtClean="0">
                <a:latin typeface="Bookman Old Style" panose="02050604050505020204" pitchFamily="18" charset="0"/>
              </a:rPr>
              <a:t>max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.: 100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perc/torna.</a:t>
            </a:r>
            <a:endParaRPr lang="es-ES_tradnl" alt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Képtalálat a következőre: „grassroots torna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80" y="2314666"/>
            <a:ext cx="5689745" cy="342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Egyéb szempontok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188439" y="1466869"/>
            <a:ext cx="102510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O</a:t>
            </a:r>
            <a:r>
              <a:rPr lang="hu-HU" sz="2000" b="1" dirty="0" smtClean="0">
                <a:latin typeface="Bookman Old Style" panose="02050604050505020204" pitchFamily="18" charset="0"/>
              </a:rPr>
              <a:t>rvosi ellátás:</a:t>
            </a:r>
            <a:endParaRPr lang="es-ES_tradnl" sz="2000" b="1" dirty="0">
              <a:latin typeface="Bookman Old Style" panose="02050604050505020204" pitchFamily="18" charset="0"/>
            </a:endParaRPr>
          </a:p>
          <a:p>
            <a:pPr marL="736092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elsősegélykészlet</a:t>
            </a:r>
            <a:r>
              <a:rPr lang="es-ES_tradnl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biztosítása;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736092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orvos, mentő legyen </a:t>
            </a:r>
            <a:r>
              <a:rPr lang="hu-HU" sz="2000" dirty="0" smtClean="0">
                <a:latin typeface="Bookman Old Style" panose="02050604050505020204" pitchFamily="18" charset="0"/>
              </a:rPr>
              <a:t>készenlétben;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736092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 sporttelep kapuinak szabadon hagyása (a mentőnek legyen szabad útja</a:t>
            </a:r>
            <a:r>
              <a:rPr lang="hu-HU" sz="2000" dirty="0" smtClean="0">
                <a:latin typeface="Bookman Old Style" panose="02050604050505020204" pitchFamily="18" charset="0"/>
              </a:rPr>
              <a:t>).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88439" y="3193377"/>
            <a:ext cx="81555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Bookman Old Style" panose="02050604050505020204" pitchFamily="18" charset="0"/>
              </a:rPr>
              <a:t>T</a:t>
            </a:r>
            <a:r>
              <a:rPr lang="hu-HU" sz="2000" b="1" dirty="0" smtClean="0">
                <a:latin typeface="Bookman Old Style" panose="02050604050505020204" pitchFamily="18" charset="0"/>
              </a:rPr>
              <a:t>echnikai </a:t>
            </a:r>
            <a:r>
              <a:rPr lang="hu-HU" sz="2000" b="1" dirty="0" smtClean="0">
                <a:latin typeface="Bookman Old Style" panose="02050604050505020204" pitchFamily="18" charset="0"/>
              </a:rPr>
              <a:t>feltételek </a:t>
            </a:r>
            <a:r>
              <a:rPr lang="hu-HU" sz="2000" b="1" dirty="0" smtClean="0">
                <a:latin typeface="Bookman Old Style" panose="02050604050505020204" pitchFamily="18" charset="0"/>
              </a:rPr>
              <a:t>biztosítása: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r>
              <a:rPr lang="hu-HU" sz="2000" b="1" dirty="0">
                <a:latin typeface="Bookman Old Style" panose="02050604050505020204" pitchFamily="18" charset="0"/>
              </a:rPr>
              <a:t> </a:t>
            </a:r>
            <a:r>
              <a:rPr lang="hu-HU" sz="2000" b="1" dirty="0" smtClean="0">
                <a:latin typeface="Bookman Old Style" panose="02050604050505020204" pitchFamily="18" charset="0"/>
              </a:rPr>
              <a:t>   </a:t>
            </a:r>
            <a:r>
              <a:rPr lang="hu-HU" sz="2000" dirty="0" smtClean="0">
                <a:latin typeface="Bookman Old Style" panose="02050604050505020204" pitchFamily="18" charset="0"/>
              </a:rPr>
              <a:t>- kapuk, labdák, segédeszközök </a:t>
            </a:r>
            <a:r>
              <a:rPr lang="hu-HU" sz="2000" dirty="0" smtClean="0">
                <a:latin typeface="Bookman Old Style" panose="02050604050505020204" pitchFamily="18" charset="0"/>
              </a:rPr>
              <a:t>biztosítása;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- bemelegítés, folyadékpótlás, szünetek, levezetés </a:t>
            </a:r>
            <a:r>
              <a:rPr lang="hu-HU" sz="2000" dirty="0" smtClean="0">
                <a:latin typeface="Bookman Old Style" panose="02050604050505020204" pitchFamily="18" charset="0"/>
              </a:rPr>
              <a:t>biztosítása.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latin typeface="Bookman Old Style" panose="02050604050505020204" pitchFamily="18" charset="0"/>
              </a:rPr>
              <a:t>N</a:t>
            </a:r>
            <a:r>
              <a:rPr lang="hu-HU" sz="2000" b="1" dirty="0" smtClean="0">
                <a:latin typeface="Bookman Old Style" panose="02050604050505020204" pitchFamily="18" charset="0"/>
              </a:rPr>
              <a:t>ézők: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- </a:t>
            </a:r>
            <a:r>
              <a:rPr lang="hu-HU" sz="2000" dirty="0">
                <a:latin typeface="Bookman Old Style" panose="02050604050505020204" pitchFamily="18" charset="0"/>
              </a:rPr>
              <a:t>n</a:t>
            </a:r>
            <a:r>
              <a:rPr lang="hu-HU" sz="2000" dirty="0" smtClean="0">
                <a:latin typeface="Bookman Old Style" panose="02050604050505020204" pitchFamily="18" charset="0"/>
              </a:rPr>
              <a:t>em tartózkodhatnak nézők </a:t>
            </a:r>
            <a:r>
              <a:rPr lang="hu-HU" sz="2000" dirty="0">
                <a:latin typeface="Bookman Old Style" panose="02050604050505020204" pitchFamily="18" charset="0"/>
              </a:rPr>
              <a:t>a technikai </a:t>
            </a:r>
            <a:r>
              <a:rPr lang="hu-HU" sz="2000" dirty="0" smtClean="0">
                <a:latin typeface="Bookman Old Style" panose="02050604050505020204" pitchFamily="18" charset="0"/>
              </a:rPr>
              <a:t>zónában;</a:t>
            </a:r>
            <a:endParaRPr lang="es-ES_tradnl" sz="2000" dirty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- a pályáktól megfelelő biztonsági távolságot kell </a:t>
            </a:r>
            <a:r>
              <a:rPr lang="hu-HU" sz="2000" dirty="0" smtClean="0">
                <a:latin typeface="Bookman Old Style" panose="02050604050505020204" pitchFamily="18" charset="0"/>
              </a:rPr>
              <a:t>tartani;</a:t>
            </a:r>
            <a:endParaRPr lang="es-ES_tradnl" sz="2000" dirty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- pozitív attitűd (támogatás, buzdítás, dicséret</a:t>
            </a:r>
            <a:r>
              <a:rPr lang="hu-HU" sz="2000" dirty="0" smtClean="0">
                <a:latin typeface="Bookman Old Style" panose="02050604050505020204" pitchFamily="18" charset="0"/>
              </a:rPr>
              <a:t>).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93192" lvl="1" fontAlgn="auto">
              <a:spcAft>
                <a:spcPts val="0"/>
              </a:spcAft>
              <a:defRPr/>
            </a:pPr>
            <a:endParaRPr lang="es-ES_tradnl" dirty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>
              <a:latin typeface="Bookman Old Style" panose="020506040505050202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88440" y="5853088"/>
            <a:ext cx="858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latin typeface="Bookman Old Style" panose="02050604050505020204" pitchFamily="18" charset="0"/>
              </a:rPr>
              <a:t>F</a:t>
            </a:r>
            <a:r>
              <a:rPr lang="hu-HU" sz="2000" b="1" dirty="0" smtClean="0">
                <a:latin typeface="Bookman Old Style" panose="02050604050505020204" pitchFamily="18" charset="0"/>
              </a:rPr>
              <a:t>air play: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    - a mérkőzések előtt és után a játékosok és edzők kezet </a:t>
            </a:r>
            <a:r>
              <a:rPr lang="hu-HU" sz="2000" dirty="0" smtClean="0">
                <a:latin typeface="Bookman Old Style" panose="02050604050505020204" pitchFamily="18" charset="0"/>
              </a:rPr>
              <a:t>fognak.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3/4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523551" y="1637647"/>
            <a:ext cx="28787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3 csapat</a:t>
            </a:r>
          </a:p>
          <a:p>
            <a:pPr algn="ctr" fontAlgn="auto">
              <a:spcAft>
                <a:spcPts val="0"/>
              </a:spcAft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Otthoni és idegenbeli mérkőzések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202990" y="1637647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4</a:t>
            </a:r>
            <a:r>
              <a:rPr lang="hu-HU" sz="2000" b="1" dirty="0" smtClean="0">
                <a:latin typeface="Bookman Old Style" panose="02050604050505020204" pitchFamily="18" charset="0"/>
              </a:rPr>
              <a:t> csapat</a:t>
            </a:r>
          </a:p>
          <a:p>
            <a:pPr algn="ctr">
              <a:defRPr/>
            </a:pPr>
            <a:endParaRPr lang="hu-HU" altLang="hu-HU" sz="2000" b="1" dirty="0"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hu-HU" altLang="hu-HU" sz="2000" dirty="0" smtClean="0">
                <a:latin typeface="Bookman Old Style" panose="02050604050505020204" pitchFamily="18" charset="0"/>
              </a:rPr>
              <a:t>Minden </a:t>
            </a:r>
            <a:r>
              <a:rPr lang="hu-HU" altLang="hu-HU" sz="2000" dirty="0">
                <a:latin typeface="Bookman Old Style" panose="02050604050505020204" pitchFamily="18" charset="0"/>
              </a:rPr>
              <a:t>csapat egy-egy mérkőzést játszik a másik három csapat ellen</a:t>
            </a:r>
            <a:r>
              <a:rPr lang="es-ES_tradnl" altLang="hu-HU" sz="2000" dirty="0">
                <a:latin typeface="Bookman Old Style" panose="02050604050505020204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28342"/>
              </p:ext>
            </p:extLst>
          </p:nvPr>
        </p:nvGraphicFramePr>
        <p:xfrm>
          <a:off x="1058563" y="3393360"/>
          <a:ext cx="3808712" cy="3432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908"/>
                <a:gridCol w="1950804"/>
              </a:tblGrid>
              <a:tr h="3651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3 csapat (2 forduló)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A-B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C-A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A-C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C-B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12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4 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3" marR="9523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43353"/>
              </p:ext>
            </p:extLst>
          </p:nvPr>
        </p:nvGraphicFramePr>
        <p:xfrm>
          <a:off x="6608762" y="3393360"/>
          <a:ext cx="4154487" cy="34328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715"/>
                <a:gridCol w="1530601"/>
                <a:gridCol w="1166171"/>
              </a:tblGrid>
              <a:tr h="36519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4 csapat (1 forduló)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5197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51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>
                          <a:effectLst/>
                          <a:latin typeface="Bookman Old Style" panose="02050604050505020204" pitchFamily="18" charset="0"/>
                        </a:rPr>
                        <a:t>A-B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1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C-D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1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D-A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B-D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51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dirty="0">
                          <a:effectLst/>
                          <a:latin typeface="Bookman Old Style" panose="02050604050505020204" pitchFamily="18" charset="0"/>
                        </a:rPr>
                        <a:t>A-C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12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</a:t>
                      </a:r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3 </a:t>
                      </a:r>
                      <a:r>
                        <a:rPr lang="hu-HU" sz="20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8" marR="9528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3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5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72781" y="3383774"/>
            <a:ext cx="502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Minden csapat egy-egy mérkőzést játszik a másik négy ellen</a:t>
            </a:r>
            <a:r>
              <a:rPr lang="es-ES_tradnl" sz="2000" dirty="0">
                <a:latin typeface="Bookman Old Style" panose="02050604050505020204" pitchFamily="18" charset="0"/>
              </a:rPr>
              <a:t>. </a:t>
            </a:r>
            <a:r>
              <a:rPr lang="hu-HU" sz="2000" dirty="0">
                <a:latin typeface="Bookman Old Style" panose="02050604050505020204" pitchFamily="18" charset="0"/>
              </a:rPr>
              <a:t>Egy csapat minden körben </a:t>
            </a:r>
            <a:r>
              <a:rPr lang="hu-HU" sz="2000" dirty="0" smtClean="0">
                <a:latin typeface="Bookman Old Style" panose="02050604050505020204" pitchFamily="18" charset="0"/>
              </a:rPr>
              <a:t>pihen.</a:t>
            </a:r>
            <a:endParaRPr lang="es-ES_tradnl" altLang="hu-HU" sz="2000" dirty="0">
              <a:latin typeface="Bookman Old Style" panose="0205060405050502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23575"/>
              </p:ext>
            </p:extLst>
          </p:nvPr>
        </p:nvGraphicFramePr>
        <p:xfrm>
          <a:off x="6724650" y="1637647"/>
          <a:ext cx="4812340" cy="5123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540"/>
                <a:gridCol w="1772967"/>
                <a:gridCol w="1350833"/>
              </a:tblGrid>
              <a:tr h="27168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5 </a:t>
                      </a:r>
                      <a:r>
                        <a:rPr lang="hu-HU" sz="1800" b="1" u="none" strike="noStrike" dirty="0">
                          <a:effectLst/>
                          <a:latin typeface="Bookman Old Style" panose="02050604050505020204" pitchFamily="18" charset="0"/>
                        </a:rPr>
                        <a:t>csapat (1 forduló)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826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16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>
                          <a:effectLst/>
                          <a:latin typeface="Bookman Old Style" panose="02050604050505020204" pitchFamily="18" charset="0"/>
                        </a:rPr>
                        <a:t>A-B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C-D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Pihen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E-A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D-B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Pihen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6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C-E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A-D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Pihen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B-E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C-A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Pihen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6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D-E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B-C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682">
                <a:tc vMerge="1">
                  <a:txBody>
                    <a:bodyPr/>
                    <a:lstStyle/>
                    <a:p>
                      <a:pPr algn="ctr" fontAlgn="ctr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Pihen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36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  <a:latin typeface="Bookman Old Style" panose="02050604050505020204" pitchFamily="18" charset="0"/>
                        </a:rPr>
                        <a:t>Mindenkinek </a:t>
                      </a:r>
                      <a:r>
                        <a:rPr lang="hu-HU" sz="18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4 </a:t>
                      </a:r>
                      <a:r>
                        <a:rPr lang="hu-HU" sz="18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2" marR="9522" marT="9527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7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6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69352" y="1245849"/>
            <a:ext cx="10542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hu-HU" altLang="hu-HU" sz="2000" b="1" dirty="0">
                <a:latin typeface="Bookman Old Style" panose="02050604050505020204" pitchFamily="18" charset="0"/>
              </a:rPr>
              <a:t>Első </a:t>
            </a:r>
            <a:r>
              <a:rPr lang="hu-HU" altLang="hu-HU" sz="2000" b="1" dirty="0" smtClean="0">
                <a:latin typeface="Bookman Old Style" panose="02050604050505020204" pitchFamily="18" charset="0"/>
              </a:rPr>
              <a:t>kör:</a:t>
            </a:r>
            <a:endParaRPr lang="en-GB" altLang="hu-HU" sz="2000" b="1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 smtClean="0">
                <a:latin typeface="Bookman Old Style" panose="02050604050505020204" pitchFamily="18" charset="0"/>
              </a:rPr>
              <a:t>2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csoport 3-3 csapattal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, </a:t>
            </a:r>
            <a:r>
              <a:rPr lang="hu-HU" altLang="hu-HU" sz="2000" dirty="0">
                <a:latin typeface="Bookman Old Style" panose="02050604050505020204" pitchFamily="18" charset="0"/>
              </a:rPr>
              <a:t>minden csapat játszik a másik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kettő ellen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. 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G1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csoport: 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A,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B </a:t>
            </a:r>
            <a:r>
              <a:rPr lang="hu-HU" altLang="hu-HU" sz="2000" dirty="0">
                <a:latin typeface="Bookman Old Style" panose="02050604050505020204" pitchFamily="18" charset="0"/>
              </a:rPr>
              <a:t>és</a:t>
            </a:r>
            <a:r>
              <a:rPr lang="en-GB" altLang="hu-HU" sz="2000" dirty="0">
                <a:latin typeface="Bookman Old Style" panose="02050604050505020204" pitchFamily="18" charset="0"/>
              </a:rPr>
              <a:t> C 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G2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csoport: 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D,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E </a:t>
            </a:r>
            <a:r>
              <a:rPr lang="hu-HU" altLang="hu-HU" sz="2000" dirty="0">
                <a:latin typeface="Bookman Old Style" panose="02050604050505020204" pitchFamily="18" charset="0"/>
              </a:rPr>
              <a:t>és</a:t>
            </a:r>
            <a:r>
              <a:rPr lang="en-GB" altLang="hu-HU" sz="2000" dirty="0">
                <a:latin typeface="Bookman Old Style" panose="02050604050505020204" pitchFamily="18" charset="0"/>
              </a:rPr>
              <a:t> F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34230"/>
              </p:ext>
            </p:extLst>
          </p:nvPr>
        </p:nvGraphicFramePr>
        <p:xfrm>
          <a:off x="252412" y="3078163"/>
          <a:ext cx="5614987" cy="3244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287"/>
                <a:gridCol w="996207"/>
                <a:gridCol w="905643"/>
                <a:gridCol w="1901850"/>
              </a:tblGrid>
              <a:tr h="4362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Megoldás 1.: 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csak </a:t>
                      </a:r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egyetlen mérkőzés 2 csapat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között.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878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6 </a:t>
                      </a:r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csapat </a:t>
                      </a:r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(első </a:t>
                      </a:r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2987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Mérkőzés</a:t>
                      </a:r>
                      <a:endParaRPr kumimoji="0" lang="hu-H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9" marR="9529" marT="9526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987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A-B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87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D-E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7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C-A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87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F-D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87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B-C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87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E-F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829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 mérkőzés/csapat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9" marR="9529" marT="9526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23592"/>
              </p:ext>
            </p:extLst>
          </p:nvPr>
        </p:nvGraphicFramePr>
        <p:xfrm>
          <a:off x="8018465" y="2262111"/>
          <a:ext cx="3906835" cy="4595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818"/>
                <a:gridCol w="1439361"/>
                <a:gridCol w="1096656"/>
              </a:tblGrid>
              <a:tr h="53046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Megoldás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2.: 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hazai </a:t>
                      </a:r>
                      <a:r>
                        <a:rPr lang="hu-H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és idegenbeli mérkőzések 2 csapat között.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1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6 </a:t>
                      </a:r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csapat </a:t>
                      </a:r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(első </a:t>
                      </a:r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forduló)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10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  <a:latin typeface="Bookman Old Style" panose="02050604050505020204" pitchFamily="18" charset="0"/>
                        </a:rPr>
                        <a:t>Mérkőzés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+mj-lt"/>
                        </a:rPr>
                        <a:t>A-B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+mj-lt"/>
                        </a:rPr>
                        <a:t>D-E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C-A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+mj-lt"/>
                        </a:rPr>
                        <a:t>F-D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+mj-lt"/>
                        </a:rPr>
                        <a:t>B-C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E-F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+mj-lt"/>
                        </a:rPr>
                        <a:t>B-A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E-D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A-C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D-F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C-B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102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G2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F-E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10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4 mérkőzés/csapat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8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3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322899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Torna formátumok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1 pálya – 6 csapat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869352" y="1341099"/>
            <a:ext cx="10542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FontTx/>
              <a:buChar char="•"/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hu-HU" altLang="hu-HU" sz="2000" b="1" dirty="0" smtClean="0">
                <a:latin typeface="Bookman Old Style" panose="02050604050505020204" pitchFamily="18" charset="0"/>
              </a:rPr>
              <a:t>Második kör: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2 </a:t>
            </a:r>
            <a:r>
              <a:rPr lang="hu-HU" altLang="hu-HU" sz="2000" dirty="0">
                <a:latin typeface="Bookman Old Style" panose="02050604050505020204" pitchFamily="18" charset="0"/>
              </a:rPr>
              <a:t>csoport 3-3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csapattal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, </a:t>
            </a:r>
            <a:r>
              <a:rPr lang="hu-HU" altLang="hu-HU" sz="2000" dirty="0">
                <a:latin typeface="Bookman Old Style" panose="02050604050505020204" pitchFamily="18" charset="0"/>
              </a:rPr>
              <a:t>minden csapat játszik a másik kettő ellen</a:t>
            </a:r>
            <a:r>
              <a:rPr lang="en-GB" altLang="hu-HU" sz="2000" dirty="0">
                <a:latin typeface="Bookman Old Style" panose="02050604050505020204" pitchFamily="18" charset="0"/>
              </a:rPr>
              <a:t>. 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W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csoport: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altLang="hu-HU" sz="2000" dirty="0">
                <a:latin typeface="Bookman Old Style" panose="02050604050505020204" pitchFamily="18" charset="0"/>
              </a:rPr>
              <a:t>a G1 és G2 csoport győztese és a legjobb második</a:t>
            </a:r>
            <a:endParaRPr lang="de-CH" altLang="hu-HU" sz="2000" dirty="0">
              <a:latin typeface="Bookman Old Style" panose="020506040505050202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altLang="hu-HU" sz="2000" dirty="0">
                <a:latin typeface="Bookman Old Style" panose="02050604050505020204" pitchFamily="18" charset="0"/>
              </a:rPr>
              <a:t>L</a:t>
            </a:r>
            <a:r>
              <a:rPr lang="hu-HU" altLang="hu-HU" sz="2000" dirty="0">
                <a:latin typeface="Bookman Old Style" panose="02050604050505020204" pitchFamily="18" charset="0"/>
              </a:rPr>
              <a:t> </a:t>
            </a:r>
            <a:r>
              <a:rPr lang="hu-HU" altLang="hu-HU" sz="2000" dirty="0" smtClean="0">
                <a:latin typeface="Bookman Old Style" panose="02050604050505020204" pitchFamily="18" charset="0"/>
              </a:rPr>
              <a:t>csoport</a:t>
            </a:r>
            <a:r>
              <a:rPr lang="en-GB" altLang="hu-HU" sz="2000" dirty="0" smtClean="0">
                <a:latin typeface="Bookman Old Style" panose="02050604050505020204" pitchFamily="18" charset="0"/>
              </a:rPr>
              <a:t>: </a:t>
            </a:r>
            <a:r>
              <a:rPr lang="hu-HU" altLang="hu-HU" sz="2000" dirty="0">
                <a:latin typeface="Bookman Old Style" panose="02050604050505020204" pitchFamily="18" charset="0"/>
              </a:rPr>
              <a:t>a három másik csapat</a:t>
            </a:r>
            <a:r>
              <a:rPr lang="de-CH" altLang="hu-HU" sz="2000" dirty="0">
                <a:latin typeface="Bookman Old Style" panose="02050604050505020204" pitchFamily="18" charset="0"/>
              </a:rPr>
              <a:t> </a:t>
            </a:r>
            <a:endParaRPr lang="es-ES_tradnl" altLang="hu-HU" sz="2000" dirty="0">
              <a:latin typeface="Bookman Old Style" panose="02050604050505020204" pitchFamily="18" charset="0"/>
            </a:endParaRPr>
          </a:p>
          <a:p>
            <a:pPr algn="ctr"/>
            <a:endParaRPr lang="hu-HU" sz="2000" b="1" dirty="0" smtClean="0">
              <a:latin typeface="Bookman Old Style" panose="02050604050505020204" pitchFamily="18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16843"/>
              </p:ext>
            </p:extLst>
          </p:nvPr>
        </p:nvGraphicFramePr>
        <p:xfrm>
          <a:off x="619125" y="3649257"/>
          <a:ext cx="4895850" cy="2781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668"/>
                <a:gridCol w="2187507"/>
                <a:gridCol w="416668"/>
                <a:gridCol w="1875007"/>
              </a:tblGrid>
              <a:tr h="2731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Utolsó forduló W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Utolsó forduló L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45114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A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A csoport</a:t>
                      </a:r>
                      <a:r>
                        <a:rPr lang="hu-HU" sz="2000" baseline="0" dirty="0" smtClean="0">
                          <a:latin typeface="Bookman Old Style" panose="02050604050505020204" pitchFamily="18" charset="0"/>
                        </a:rPr>
                        <a:t> 1. helyezettje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  <a:r>
                        <a:rPr lang="hu-H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és B csoport legjobb 2. helyezettje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4455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B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B csoport 1. helyezettje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 csoport 3. helyezettje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114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C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A és</a:t>
                      </a:r>
                      <a:r>
                        <a:rPr lang="hu-HU" sz="2000" baseline="0" dirty="0" smtClean="0">
                          <a:latin typeface="Bookman Old Style" panose="02050604050505020204" pitchFamily="18" charset="0"/>
                        </a:rPr>
                        <a:t> B csoport legjobb 2. helyezettje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B csoport 3.</a:t>
                      </a:r>
                      <a:r>
                        <a:rPr lang="hu-H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helyezettje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86278"/>
              </p:ext>
            </p:extLst>
          </p:nvPr>
        </p:nvGraphicFramePr>
        <p:xfrm>
          <a:off x="6724650" y="3603625"/>
          <a:ext cx="4895851" cy="2872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989"/>
                <a:gridCol w="1646431"/>
                <a:gridCol w="1646431"/>
              </a:tblGrid>
              <a:tr h="2556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Utolsó forduló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  <a:tr h="255689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Csoport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Mérkőzés</a:t>
                      </a:r>
                      <a:endParaRPr kumimoji="0" lang="hu-HU" sz="2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55689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W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A-B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5689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L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D-E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5689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W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C-A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5689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L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F-D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5689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W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B-C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5689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Bookman Old Style" panose="02050604050505020204" pitchFamily="18" charset="0"/>
                        </a:rPr>
                        <a:t>L</a:t>
                      </a:r>
                      <a:endParaRPr lang="hu-HU" sz="2000" dirty="0"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E-F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4" marR="9524" marT="952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79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2000" b="1" u="none" strike="noStrike" dirty="0" smtClean="0">
                          <a:effectLst/>
                          <a:latin typeface="Bookman Old Style" panose="02050604050505020204" pitchFamily="18" charset="0"/>
                        </a:rPr>
                        <a:t>2 mérkőzés/csapat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4" marR="9524" marT="9524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0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1165</Words>
  <Application>Microsoft Office PowerPoint</Application>
  <PresentationFormat>Szélesvásznú</PresentationFormat>
  <Paragraphs>438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Kocsárdy Gyula</dc:creator>
  <cp:lastModifiedBy>Kocsárdy Gyula</cp:lastModifiedBy>
  <cp:revision>47</cp:revision>
  <dcterms:created xsi:type="dcterms:W3CDTF">2017-07-31T09:52:11Z</dcterms:created>
  <dcterms:modified xsi:type="dcterms:W3CDTF">2017-08-18T11:05:32Z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