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g"/>
  <Override PartName="/ppt/media/image7.jpg" ContentType="image/jpg"/>
  <Override PartName="/ppt/media/image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6" r:id="rId15"/>
    <p:sldId id="287" r:id="rId16"/>
    <p:sldId id="288" r:id="rId17"/>
    <p:sldId id="289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273" r:id="rId4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D5"/>
    <a:srgbClr val="FFE1E1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408E8-E91D-4100-890E-2DAF8A453E9A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D963D-3189-4D91-B776-06131927E2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410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543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22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98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891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118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133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13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055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177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318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545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31D7B-48B3-4B55-9503-89532C9BF470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032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235575" y="2778744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5400" b="1" dirty="0" err="1" smtClean="0">
                <a:latin typeface="Bookman Old Style" panose="02050604050505020204" pitchFamily="18" charset="0"/>
              </a:rPr>
              <a:t>Grassroots</a:t>
            </a:r>
            <a:r>
              <a:rPr lang="hu-HU" sz="5400" b="1" dirty="0" smtClean="0">
                <a:latin typeface="Bookman Old Style" panose="02050604050505020204" pitchFamily="18" charset="0"/>
              </a:rPr>
              <a:t> sportszervezet felépítése és működése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5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 sportegyesület megszűnése</a:t>
            </a: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415965" y="1637647"/>
            <a:ext cx="961985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Az egyesület megszűnik</a:t>
            </a:r>
            <a:r>
              <a:rPr lang="hu-HU" sz="2000" dirty="0" smtClean="0">
                <a:latin typeface="Bookman Old Style" panose="02050604050505020204" pitchFamily="18" charset="0"/>
              </a:rPr>
              <a:t>, ha</a:t>
            </a:r>
            <a:r>
              <a:rPr lang="hu-HU" sz="2000" dirty="0">
                <a:latin typeface="Bookman Old Style" panose="02050604050505020204" pitchFamily="18" charset="0"/>
              </a:rPr>
              <a:t>:</a:t>
            </a:r>
          </a:p>
          <a:p>
            <a:pPr lvl="1" algn="just">
              <a:buClrTx/>
              <a:buSzPct val="95000"/>
            </a:pPr>
            <a:r>
              <a:rPr lang="hu-HU" sz="2000" dirty="0" smtClean="0">
                <a:latin typeface="Bookman Old Style" panose="02050604050505020204" pitchFamily="18" charset="0"/>
              </a:rPr>
              <a:t>- </a:t>
            </a:r>
            <a:r>
              <a:rPr lang="hu-HU" sz="2000" dirty="0" smtClean="0">
                <a:latin typeface="Bookman Old Style" panose="02050604050505020204" pitchFamily="18" charset="0"/>
              </a:rPr>
              <a:t>a </a:t>
            </a:r>
            <a:r>
              <a:rPr lang="hu-HU" sz="2000" dirty="0" smtClean="0">
                <a:latin typeface="Bookman Old Style" panose="02050604050505020204" pitchFamily="18" charset="0"/>
              </a:rPr>
              <a:t>Közgyűlés </a:t>
            </a:r>
            <a:r>
              <a:rPr lang="hu-HU" sz="2000" dirty="0">
                <a:latin typeface="Bookman Old Style" panose="02050604050505020204" pitchFamily="18" charset="0"/>
              </a:rPr>
              <a:t>döntése alapján </a:t>
            </a:r>
            <a:r>
              <a:rPr lang="hu-HU" sz="2000" dirty="0" smtClean="0">
                <a:latin typeface="Bookman Old Style" panose="02050604050505020204" pitchFamily="18" charset="0"/>
              </a:rPr>
              <a:t>átalakul;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lvl="1" algn="just">
              <a:buClrTx/>
              <a:buSzPct val="95000"/>
            </a:pPr>
            <a:r>
              <a:rPr lang="hu-HU" sz="2000" dirty="0" smtClean="0">
                <a:latin typeface="Bookman Old Style" panose="02050604050505020204" pitchFamily="18" charset="0"/>
              </a:rPr>
              <a:t>- </a:t>
            </a:r>
            <a:r>
              <a:rPr lang="hu-HU" sz="2000" dirty="0" smtClean="0">
                <a:latin typeface="Bookman Old Style" panose="02050604050505020204" pitchFamily="18" charset="0"/>
              </a:rPr>
              <a:t>a Közgyűlés </a:t>
            </a:r>
            <a:r>
              <a:rPr lang="hu-HU" sz="2000" dirty="0">
                <a:latin typeface="Bookman Old Style" panose="02050604050505020204" pitchFamily="18" charset="0"/>
              </a:rPr>
              <a:t>a feloszlásáról </a:t>
            </a:r>
            <a:r>
              <a:rPr lang="hu-HU" sz="2000" dirty="0" smtClean="0">
                <a:latin typeface="Bookman Old Style" panose="02050604050505020204" pitchFamily="18" charset="0"/>
              </a:rPr>
              <a:t>határoz;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lvl="1" algn="just">
              <a:buClrTx/>
              <a:buSzPct val="95000"/>
            </a:pPr>
            <a:r>
              <a:rPr lang="hu-HU" sz="2000" dirty="0" smtClean="0">
                <a:latin typeface="Bookman Old Style" panose="02050604050505020204" pitchFamily="18" charset="0"/>
              </a:rPr>
              <a:t>- </a:t>
            </a:r>
            <a:r>
              <a:rPr lang="hu-HU" sz="2000" dirty="0" smtClean="0">
                <a:latin typeface="Bookman Old Style" panose="02050604050505020204" pitchFamily="18" charset="0"/>
              </a:rPr>
              <a:t>a </a:t>
            </a:r>
            <a:r>
              <a:rPr lang="hu-HU" sz="2000" dirty="0">
                <a:latin typeface="Bookman Old Style" panose="02050604050505020204" pitchFamily="18" charset="0"/>
              </a:rPr>
              <a:t>bíróság feloszlatja, megszűnteti vagy megállapítja </a:t>
            </a:r>
            <a:r>
              <a:rPr lang="hu-HU" sz="2000" dirty="0" smtClean="0">
                <a:latin typeface="Bookman Old Style" panose="02050604050505020204" pitchFamily="18" charset="0"/>
              </a:rPr>
              <a:t>megszűnését.</a:t>
            </a:r>
          </a:p>
          <a:p>
            <a:pPr marL="0" lvl="1" algn="just">
              <a:buClrTx/>
              <a:buSzPct val="95000"/>
            </a:pPr>
            <a:r>
              <a:rPr lang="hu-HU" sz="2000" b="1" dirty="0" smtClean="0">
                <a:latin typeface="Bookman Old Style" panose="02050604050505020204" pitchFamily="18" charset="0"/>
              </a:rPr>
              <a:t>Ezekben </a:t>
            </a:r>
            <a:r>
              <a:rPr lang="hu-HU" sz="2000" b="1" dirty="0">
                <a:latin typeface="Bookman Old Style" panose="02050604050505020204" pitchFamily="18" charset="0"/>
              </a:rPr>
              <a:t>az esetekben az egyesületet törlik a nyilvántartásból</a:t>
            </a:r>
            <a:r>
              <a:rPr lang="hu-HU" sz="2000" b="1" dirty="0" smtClean="0">
                <a:latin typeface="Bookman Old Style" panose="02050604050505020204" pitchFamily="18" charset="0"/>
              </a:rPr>
              <a:t>.</a:t>
            </a:r>
          </a:p>
          <a:p>
            <a:pPr marL="0" lvl="1" algn="just">
              <a:buClrTx/>
              <a:buSzPct val="95000"/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Közgyűlés nem dönthet az egyesület feloszlásáról az egyesület fizetésképtelensége esetén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Az egyesület jogutód nélküli megszűnése esetén a megmaradt vagyon felhasználásáról törvény (Egyesülési Jogról, - Közhasznú Jogállásról, - Civil Szervezetek Működéséről és Támogatásáról szóló törvény) rendelkezik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Az egyesület nyilvántartásból való törlése a vonatkozó jogszabályoknak megfelelően történik.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5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 sportegyesület </a:t>
            </a:r>
            <a:r>
              <a:rPr lang="hu-HU" sz="2400" b="1" dirty="0" smtClean="0">
                <a:latin typeface="Bookman Old Style" panose="02050604050505020204" pitchFamily="18" charset="0"/>
              </a:rPr>
              <a:t>gazdálkodása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431935" y="3190222"/>
            <a:ext cx="9619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Az egyesület a vagyonával önállóan gazdálkodik, tartozásaiért saját vagyonával felel. A tagok – a tagdíj megfizetésén túl – az egyesület tartozásaiért saját vagyonukkal nem felelnek.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5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 sportegyesület </a:t>
            </a:r>
            <a:r>
              <a:rPr lang="hu-HU" sz="2400" b="1" dirty="0" smtClean="0">
                <a:latin typeface="Bookman Old Style" panose="02050604050505020204" pitchFamily="18" charset="0"/>
              </a:rPr>
              <a:t>felügyelete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934933" y="3342622"/>
            <a:ext cx="8597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Az egyesület felett az ügyészség gyakorol törvényességi felügyeletet.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5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Amatőr Labdarúgó Sportszervezet</a:t>
            </a: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67173" y="1637647"/>
            <a:ext cx="107334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Meg </a:t>
            </a:r>
            <a:r>
              <a:rPr lang="hu-HU" sz="2000" dirty="0">
                <a:latin typeface="Bookman Old Style" panose="02050604050505020204" pitchFamily="18" charset="0"/>
              </a:rPr>
              <a:t>kell erősíteni az amatőr klubokat!</a:t>
            </a:r>
          </a:p>
          <a:p>
            <a:pPr algn="just">
              <a:lnSpc>
                <a:spcPct val="150000"/>
              </a:lnSpc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A </a:t>
            </a:r>
            <a:r>
              <a:rPr lang="hu-HU" sz="2000" dirty="0">
                <a:latin typeface="Bookman Old Style" panose="02050604050505020204" pitchFamily="18" charset="0"/>
              </a:rPr>
              <a:t>cél: minden klubnak elérhető legyen a növekedés, a fejlődés és a teljes potenciálja kihasználásának lehetősége</a:t>
            </a:r>
            <a:r>
              <a:rPr lang="hu-HU" sz="2000" dirty="0" smtClean="0">
                <a:latin typeface="Bookman Old Style" panose="02050604050505020204" pitchFamily="18" charset="0"/>
              </a:rPr>
              <a:t>!</a:t>
            </a:r>
          </a:p>
          <a:p>
            <a:pPr algn="just">
              <a:lnSpc>
                <a:spcPct val="150000"/>
              </a:lnSpc>
              <a:buClrTx/>
              <a:buSzPct val="95000"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lnSpc>
                <a:spcPct val="150000"/>
              </a:lnSpc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Erőteljes</a:t>
            </a:r>
            <a:r>
              <a:rPr lang="hu-HU" sz="2000" dirty="0">
                <a:latin typeface="Bookman Old Style" panose="02050604050505020204" pitchFamily="18" charset="0"/>
              </a:rPr>
              <a:t>, fenntartható klubok legyenek minden magyar településen!</a:t>
            </a:r>
          </a:p>
          <a:p>
            <a:pPr algn="just">
              <a:lnSpc>
                <a:spcPct val="150000"/>
              </a:lnSpc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Az </a:t>
            </a:r>
            <a:r>
              <a:rPr lang="hu-HU" sz="2000" dirty="0">
                <a:latin typeface="Bookman Old Style" panose="02050604050505020204" pitchFamily="18" charset="0"/>
              </a:rPr>
              <a:t>irány: - Fejleszteni és </a:t>
            </a:r>
            <a:r>
              <a:rPr lang="hu-HU" sz="2000" dirty="0" smtClean="0">
                <a:latin typeface="Bookman Old Style" panose="02050604050505020204" pitchFamily="18" charset="0"/>
              </a:rPr>
              <a:t>támogatni kell </a:t>
            </a:r>
            <a:r>
              <a:rPr lang="hu-HU" sz="2000" dirty="0">
                <a:latin typeface="Bookman Old Style" panose="02050604050505020204" pitchFamily="18" charset="0"/>
              </a:rPr>
              <a:t>a klubban dolgozókat és az infrastruktúrát.</a:t>
            </a:r>
          </a:p>
          <a:p>
            <a:pPr algn="just">
              <a:lnSpc>
                <a:spcPct val="150000"/>
              </a:lnSpc>
              <a:buSzPct val="95000"/>
            </a:pPr>
            <a:r>
              <a:rPr lang="hu-HU" sz="2000" dirty="0">
                <a:latin typeface="Bookman Old Style" panose="02050604050505020204" pitchFamily="18" charset="0"/>
              </a:rPr>
              <a:t>                 </a:t>
            </a:r>
            <a:r>
              <a:rPr lang="hu-HU" sz="2000" dirty="0" smtClean="0">
                <a:latin typeface="Bookman Old Style" panose="02050604050505020204" pitchFamily="18" charset="0"/>
              </a:rPr>
              <a:t>- </a:t>
            </a:r>
            <a:r>
              <a:rPr lang="hu-HU" sz="2000" dirty="0" smtClean="0">
                <a:latin typeface="Bookman Old Style" panose="02050604050505020204" pitchFamily="18" charset="0"/>
              </a:rPr>
              <a:t>El kell készíteni </a:t>
            </a:r>
            <a:r>
              <a:rPr lang="hu-HU" sz="2000" dirty="0">
                <a:latin typeface="Bookman Old Style" panose="02050604050505020204" pitchFamily="18" charset="0"/>
              </a:rPr>
              <a:t>egy mindenre kiterjedő Működési Szabályzatot.</a:t>
            </a:r>
          </a:p>
          <a:p>
            <a:pPr algn="just">
              <a:lnSpc>
                <a:spcPct val="150000"/>
              </a:lnSpc>
              <a:buSzPct val="95000"/>
            </a:pPr>
            <a:r>
              <a:rPr lang="hu-HU" sz="2000" dirty="0">
                <a:latin typeface="Bookman Old Style" panose="02050604050505020204" pitchFamily="18" charset="0"/>
              </a:rPr>
              <a:t>                 </a:t>
            </a:r>
            <a:r>
              <a:rPr lang="hu-HU" sz="2000" dirty="0" smtClean="0">
                <a:latin typeface="Bookman Old Style" panose="02050604050505020204" pitchFamily="18" charset="0"/>
              </a:rPr>
              <a:t>- </a:t>
            </a:r>
            <a:r>
              <a:rPr lang="hu-HU" sz="2000" dirty="0">
                <a:latin typeface="Bookman Old Style" panose="02050604050505020204" pitchFamily="18" charset="0"/>
              </a:rPr>
              <a:t>Növelni kell a közösségi vállalkozásként működő klubok számát.</a:t>
            </a:r>
          </a:p>
          <a:p>
            <a:pPr algn="just">
              <a:lnSpc>
                <a:spcPct val="150000"/>
              </a:lnSpc>
              <a:buSzPct val="95000"/>
            </a:pPr>
            <a:r>
              <a:rPr lang="hu-HU" sz="2000" dirty="0">
                <a:latin typeface="Bookman Old Style" panose="02050604050505020204" pitchFamily="18" charset="0"/>
              </a:rPr>
              <a:t>                 </a:t>
            </a:r>
            <a:r>
              <a:rPr lang="hu-HU" sz="2000" dirty="0" smtClean="0">
                <a:latin typeface="Bookman Old Style" panose="02050604050505020204" pitchFamily="18" charset="0"/>
              </a:rPr>
              <a:t>- </a:t>
            </a:r>
            <a:r>
              <a:rPr lang="hu-HU" sz="2000" dirty="0">
                <a:latin typeface="Bookman Old Style" panose="02050604050505020204" pitchFamily="18" charset="0"/>
              </a:rPr>
              <a:t>Folyamatosan képezni kell a közösségi klubok edzőit és játékosait.</a:t>
            </a:r>
          </a:p>
          <a:p>
            <a:pPr algn="just">
              <a:lnSpc>
                <a:spcPct val="150000"/>
              </a:lnSpc>
              <a:buSzPct val="95000"/>
            </a:pPr>
            <a:r>
              <a:rPr lang="hu-HU" sz="2000" dirty="0">
                <a:latin typeface="Bookman Old Style" panose="02050604050505020204" pitchFamily="18" charset="0"/>
              </a:rPr>
              <a:t>                 </a:t>
            </a:r>
            <a:r>
              <a:rPr lang="hu-HU" sz="2000" dirty="0" smtClean="0">
                <a:latin typeface="Bookman Old Style" panose="02050604050505020204" pitchFamily="18" charset="0"/>
              </a:rPr>
              <a:t>- </a:t>
            </a:r>
            <a:r>
              <a:rPr lang="hu-HU" sz="2000" dirty="0">
                <a:latin typeface="Bookman Old Style" panose="02050604050505020204" pitchFamily="18" charset="0"/>
              </a:rPr>
              <a:t>El kell érni, hogy egy szociális, közösségi központ legyen a klub!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9" name="Lefelé nyíl 8"/>
          <p:cNvSpPr/>
          <p:nvPr/>
        </p:nvSpPr>
        <p:spPr bwMode="auto">
          <a:xfrm>
            <a:off x="5066617" y="3076575"/>
            <a:ext cx="429307" cy="48386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478246" y="3558659"/>
            <a:ext cx="941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4400" b="1" dirty="0">
                <a:latin typeface="Bookman Old Style" panose="02050604050505020204" pitchFamily="18" charset="0"/>
              </a:rPr>
              <a:t>A legjobb nemzetközi gyakorlat</a:t>
            </a:r>
          </a:p>
        </p:txBody>
      </p:sp>
    </p:spTree>
    <p:extLst>
      <p:ext uri="{BB962C8B-B14F-4D97-AF65-F5344CB8AC3E}">
        <p14:creationId xmlns:p14="http://schemas.microsoft.com/office/powerpoint/2010/main" val="41521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sp>
        <p:nvSpPr>
          <p:cNvPr id="3" name="Téglalap 2"/>
          <p:cNvSpPr/>
          <p:nvPr/>
        </p:nvSpPr>
        <p:spPr>
          <a:xfrm>
            <a:off x="1653141" y="1853684"/>
            <a:ext cx="9161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z="3600" b="1" dirty="0" err="1">
                <a:latin typeface="Bookman Old Style" panose="02050604050505020204" pitchFamily="18" charset="0"/>
                <a:cs typeface="Arial"/>
              </a:rPr>
              <a:t>Broxburn</a:t>
            </a:r>
            <a:r>
              <a:rPr lang="hu-HU" sz="3600" b="1" dirty="0">
                <a:latin typeface="Bookman Old Style" panose="02050604050505020204" pitchFamily="18" charset="0"/>
                <a:cs typeface="Arial"/>
              </a:rPr>
              <a:t> United </a:t>
            </a:r>
            <a:r>
              <a:rPr lang="hu-HU" sz="3600" b="1" dirty="0" err="1">
                <a:latin typeface="Bookman Old Style" panose="02050604050505020204" pitchFamily="18" charset="0"/>
                <a:cs typeface="Arial"/>
              </a:rPr>
              <a:t>Sports</a:t>
            </a:r>
            <a:r>
              <a:rPr lang="hu-HU" sz="3600" b="1" dirty="0">
                <a:latin typeface="Bookman Old Style" panose="02050604050505020204" pitchFamily="18" charset="0"/>
                <a:cs typeface="Arial"/>
              </a:rPr>
              <a:t> Club (Skócia)</a:t>
            </a:r>
          </a:p>
        </p:txBody>
      </p:sp>
      <p:pic>
        <p:nvPicPr>
          <p:cNvPr id="8" name="Picture 2" descr="Képtalálat a következőre: „broxburn united football club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23" y="2838319"/>
            <a:ext cx="2986318" cy="376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6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pic>
        <p:nvPicPr>
          <p:cNvPr id="8" name="Picture 2" descr="Képtalálat a következőre: „broxburn united football club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457" y="4772025"/>
            <a:ext cx="1557465" cy="19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/>
          <p:nvPr/>
        </p:nvSpPr>
        <p:spPr>
          <a:xfrm>
            <a:off x="6696075" y="1637647"/>
            <a:ext cx="3572255" cy="2714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églalap 3"/>
          <p:cNvSpPr/>
          <p:nvPr/>
        </p:nvSpPr>
        <p:spPr>
          <a:xfrm>
            <a:off x="1235575" y="1871383"/>
            <a:ext cx="31718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latin typeface="Bookman Old Style" panose="02050604050505020204" pitchFamily="18" charset="0"/>
              </a:rPr>
              <a:t>Tartalom</a:t>
            </a:r>
          </a:p>
          <a:p>
            <a:pPr algn="ctr"/>
            <a:endParaRPr lang="hu-HU" sz="20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Háttér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Partnerklubok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Célkitűzések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Kezdeményezések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Jótékony hatások</a:t>
            </a:r>
          </a:p>
        </p:txBody>
      </p:sp>
    </p:spTree>
    <p:extLst>
      <p:ext uri="{BB962C8B-B14F-4D97-AF65-F5344CB8AC3E}">
        <p14:creationId xmlns:p14="http://schemas.microsoft.com/office/powerpoint/2010/main" val="21644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pic>
        <p:nvPicPr>
          <p:cNvPr id="8" name="Picture 2" descr="Képtalálat a következőre: „broxburn united football club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457" y="4772025"/>
            <a:ext cx="1557465" cy="19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995258" y="1613516"/>
            <a:ext cx="847724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180975" algn="ctr">
              <a:lnSpc>
                <a:spcPts val="2590"/>
              </a:lnSpc>
              <a:tabLst>
                <a:tab pos="268605" algn="l"/>
              </a:tabLst>
            </a:pPr>
            <a:r>
              <a:rPr lang="hu-HU" sz="2000" b="1" dirty="0" smtClean="0">
                <a:latin typeface="Bookman Old Style" panose="02050604050505020204" pitchFamily="18" charset="0"/>
              </a:rPr>
              <a:t>Háttér</a:t>
            </a:r>
          </a:p>
          <a:p>
            <a:pPr marL="354965" marR="180975" indent="-342900" algn="just">
              <a:lnSpc>
                <a:spcPts val="2590"/>
              </a:lnSpc>
              <a:buFont typeface="Arial" panose="020B0604020202020204" pitchFamily="34" charset="0"/>
              <a:buChar char="•"/>
              <a:tabLst>
                <a:tab pos="268605" algn="l"/>
              </a:tabLst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54965" marR="180975" indent="-342900" algn="just">
              <a:lnSpc>
                <a:spcPts val="2590"/>
              </a:lnSpc>
              <a:buFont typeface="Arial" panose="020B0604020202020204" pitchFamily="34" charset="0"/>
              <a:buChar char="•"/>
              <a:tabLst>
                <a:tab pos="268605" algn="l"/>
              </a:tabLst>
            </a:pPr>
            <a:endParaRPr lang="hu-HU" sz="2000" dirty="0" smtClean="0">
              <a:latin typeface="Bookman Old Style" panose="02050604050505020204" pitchFamily="18" charset="0"/>
            </a:endParaRPr>
          </a:p>
          <a:p>
            <a:pPr marL="354965" marR="180975" indent="-342900" algn="just">
              <a:lnSpc>
                <a:spcPts val="2590"/>
              </a:lnSpc>
              <a:buFont typeface="Arial" panose="020B0604020202020204" pitchFamily="34" charset="0"/>
              <a:buChar char="•"/>
              <a:tabLst>
                <a:tab pos="268605" algn="l"/>
              </a:tabLst>
            </a:pPr>
            <a:r>
              <a:rPr lang="hu-HU" sz="2000" dirty="0" smtClean="0">
                <a:latin typeface="Bookman Old Style" panose="02050604050505020204" pitchFamily="18" charset="0"/>
              </a:rPr>
              <a:t>A </a:t>
            </a:r>
            <a:r>
              <a:rPr lang="hu-HU" sz="2000" dirty="0" err="1">
                <a:latin typeface="Bookman Old Style" panose="02050604050505020204" pitchFamily="18" charset="0"/>
              </a:rPr>
              <a:t>Broxburn</a:t>
            </a:r>
            <a:r>
              <a:rPr lang="hu-HU" sz="2000" dirty="0">
                <a:latin typeface="Bookman Old Style" panose="02050604050505020204" pitchFamily="18" charset="0"/>
              </a:rPr>
              <a:t> United </a:t>
            </a:r>
            <a:r>
              <a:rPr lang="hu-HU" sz="2000" dirty="0" err="1">
                <a:latin typeface="Bookman Old Style" panose="02050604050505020204" pitchFamily="18" charset="0"/>
              </a:rPr>
              <a:t>Sports</a:t>
            </a:r>
            <a:r>
              <a:rPr lang="hu-HU" sz="2000" dirty="0">
                <a:latin typeface="Bookman Old Style" panose="02050604050505020204" pitchFamily="18" charset="0"/>
              </a:rPr>
              <a:t> Clubot 2008-ban alapították egy jótékonysági szervezetként.</a:t>
            </a:r>
          </a:p>
          <a:p>
            <a:pPr marL="268605" marR="180975" indent="-256540" algn="just">
              <a:lnSpc>
                <a:spcPts val="2590"/>
              </a:lnSpc>
              <a:tabLst>
                <a:tab pos="268605" algn="l"/>
              </a:tabLst>
            </a:pPr>
            <a:endParaRPr lang="hu-HU" sz="2000" dirty="0">
              <a:latin typeface="Bookman Old Style" panose="02050604050505020204" pitchFamily="18" charset="0"/>
              <a:cs typeface="Times New Roman"/>
            </a:endParaRPr>
          </a:p>
          <a:p>
            <a:pPr marL="354965" marR="5080" indent="-342900" algn="just">
              <a:lnSpc>
                <a:spcPts val="2590"/>
              </a:lnSpc>
              <a:buFont typeface="Arial" panose="020B0604020202020204" pitchFamily="34" charset="0"/>
              <a:buChar char="•"/>
              <a:tabLst>
                <a:tab pos="268605" algn="l"/>
                <a:tab pos="2778760" algn="l"/>
              </a:tabLst>
            </a:pPr>
            <a:r>
              <a:rPr lang="hu-HU" sz="2000" dirty="0">
                <a:latin typeface="Bookman Old Style" panose="02050604050505020204" pitchFamily="18" charset="0"/>
              </a:rPr>
              <a:t>2010-ben a BUSC megnyitotta a saját </a:t>
            </a:r>
            <a:r>
              <a:rPr lang="hu-HU" sz="2000" dirty="0" err="1">
                <a:latin typeface="Bookman Old Style" panose="02050604050505020204" pitchFamily="18" charset="0"/>
              </a:rPr>
              <a:t>Albyn</a:t>
            </a:r>
            <a:r>
              <a:rPr lang="hu-HU" sz="2000" dirty="0">
                <a:latin typeface="Bookman Old Style" panose="02050604050505020204" pitchFamily="18" charset="0"/>
              </a:rPr>
              <a:t> Park nevű létesítményét a helyi közösség számára. 2016-ban ez kibővült egy multifunkcionális </a:t>
            </a:r>
            <a:r>
              <a:rPr lang="hu-HU" sz="2000" dirty="0" smtClean="0">
                <a:latin typeface="Bookman Old Style" panose="02050604050505020204" pitchFamily="18" charset="0"/>
              </a:rPr>
              <a:t>klubházzal is.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268605" marR="5080" indent="-256540" algn="just">
              <a:lnSpc>
                <a:spcPts val="2590"/>
              </a:lnSpc>
              <a:tabLst>
                <a:tab pos="268605" algn="l"/>
                <a:tab pos="2778760" algn="l"/>
              </a:tabLst>
            </a:pPr>
            <a:endParaRPr lang="hu-HU" sz="2000" dirty="0">
              <a:latin typeface="Bookman Old Style" panose="02050604050505020204" pitchFamily="18" charset="0"/>
              <a:cs typeface="Times New Roman"/>
            </a:endParaRPr>
          </a:p>
          <a:p>
            <a:pPr marL="354965" marR="191135" indent="-342900" algn="just">
              <a:lnSpc>
                <a:spcPts val="2590"/>
              </a:lnSpc>
              <a:buFont typeface="Arial" panose="020B0604020202020204" pitchFamily="34" charset="0"/>
              <a:buChar char="•"/>
              <a:tabLst>
                <a:tab pos="268605" algn="l"/>
              </a:tabLst>
            </a:pPr>
            <a:r>
              <a:rPr lang="hu-HU" sz="2000" spc="-25" dirty="0">
                <a:latin typeface="Bookman Old Style" panose="02050604050505020204" pitchFamily="18" charset="0"/>
                <a:cs typeface="Lucida Sans Unicode"/>
              </a:rPr>
              <a:t>A BUSC vált a </a:t>
            </a:r>
            <a:r>
              <a:rPr lang="hu-HU" sz="2000" spc="-25" dirty="0" err="1">
                <a:latin typeface="Bookman Old Style" panose="02050604050505020204" pitchFamily="18" charset="0"/>
                <a:cs typeface="Lucida Sans Unicode"/>
              </a:rPr>
              <a:t>broxburni</a:t>
            </a:r>
            <a:r>
              <a:rPr lang="hu-HU" sz="2000" spc="-25" dirty="0">
                <a:latin typeface="Bookman Old Style" panose="02050604050505020204" pitchFamily="18" charset="0"/>
                <a:cs typeface="Lucida Sans Unicode"/>
              </a:rPr>
              <a:t> közösségépítés alapjává és ez lett a fiatalok legnépszerűbb közösségi helye.</a:t>
            </a:r>
            <a:endParaRPr lang="hu-HU" sz="2000" dirty="0">
              <a:latin typeface="Bookman Old Style" panose="02050604050505020204" pitchFamily="18" charset="0"/>
              <a:cs typeface="Lucida Sans Unicode"/>
            </a:endParaRPr>
          </a:p>
          <a:p>
            <a:pPr algn="just">
              <a:lnSpc>
                <a:spcPct val="100000"/>
              </a:lnSpc>
              <a:spcBef>
                <a:spcPts val="14"/>
              </a:spcBef>
            </a:pPr>
            <a:endParaRPr lang="hu-HU" sz="2000" dirty="0">
              <a:latin typeface="Bookman Old Style" panose="02050604050505020204" pitchFamily="18" charset="0"/>
              <a:cs typeface="Times New Roman"/>
            </a:endParaRPr>
          </a:p>
          <a:p>
            <a:pPr marL="354965" marR="281940" indent="-342900" algn="just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68605" algn="l"/>
              </a:tabLst>
            </a:pPr>
            <a:r>
              <a:rPr lang="hu-HU" sz="2000" spc="-25" dirty="0">
                <a:latin typeface="Bookman Old Style" panose="02050604050505020204" pitchFamily="18" charset="0"/>
                <a:cs typeface="Lucida Sans Unicode"/>
              </a:rPr>
              <a:t>Az </a:t>
            </a:r>
            <a:r>
              <a:rPr lang="hu-HU" sz="2000" spc="-25" dirty="0" err="1">
                <a:latin typeface="Bookman Old Style" panose="02050604050505020204" pitchFamily="18" charset="0"/>
                <a:cs typeface="Lucida Sans Unicode"/>
              </a:rPr>
              <a:t>Albyn</a:t>
            </a:r>
            <a:r>
              <a:rPr lang="hu-HU" sz="2000" spc="-25" dirty="0">
                <a:latin typeface="Bookman Old Style" panose="02050604050505020204" pitchFamily="18" charset="0"/>
                <a:cs typeface="Lucida Sans Unicode"/>
              </a:rPr>
              <a:t> lett 33 csapatnak, közel 700 játékosnak és 120 önkéntesnek az otthona, ők szervezik az aktivitásokat.</a:t>
            </a:r>
            <a:endParaRPr lang="hu-HU" sz="2000" dirty="0">
              <a:latin typeface="Bookman Old Style" panose="02050604050505020204" pitchFamily="18" charset="0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1400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pic>
        <p:nvPicPr>
          <p:cNvPr id="8" name="Picture 2" descr="Képtalálat a következőre: „broxburn united football club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457" y="4772025"/>
            <a:ext cx="1557465" cy="19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42203" y="2194483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8605" algn="l"/>
              </a:tabLst>
            </a:pPr>
            <a:endParaRPr lang="hu-HU" sz="2000" spc="-5" dirty="0">
              <a:latin typeface="Bookman Old Style" panose="02050604050505020204" pitchFamily="18" charset="0"/>
              <a:cs typeface="Lucida Sans Unicode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8605" algn="l"/>
              </a:tabLst>
            </a:pPr>
            <a:endParaRPr lang="hu-HU" sz="2000" spc="-5" dirty="0" smtClean="0">
              <a:latin typeface="Bookman Old Style" panose="02050604050505020204" pitchFamily="18" charset="0"/>
              <a:cs typeface="Lucida Sans Unicode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8605" algn="l"/>
              </a:tabLst>
            </a:pPr>
            <a:r>
              <a:rPr lang="en-US" sz="2000" spc="-5" dirty="0" err="1" smtClean="0">
                <a:latin typeface="Bookman Old Style" panose="02050604050505020204" pitchFamily="18" charset="0"/>
                <a:cs typeface="Lucida Sans Unicode"/>
              </a:rPr>
              <a:t>Br</a:t>
            </a:r>
            <a:r>
              <a:rPr lang="en-US" sz="2000" spc="-15" dirty="0" err="1" smtClean="0">
                <a:latin typeface="Bookman Old Style" panose="02050604050505020204" pitchFamily="18" charset="0"/>
                <a:cs typeface="Lucida Sans Unicode"/>
              </a:rPr>
              <a:t>o</a:t>
            </a:r>
            <a:r>
              <a:rPr lang="en-US" sz="2000" spc="-5" dirty="0" err="1" smtClean="0">
                <a:latin typeface="Bookman Old Style" panose="02050604050505020204" pitchFamily="18" charset="0"/>
                <a:cs typeface="Lucida Sans Unicode"/>
              </a:rPr>
              <a:t>xbur</a:t>
            </a:r>
            <a:r>
              <a:rPr lang="en-US" sz="2000" dirty="0" err="1" smtClean="0">
                <a:latin typeface="Bookman Old Style" panose="02050604050505020204" pitchFamily="18" charset="0"/>
                <a:cs typeface="Lucida Sans Unicode"/>
              </a:rPr>
              <a:t>n</a:t>
            </a:r>
            <a:r>
              <a:rPr lang="en-US" sz="2000" spc="-15" dirty="0" smtClean="0">
                <a:latin typeface="Bookman Old Style" panose="02050604050505020204" pitchFamily="18" charset="0"/>
                <a:cs typeface="Lucida Sans Unicode"/>
              </a:rPr>
              <a:t> </a:t>
            </a:r>
            <a:r>
              <a:rPr lang="en-US" sz="2000" dirty="0">
                <a:latin typeface="Bookman Old Style" panose="02050604050505020204" pitchFamily="18" charset="0"/>
                <a:cs typeface="Lucida Sans Unicode"/>
              </a:rPr>
              <a:t>Athl</a:t>
            </a:r>
            <a:r>
              <a:rPr lang="en-US" sz="2000" spc="-15" dirty="0">
                <a:latin typeface="Bookman Old Style" panose="02050604050505020204" pitchFamily="18" charset="0"/>
                <a:cs typeface="Lucida Sans Unicode"/>
              </a:rPr>
              <a:t>e</a:t>
            </a:r>
            <a:r>
              <a:rPr lang="en-US" sz="2000" spc="-5" dirty="0">
                <a:latin typeface="Bookman Old Style" panose="02050604050505020204" pitchFamily="18" charset="0"/>
                <a:cs typeface="Lucida Sans Unicode"/>
              </a:rPr>
              <a:t>ti</a:t>
            </a:r>
            <a:r>
              <a:rPr lang="en-US" sz="2000" dirty="0">
                <a:latin typeface="Bookman Old Style" panose="02050604050505020204" pitchFamily="18" charset="0"/>
                <a:cs typeface="Lucida Sans Unicode"/>
              </a:rPr>
              <a:t>c</a:t>
            </a:r>
            <a:r>
              <a:rPr lang="en-US" sz="2000" spc="-10" dirty="0">
                <a:latin typeface="Bookman Old Style" panose="02050604050505020204" pitchFamily="18" charset="0"/>
                <a:cs typeface="Lucida Sans Unicode"/>
              </a:rPr>
              <a:t> </a:t>
            </a:r>
            <a:r>
              <a:rPr lang="en-US" sz="2000" spc="-5" dirty="0">
                <a:latin typeface="Bookman Old Style" panose="02050604050505020204" pitchFamily="18" charset="0"/>
                <a:cs typeface="Lucida Sans Unicode"/>
              </a:rPr>
              <a:t>F</a:t>
            </a:r>
            <a:r>
              <a:rPr lang="en-US" sz="2000" dirty="0">
                <a:latin typeface="Bookman Old Style" panose="02050604050505020204" pitchFamily="18" charset="0"/>
                <a:cs typeface="Lucida Sans Unicode"/>
              </a:rPr>
              <a:t>C</a:t>
            </a:r>
            <a:r>
              <a:rPr lang="en-US" sz="2000" spc="-10" dirty="0">
                <a:latin typeface="Bookman Old Style" panose="02050604050505020204" pitchFamily="18" charset="0"/>
                <a:cs typeface="Lucida Sans Unicode"/>
              </a:rPr>
              <a:t> </a:t>
            </a:r>
            <a:r>
              <a:rPr lang="en-US" sz="2000" spc="-5" dirty="0">
                <a:latin typeface="Bookman Old Style" panose="02050604050505020204" pitchFamily="18" charset="0"/>
                <a:cs typeface="Lucida Sans Unicode"/>
              </a:rPr>
              <a:t>(Junio</a:t>
            </a:r>
            <a:r>
              <a:rPr lang="en-US" sz="2000" dirty="0">
                <a:latin typeface="Bookman Old Style" panose="02050604050505020204" pitchFamily="18" charset="0"/>
                <a:cs typeface="Lucida Sans Unicode"/>
              </a:rPr>
              <a:t>r</a:t>
            </a:r>
            <a:r>
              <a:rPr lang="en-US" sz="2000" spc="-15" dirty="0">
                <a:latin typeface="Bookman Old Style" panose="02050604050505020204" pitchFamily="18" charset="0"/>
                <a:cs typeface="Lucida Sans Unicode"/>
              </a:rPr>
              <a:t> </a:t>
            </a:r>
            <a:r>
              <a:rPr lang="en-US" sz="2000" spc="-5" dirty="0">
                <a:latin typeface="Bookman Old Style" panose="02050604050505020204" pitchFamily="18" charset="0"/>
                <a:cs typeface="Lucida Sans Unicode"/>
              </a:rPr>
              <a:t>Le</a:t>
            </a:r>
            <a:r>
              <a:rPr lang="en-US" sz="2000" spc="-10" dirty="0">
                <a:latin typeface="Bookman Old Style" panose="02050604050505020204" pitchFamily="18" charset="0"/>
                <a:cs typeface="Lucida Sans Unicode"/>
              </a:rPr>
              <a:t>a</a:t>
            </a:r>
            <a:r>
              <a:rPr lang="en-US" sz="2000" dirty="0">
                <a:latin typeface="Bookman Old Style" panose="02050604050505020204" pitchFamily="18" charset="0"/>
                <a:cs typeface="Lucida Sans Unicode"/>
              </a:rPr>
              <a:t>gu</a:t>
            </a:r>
            <a:r>
              <a:rPr lang="en-US" sz="2000" spc="-15" dirty="0">
                <a:latin typeface="Bookman Old Style" panose="02050604050505020204" pitchFamily="18" charset="0"/>
                <a:cs typeface="Lucida Sans Unicode"/>
              </a:rPr>
              <a:t>e</a:t>
            </a:r>
            <a:r>
              <a:rPr lang="en-US" sz="2000" dirty="0">
                <a:latin typeface="Bookman Old Style" panose="02050604050505020204" pitchFamily="18" charset="0"/>
                <a:cs typeface="Lucida Sans Unicode"/>
              </a:rPr>
              <a:t>)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Bookman Old Style" panose="02050604050505020204" pitchFamily="18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lang="hu-HU" sz="2000" dirty="0" smtClean="0">
              <a:latin typeface="Bookman Old Style" panose="02050604050505020204" pitchFamily="18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lang="en-US" sz="2000" dirty="0">
              <a:latin typeface="Bookman Old Style" panose="02050604050505020204" pitchFamily="18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lang="en-US" sz="2000" dirty="0">
              <a:latin typeface="Bookman Old Style" panose="02050604050505020204" pitchFamily="18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8605" algn="l"/>
              </a:tabLst>
            </a:pPr>
            <a:r>
              <a:rPr lang="en-US" sz="2000" spc="-5" dirty="0" err="1">
                <a:latin typeface="Bookman Old Style" panose="02050604050505020204" pitchFamily="18" charset="0"/>
                <a:cs typeface="Lucida Sans Unicode"/>
              </a:rPr>
              <a:t>Broxbur</a:t>
            </a:r>
            <a:r>
              <a:rPr lang="en-US" sz="2000" dirty="0" err="1">
                <a:latin typeface="Bookman Old Style" panose="02050604050505020204" pitchFamily="18" charset="0"/>
                <a:cs typeface="Lucida Sans Unicode"/>
              </a:rPr>
              <a:t>n</a:t>
            </a:r>
            <a:r>
              <a:rPr lang="en-US" sz="2000" spc="-15" dirty="0">
                <a:latin typeface="Bookman Old Style" panose="02050604050505020204" pitchFamily="18" charset="0"/>
                <a:cs typeface="Lucida Sans Unicode"/>
              </a:rPr>
              <a:t> </a:t>
            </a:r>
            <a:r>
              <a:rPr lang="en-US" sz="2000" dirty="0">
                <a:latin typeface="Bookman Old Style" panose="02050604050505020204" pitchFamily="18" charset="0"/>
                <a:cs typeface="Lucida Sans Unicode"/>
              </a:rPr>
              <a:t>Athletic</a:t>
            </a:r>
            <a:r>
              <a:rPr lang="en-US" sz="2000" spc="-15" dirty="0">
                <a:latin typeface="Bookman Old Style" panose="02050604050505020204" pitchFamily="18" charset="0"/>
                <a:cs typeface="Lucida Sans Unicode"/>
              </a:rPr>
              <a:t> </a:t>
            </a:r>
            <a:r>
              <a:rPr lang="en-US" sz="2000" dirty="0">
                <a:latin typeface="Bookman Old Style" panose="02050604050505020204" pitchFamily="18" charset="0"/>
                <a:cs typeface="Lucida Sans Unicode"/>
              </a:rPr>
              <a:t>Colts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Bookman Old Style" panose="02050604050505020204" pitchFamily="18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lang="hu-HU" sz="2000" dirty="0" smtClean="0">
              <a:latin typeface="Bookman Old Style" panose="02050604050505020204" pitchFamily="18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lang="en-US" sz="2000" dirty="0">
              <a:latin typeface="Bookman Old Style" panose="02050604050505020204" pitchFamily="18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lang="en-US" sz="2000" dirty="0">
              <a:latin typeface="Bookman Old Style" panose="02050604050505020204" pitchFamily="18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8605" algn="l"/>
              </a:tabLst>
            </a:pPr>
            <a:r>
              <a:rPr lang="en-US" sz="2000" spc="-5" dirty="0" err="1">
                <a:latin typeface="Bookman Old Style" panose="02050604050505020204" pitchFamily="18" charset="0"/>
                <a:cs typeface="Lucida Sans Unicode"/>
              </a:rPr>
              <a:t>Broxbur</a:t>
            </a:r>
            <a:r>
              <a:rPr lang="en-US" sz="2000" dirty="0" err="1">
                <a:latin typeface="Bookman Old Style" panose="02050604050505020204" pitchFamily="18" charset="0"/>
                <a:cs typeface="Lucida Sans Unicode"/>
              </a:rPr>
              <a:t>n</a:t>
            </a:r>
            <a:r>
              <a:rPr lang="en-US" sz="2000" spc="-15" dirty="0">
                <a:latin typeface="Bookman Old Style" panose="02050604050505020204" pitchFamily="18" charset="0"/>
                <a:cs typeface="Lucida Sans Unicode"/>
              </a:rPr>
              <a:t> </a:t>
            </a:r>
            <a:r>
              <a:rPr lang="en-US" sz="2000" spc="-20" dirty="0">
                <a:latin typeface="Bookman Old Style" panose="02050604050505020204" pitchFamily="18" charset="0"/>
                <a:cs typeface="Lucida Sans Unicode"/>
              </a:rPr>
              <a:t>Amat</a:t>
            </a:r>
            <a:r>
              <a:rPr lang="en-US" sz="2000" spc="-25" dirty="0">
                <a:latin typeface="Bookman Old Style" panose="02050604050505020204" pitchFamily="18" charset="0"/>
                <a:cs typeface="Lucida Sans Unicode"/>
              </a:rPr>
              <a:t>eu</a:t>
            </a:r>
            <a:r>
              <a:rPr lang="en-US" sz="2000" spc="-15" dirty="0">
                <a:latin typeface="Bookman Old Style" panose="02050604050505020204" pitchFamily="18" charset="0"/>
                <a:cs typeface="Lucida Sans Unicode"/>
              </a:rPr>
              <a:t>r</a:t>
            </a:r>
            <a:r>
              <a:rPr lang="en-US" sz="2000" dirty="0">
                <a:latin typeface="Bookman Old Style" panose="02050604050505020204" pitchFamily="18" charset="0"/>
                <a:cs typeface="Lucida Sans Unicode"/>
              </a:rPr>
              <a:t> </a:t>
            </a:r>
            <a:r>
              <a:rPr lang="en-US" sz="2000" spc="-5" dirty="0">
                <a:latin typeface="Bookman Old Style" panose="02050604050505020204" pitchFamily="18" charset="0"/>
                <a:cs typeface="Lucida Sans Unicode"/>
              </a:rPr>
              <a:t>B</a:t>
            </a:r>
            <a:r>
              <a:rPr lang="en-US" sz="2000" spc="-10" dirty="0">
                <a:latin typeface="Bookman Old Style" panose="02050604050505020204" pitchFamily="18" charset="0"/>
                <a:cs typeface="Lucida Sans Unicode"/>
              </a:rPr>
              <a:t>o</a:t>
            </a:r>
            <a:r>
              <a:rPr lang="en-US" sz="2000" spc="-20" dirty="0">
                <a:latin typeface="Bookman Old Style" panose="02050604050505020204" pitchFamily="18" charset="0"/>
                <a:cs typeface="Lucida Sans Unicode"/>
              </a:rPr>
              <a:t>xing</a:t>
            </a:r>
            <a:r>
              <a:rPr lang="en-US" sz="2000" spc="5" dirty="0">
                <a:latin typeface="Bookman Old Style" panose="02050604050505020204" pitchFamily="18" charset="0"/>
                <a:cs typeface="Lucida Sans Unicode"/>
              </a:rPr>
              <a:t> </a:t>
            </a:r>
            <a:r>
              <a:rPr lang="en-US" sz="2000" spc="-15" dirty="0">
                <a:latin typeface="Bookman Old Style" panose="02050604050505020204" pitchFamily="18" charset="0"/>
                <a:cs typeface="Lucida Sans Unicode"/>
              </a:rPr>
              <a:t>Club</a:t>
            </a:r>
            <a:endParaRPr lang="en-US" sz="2000" dirty="0">
              <a:latin typeface="Bookman Old Style" panose="02050604050505020204" pitchFamily="18" charset="0"/>
              <a:cs typeface="Lucida Sans Unicode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6295377" y="2538783"/>
            <a:ext cx="1124711" cy="1126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/>
          <p:nvPr/>
        </p:nvSpPr>
        <p:spPr>
          <a:xfrm>
            <a:off x="6304901" y="4009318"/>
            <a:ext cx="1124711" cy="1124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/>
          <p:nvPr/>
        </p:nvSpPr>
        <p:spPr>
          <a:xfrm>
            <a:off x="6281661" y="5478329"/>
            <a:ext cx="1138427" cy="11094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églalap 4"/>
          <p:cNvSpPr/>
          <p:nvPr/>
        </p:nvSpPr>
        <p:spPr>
          <a:xfrm>
            <a:off x="5187763" y="1515770"/>
            <a:ext cx="2092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Bookman Old Style" panose="02050604050505020204" pitchFamily="18" charset="0"/>
              </a:rPr>
              <a:t>Partnerklubok</a:t>
            </a:r>
          </a:p>
        </p:txBody>
      </p:sp>
    </p:spTree>
    <p:extLst>
      <p:ext uri="{BB962C8B-B14F-4D97-AF65-F5344CB8AC3E}">
        <p14:creationId xmlns:p14="http://schemas.microsoft.com/office/powerpoint/2010/main" val="36623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sp>
        <p:nvSpPr>
          <p:cNvPr id="13" name="object 3"/>
          <p:cNvSpPr/>
          <p:nvPr/>
        </p:nvSpPr>
        <p:spPr>
          <a:xfrm>
            <a:off x="1540383" y="2156079"/>
            <a:ext cx="8967216" cy="4463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églalap 2"/>
          <p:cNvSpPr/>
          <p:nvPr/>
        </p:nvSpPr>
        <p:spPr>
          <a:xfrm>
            <a:off x="1294828" y="1237166"/>
            <a:ext cx="9458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96820" marR="5080" indent="-2484755" algn="just">
              <a:lnSpc>
                <a:spcPct val="100000"/>
              </a:lnSpc>
            </a:pPr>
            <a:r>
              <a:rPr lang="hu-HU" sz="2000" dirty="0">
                <a:latin typeface="Bookman Old Style" panose="02050604050505020204" pitchFamily="18" charset="0"/>
                <a:cs typeface="Calibri"/>
              </a:rPr>
              <a:t>„</a:t>
            </a:r>
            <a:r>
              <a:rPr lang="hu-HU" sz="2000" b="1" dirty="0">
                <a:latin typeface="Bookman Old Style" panose="02050604050505020204" pitchFamily="18" charset="0"/>
                <a:cs typeface="Calibri"/>
              </a:rPr>
              <a:t>Sportolási és nevelési lehetőséget kínálni a közösségünknek a jobb életminőség megteremtéséért.”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067785" y="3028273"/>
            <a:ext cx="1912410" cy="369332"/>
          </a:xfrm>
          <a:prstGeom prst="rect">
            <a:avLst/>
          </a:prstGeom>
          <a:solidFill>
            <a:srgbClr val="FFD5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u="none" dirty="0" smtClean="0">
                <a:latin typeface="Bookman Old Style" panose="02050604050505020204" pitchFamily="18" charset="0"/>
              </a:rPr>
              <a:t>Közösség</a:t>
            </a:r>
            <a:endParaRPr lang="hu-HU" b="1" u="none" dirty="0">
              <a:latin typeface="Bookman Old Style" panose="02050604050505020204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371975" y="4895850"/>
            <a:ext cx="1162050" cy="369332"/>
          </a:xfrm>
          <a:prstGeom prst="rect">
            <a:avLst/>
          </a:prstGeom>
          <a:solidFill>
            <a:srgbClr val="FFD5D5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Bookman Old Style" panose="02050604050505020204" pitchFamily="18" charset="0"/>
              </a:rPr>
              <a:t>Sport</a:t>
            </a:r>
            <a:endParaRPr lang="hu-HU" b="1" dirty="0">
              <a:latin typeface="Bookman Old Style" panose="02050604050505020204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461018" y="4781550"/>
            <a:ext cx="1663807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u="none" dirty="0" smtClean="0">
                <a:latin typeface="Bookman Old Style" panose="02050604050505020204" pitchFamily="18" charset="0"/>
              </a:rPr>
              <a:t>Üzleti tevékenység</a:t>
            </a:r>
            <a:endParaRPr lang="hu-HU" b="1" u="none" dirty="0">
              <a:latin typeface="Bookman Old Style" panose="02050604050505020204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598447" y="2012610"/>
            <a:ext cx="1996669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u="none" dirty="0" smtClean="0">
                <a:latin typeface="Bookman Old Style" panose="02050604050505020204" pitchFamily="18" charset="0"/>
              </a:rPr>
              <a:t>A fiatalokat pozitív irányba kell terelni.</a:t>
            </a:r>
          </a:p>
          <a:p>
            <a:endParaRPr lang="hu-HU" sz="1400" u="none" dirty="0" smtClean="0">
              <a:latin typeface="Bookman Old Style" panose="02050604050505020204" pitchFamily="18" charset="0"/>
            </a:endParaRPr>
          </a:p>
          <a:p>
            <a:r>
              <a:rPr lang="hu-HU" sz="1400" u="none" dirty="0" smtClean="0">
                <a:latin typeface="Bookman Old Style" panose="02050604050505020204" pitchFamily="18" charset="0"/>
              </a:rPr>
              <a:t>Növelni kell a fenntartható és változatos oktatási aktivitások számát, emberek, készségek </a:t>
            </a:r>
            <a:r>
              <a:rPr lang="hu-HU" sz="1400" u="none" dirty="0" smtClean="0">
                <a:latin typeface="Bookman Old Style" panose="02050604050505020204" pitchFamily="18" charset="0"/>
              </a:rPr>
              <a:t>fejlesztését.</a:t>
            </a:r>
            <a:endParaRPr lang="hu-HU" sz="1400" u="none" dirty="0" smtClean="0">
              <a:latin typeface="Bookman Old Style" panose="02050604050505020204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712407" y="4043935"/>
            <a:ext cx="1884374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u="none" dirty="0" smtClean="0">
                <a:latin typeface="Bookman Old Style" panose="02050604050505020204" pitchFamily="18" charset="0"/>
              </a:rPr>
              <a:t>Női részvétel növelése.</a:t>
            </a:r>
          </a:p>
          <a:p>
            <a:endParaRPr lang="hu-HU" sz="1400" u="none" dirty="0" smtClean="0">
              <a:latin typeface="Bookman Old Style" panose="02050604050505020204" pitchFamily="18" charset="0"/>
            </a:endParaRPr>
          </a:p>
          <a:p>
            <a:r>
              <a:rPr lang="hu-HU" sz="1400" u="none" dirty="0" smtClean="0">
                <a:latin typeface="Bookman Old Style" panose="02050604050505020204" pitchFamily="18" charset="0"/>
              </a:rPr>
              <a:t>Fenntartható és változatos sporttevékenységek növelése.</a:t>
            </a:r>
          </a:p>
          <a:p>
            <a:r>
              <a:rPr lang="hu-HU" sz="1400" u="none" dirty="0" smtClean="0">
                <a:latin typeface="Bookman Old Style" panose="02050604050505020204" pitchFamily="18" charset="0"/>
              </a:rPr>
              <a:t>Fogyatékosok bevonása.</a:t>
            </a:r>
          </a:p>
          <a:p>
            <a:endParaRPr lang="hu-HU" sz="1400" u="none" dirty="0" smtClean="0">
              <a:latin typeface="Bookman Old Style" panose="02050604050505020204" pitchFamily="18" charset="0"/>
            </a:endParaRPr>
          </a:p>
          <a:p>
            <a:endParaRPr lang="hu-HU" sz="1400" u="none" dirty="0">
              <a:latin typeface="Calibri" panose="020F050202020403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8754999" y="2628163"/>
            <a:ext cx="182880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u="none" dirty="0" smtClean="0">
                <a:latin typeface="Bookman Old Style" panose="02050604050505020204" pitchFamily="18" charset="0"/>
              </a:rPr>
              <a:t>A közösség idősebb tagjai kevésbé érezzék magukat elszigeteltnek.</a:t>
            </a:r>
            <a:endParaRPr lang="hu-HU" sz="1400" u="none" dirty="0">
              <a:latin typeface="Bookman Old Style" panose="02050604050505020204" pitchFamily="18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8716899" y="4269798"/>
            <a:ext cx="18288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u="none" dirty="0" smtClean="0">
                <a:latin typeface="Bookman Old Style" panose="02050604050505020204" pitchFamily="18" charset="0"/>
              </a:rPr>
              <a:t>Öt éven belül önfenntartás.</a:t>
            </a:r>
          </a:p>
          <a:p>
            <a:r>
              <a:rPr lang="hu-HU" sz="1400" u="none" dirty="0" smtClean="0">
                <a:latin typeface="Bookman Old Style" panose="02050604050505020204" pitchFamily="18" charset="0"/>
              </a:rPr>
              <a:t>A BUSC márka név felépítése és terjesztése.</a:t>
            </a:r>
          </a:p>
          <a:p>
            <a:r>
              <a:rPr lang="hu-HU" sz="1400" u="none" dirty="0" smtClean="0">
                <a:latin typeface="Bookman Old Style" panose="02050604050505020204" pitchFamily="18" charset="0"/>
              </a:rPr>
              <a:t>Erős támogatói hálózat megteremtése</a:t>
            </a:r>
            <a:r>
              <a:rPr lang="hu-HU" sz="1400" u="none" dirty="0" smtClean="0">
                <a:latin typeface="Calibri" panose="020F0502020204030204" pitchFamily="34" charset="0"/>
              </a:rPr>
              <a:t>.</a:t>
            </a:r>
          </a:p>
          <a:p>
            <a:endParaRPr lang="hu-HU" sz="1400" u="none" dirty="0">
              <a:latin typeface="Calibri" panose="020F0502020204030204" pitchFamily="34" charset="0"/>
            </a:endParaRPr>
          </a:p>
        </p:txBody>
      </p:sp>
      <p:pic>
        <p:nvPicPr>
          <p:cNvPr id="21" name="Picture 2" descr="Képtalálat a következőre: „broxburn united football club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457" y="4772025"/>
            <a:ext cx="1557465" cy="19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1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5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sportszervezetek típusai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235575" y="2146945"/>
            <a:ext cx="96307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Bookman Old Style" panose="02050604050505020204" pitchFamily="18" charset="0"/>
              </a:rPr>
              <a:t> Sportegyesület</a:t>
            </a:r>
            <a:r>
              <a:rPr lang="hu-HU" sz="2000" dirty="0">
                <a:latin typeface="Bookman Old Style" panose="02050604050505020204" pitchFamily="18" charset="0"/>
              </a:rPr>
              <a:t>: a sport hagyományos szervezeti alapegysége, a </a:t>
            </a:r>
            <a:r>
              <a:rPr lang="hu-HU" sz="2000" dirty="0" smtClean="0">
                <a:latin typeface="Bookman Old Style" panose="02050604050505020204" pitchFamily="18" charset="0"/>
              </a:rPr>
              <a:t>   versenysport</a:t>
            </a:r>
            <a:r>
              <a:rPr lang="hu-HU" sz="2000" dirty="0">
                <a:latin typeface="Bookman Old Style" panose="02050604050505020204" pitchFamily="18" charset="0"/>
              </a:rPr>
              <a:t>, a tehetséggondozás, az utánpótlás-nevelés és a szabadidősport, </a:t>
            </a:r>
            <a:r>
              <a:rPr lang="hu-HU" sz="2000" dirty="0" err="1">
                <a:latin typeface="Bookman Old Style" panose="02050604050505020204" pitchFamily="18" charset="0"/>
              </a:rPr>
              <a:t>grassroots</a:t>
            </a:r>
            <a:r>
              <a:rPr lang="hu-HU" sz="2000" dirty="0">
                <a:latin typeface="Bookman Old Style" panose="02050604050505020204" pitchFamily="18" charset="0"/>
              </a:rPr>
              <a:t> műhelye. 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Bookman Old Style" panose="02050604050505020204" pitchFamily="18" charset="0"/>
              </a:rPr>
              <a:t> Sportvállalkozás</a:t>
            </a:r>
            <a:r>
              <a:rPr lang="hu-HU" sz="2000" dirty="0">
                <a:latin typeface="Bookman Old Style" panose="02050604050505020204" pitchFamily="18" charset="0"/>
              </a:rPr>
              <a:t>: az a társaság, amelynek a cégjegyzékbe bejegyzett főtevékenysége sporttevékenység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Bookman Old Style" panose="02050604050505020204" pitchFamily="18" charset="0"/>
              </a:rPr>
              <a:t> Sportegyesület </a:t>
            </a:r>
            <a:r>
              <a:rPr lang="hu-HU" sz="2000" b="1" dirty="0">
                <a:latin typeface="Bookman Old Style" panose="02050604050505020204" pitchFamily="18" charset="0"/>
              </a:rPr>
              <a:t>által jogi személlyé nyilvánított labdarúgó </a:t>
            </a:r>
            <a:r>
              <a:rPr lang="hu-HU" sz="2000" b="1" dirty="0" smtClean="0">
                <a:latin typeface="Bookman Old Style" panose="02050604050505020204" pitchFamily="18" charset="0"/>
              </a:rPr>
              <a:t>szakosztály</a:t>
            </a: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Bookman Old Style" panose="02050604050505020204" pitchFamily="18" charset="0"/>
              </a:rPr>
              <a:t> </a:t>
            </a:r>
            <a:r>
              <a:rPr lang="hu-HU" sz="2000" b="1" dirty="0" smtClean="0">
                <a:latin typeface="Bookman Old Style" panose="02050604050505020204" pitchFamily="18" charset="0"/>
              </a:rPr>
              <a:t>Sportiskola</a:t>
            </a: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Bookman Old Style" panose="02050604050505020204" pitchFamily="18" charset="0"/>
              </a:rPr>
              <a:t> Utánpótlás-nevelés </a:t>
            </a:r>
            <a:r>
              <a:rPr lang="hu-HU" sz="2000" b="1" dirty="0">
                <a:latin typeface="Bookman Old Style" panose="02050604050505020204" pitchFamily="18" charset="0"/>
              </a:rPr>
              <a:t>fejlesztését végző alapítvány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pic>
        <p:nvPicPr>
          <p:cNvPr id="21" name="Picture 2" descr="Képtalálat a következőre: „broxburn united football club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457" y="4772025"/>
            <a:ext cx="1557465" cy="19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418291"/>
              </p:ext>
            </p:extLst>
          </p:nvPr>
        </p:nvGraphicFramePr>
        <p:xfrm>
          <a:off x="2280741" y="2325638"/>
          <a:ext cx="7906281" cy="4211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9859"/>
                <a:gridCol w="2506636"/>
                <a:gridCol w="2549786"/>
              </a:tblGrid>
              <a:tr h="652779">
                <a:tc>
                  <a:txBody>
                    <a:bodyPr/>
                    <a:lstStyle/>
                    <a:p>
                      <a:pPr marL="85090" marR="243204" algn="ctr">
                        <a:lnSpc>
                          <a:spcPct val="100000"/>
                        </a:lnSpc>
                      </a:pPr>
                      <a:r>
                        <a:rPr lang="hu-HU" sz="2000" b="1" spc="5" dirty="0" smtClean="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  <a:cs typeface="Lucida Sans Unicode"/>
                        </a:rPr>
                        <a:t>Pozitív</a:t>
                      </a:r>
                      <a:r>
                        <a:rPr lang="hu-HU" sz="2000" b="1" spc="5" baseline="0" dirty="0" smtClean="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  <a:cs typeface="Lucida Sans Unicode"/>
                        </a:rPr>
                        <a:t> irányba terelés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65100" algn="ctr">
                        <a:lnSpc>
                          <a:spcPct val="100000"/>
                        </a:lnSpc>
                      </a:pPr>
                      <a:r>
                        <a:rPr sz="2000" b="1" spc="5" dirty="0" smtClean="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  <a:cs typeface="Lucida Sans Unicode"/>
                        </a:rPr>
                        <a:t>V</a:t>
                      </a:r>
                      <a:r>
                        <a:rPr lang="hu-HU" sz="2000" b="1" spc="10" dirty="0" err="1" smtClean="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  <a:cs typeface="Lucida Sans Unicode"/>
                        </a:rPr>
                        <a:t>áltozatos</a:t>
                      </a:r>
                      <a:r>
                        <a:rPr lang="hu-HU" sz="2000" b="1" spc="10" baseline="0" dirty="0" smtClean="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  <a:cs typeface="Lucida Sans Unicode"/>
                        </a:rPr>
                        <a:t> oktatási aktivitások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16865" algn="ctr">
                        <a:lnSpc>
                          <a:spcPct val="100000"/>
                        </a:lnSpc>
                      </a:pPr>
                      <a:r>
                        <a:rPr lang="hu-HU" sz="2000" b="1" spc="15" dirty="0" smtClean="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  <a:cs typeface="Lucida Sans Unicode"/>
                        </a:rPr>
                        <a:t>Idős</a:t>
                      </a:r>
                      <a:r>
                        <a:rPr lang="hu-HU" sz="2000" b="1" spc="15" baseline="0" dirty="0" smtClean="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  <a:cs typeface="Lucida Sans Unicode"/>
                        </a:rPr>
                        <a:t> emberek bevonása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627379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hu-HU" sz="20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Iskolai</a:t>
                      </a:r>
                      <a:r>
                        <a:rPr lang="hu-HU" sz="2000" b="1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szakmai gyakorlatok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hu-HU" sz="20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Kialakítás</a:t>
                      </a:r>
                      <a:r>
                        <a:rPr lang="hu-HU" sz="2000" b="1" spc="-5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alatt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Bookman Old Style" panose="02050604050505020204" pitchFamily="18" charset="0"/>
                          <a:cs typeface="Lucida Sans Unicode"/>
                        </a:rPr>
                        <a:t>Wa</a:t>
                      </a:r>
                      <a:r>
                        <a:rPr sz="2000" b="1" spc="-10" dirty="0">
                          <a:latin typeface="Bookman Old Style" panose="02050604050505020204" pitchFamily="18" charset="0"/>
                          <a:cs typeface="Lucida Sans Unicode"/>
                        </a:rPr>
                        <a:t>l</a:t>
                      </a:r>
                      <a:r>
                        <a:rPr sz="2000" b="1" spc="-5" dirty="0">
                          <a:latin typeface="Bookman Old Style" panose="02050604050505020204" pitchFamily="18" charset="0"/>
                          <a:cs typeface="Lucida Sans Unicode"/>
                        </a:rPr>
                        <a:t>kin</a:t>
                      </a:r>
                      <a:r>
                        <a:rPr sz="2000" b="1" dirty="0">
                          <a:latin typeface="Bookman Old Style" panose="02050604050505020204" pitchFamily="18" charset="0"/>
                          <a:cs typeface="Lucida Sans Unicode"/>
                        </a:rPr>
                        <a:t>g</a:t>
                      </a:r>
                      <a:r>
                        <a:rPr sz="2000" b="1" spc="20" dirty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sz="2000" b="1" spc="-10" dirty="0">
                          <a:latin typeface="Bookman Old Style" panose="02050604050505020204" pitchFamily="18" charset="0"/>
                          <a:cs typeface="Lucida Sans Unicode"/>
                        </a:rPr>
                        <a:t>F</a:t>
                      </a:r>
                      <a:r>
                        <a:rPr sz="2000" b="1" spc="-5" dirty="0">
                          <a:latin typeface="Bookman Old Style" panose="02050604050505020204" pitchFamily="18" charset="0"/>
                          <a:cs typeface="Lucida Sans Unicode"/>
                        </a:rPr>
                        <a:t>oo</a:t>
                      </a:r>
                      <a:r>
                        <a:rPr sz="2000" b="1" spc="-10" dirty="0">
                          <a:latin typeface="Bookman Old Style" panose="02050604050505020204" pitchFamily="18" charset="0"/>
                          <a:cs typeface="Lucida Sans Unicode"/>
                        </a:rPr>
                        <a:t>tb</a:t>
                      </a:r>
                      <a:r>
                        <a:rPr sz="2000" b="1" spc="-5" dirty="0">
                          <a:latin typeface="Bookman Old Style" panose="02050604050505020204" pitchFamily="18" charset="0"/>
                          <a:cs typeface="Lucida Sans Unicode"/>
                        </a:rPr>
                        <a:t>all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</a:tr>
              <a:tr h="405003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hu-HU" sz="20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Jövőkép a munkaerőpiacon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2000" b="1">
                        <a:latin typeface="Calibri" panose="020F0502020204030204" pitchFamily="34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20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Túrázó Csapatok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85090" marR="853440" algn="ctr">
                        <a:lnSpc>
                          <a:spcPct val="100000"/>
                        </a:lnSpc>
                      </a:pPr>
                      <a:r>
                        <a:rPr lang="hu-HU" sz="2000" b="1" spc="-1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    Nagyköveti</a:t>
                      </a:r>
                      <a:r>
                        <a:rPr lang="hu-HU" sz="2000" b="1" spc="-10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sz="20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Program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2000" b="1">
                        <a:latin typeface="Calibri" panose="020F0502020204030204" pitchFamily="34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20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Élénkítő </a:t>
                      </a:r>
                      <a:r>
                        <a:rPr sz="20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8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</a:tr>
              <a:tr h="405003">
                <a:tc>
                  <a:txBody>
                    <a:bodyPr/>
                    <a:lstStyle/>
                    <a:p>
                      <a:pPr algn="ctr"/>
                      <a:endParaRPr sz="2000" b="1">
                        <a:latin typeface="Calibri" panose="020F0502020204030204" pitchFamily="34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2000" b="1" dirty="0">
                        <a:latin typeface="Calibri" panose="020F0502020204030204" pitchFamily="34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20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Spo</a:t>
                      </a:r>
                      <a:r>
                        <a:rPr sz="2000" b="1" spc="-15" dirty="0" smtClean="0">
                          <a:latin typeface="Bookman Old Style" panose="02050604050505020204" pitchFamily="18" charset="0"/>
                          <a:cs typeface="Lucida Sans Unicode"/>
                        </a:rPr>
                        <a:t>r</a:t>
                      </a:r>
                      <a:r>
                        <a:rPr sz="20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t</a:t>
                      </a:r>
                      <a:r>
                        <a:rPr lang="hu-HU" sz="20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 emlékek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405002">
                <a:tc>
                  <a:txBody>
                    <a:bodyPr/>
                    <a:lstStyle/>
                    <a:p>
                      <a:pPr algn="ctr"/>
                      <a:endParaRPr sz="2000" b="1">
                        <a:latin typeface="Calibri" panose="020F0502020204030204" pitchFamily="34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2000" b="1">
                        <a:latin typeface="Calibri" panose="020F0502020204030204" pitchFamily="34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20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Székes fitnesz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</a:tr>
              <a:tr h="405003">
                <a:tc>
                  <a:txBody>
                    <a:bodyPr/>
                    <a:lstStyle/>
                    <a:p>
                      <a:pPr algn="ctr"/>
                      <a:endParaRPr sz="2000" b="1">
                        <a:latin typeface="Calibri" panose="020F0502020204030204" pitchFamily="34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2000" b="1">
                        <a:latin typeface="Calibri" panose="020F0502020204030204" pitchFamily="34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2000" b="1" spc="-10" dirty="0" smtClean="0">
                          <a:latin typeface="Bookman Old Style" panose="02050604050505020204" pitchFamily="18" charset="0"/>
                          <a:cs typeface="Lucida Sans Unicode"/>
                        </a:rPr>
                        <a:t>Ad</a:t>
                      </a:r>
                      <a:r>
                        <a:rPr sz="20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a</a:t>
                      </a:r>
                      <a:r>
                        <a:rPr sz="2000" b="1" spc="-10" dirty="0" smtClean="0">
                          <a:latin typeface="Bookman Old Style" panose="02050604050505020204" pitchFamily="18" charset="0"/>
                          <a:cs typeface="Lucida Sans Unicode"/>
                        </a:rPr>
                        <a:t>p</a:t>
                      </a:r>
                      <a:r>
                        <a:rPr sz="20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t</a:t>
                      </a:r>
                      <a:r>
                        <a:rPr lang="hu-HU" sz="2000" b="1" spc="-10" dirty="0" smtClean="0">
                          <a:latin typeface="Bookman Old Style" panose="02050604050505020204" pitchFamily="18" charset="0"/>
                          <a:cs typeface="Lucida Sans Unicode"/>
                        </a:rPr>
                        <a:t>ív</a:t>
                      </a:r>
                      <a:r>
                        <a:rPr sz="2000" b="1" spc="35" dirty="0" smtClean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lang="hu-HU" sz="20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Kerékpárok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3185612" y="1332416"/>
            <a:ext cx="6096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Bookman Old Style" panose="02050604050505020204" pitchFamily="18" charset="0"/>
              </a:rPr>
              <a:t>Célkitűzések</a:t>
            </a:r>
            <a:r>
              <a:rPr lang="hu-HU" sz="2000" dirty="0">
                <a:latin typeface="Bookman Old Style" panose="02050604050505020204" pitchFamily="18" charset="0"/>
              </a:rPr>
              <a:t> - </a:t>
            </a:r>
            <a:r>
              <a:rPr lang="hu-HU" sz="2000" b="1" dirty="0">
                <a:latin typeface="Bookman Old Style" panose="02050604050505020204" pitchFamily="18" charset="0"/>
              </a:rPr>
              <a:t>a fenntarthatóság elősegítése</a:t>
            </a:r>
          </a:p>
        </p:txBody>
      </p:sp>
    </p:spTree>
    <p:extLst>
      <p:ext uri="{BB962C8B-B14F-4D97-AF65-F5344CB8AC3E}">
        <p14:creationId xmlns:p14="http://schemas.microsoft.com/office/powerpoint/2010/main" val="37485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pic>
        <p:nvPicPr>
          <p:cNvPr id="21" name="Picture 2" descr="Képtalálat a következőre: „broxburn united football club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457" y="4772025"/>
            <a:ext cx="1557465" cy="19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801439" y="1268817"/>
            <a:ext cx="2864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Bookman Old Style" panose="02050604050505020204" pitchFamily="18" charset="0"/>
              </a:rPr>
              <a:t>Célkitűzések</a:t>
            </a:r>
            <a:r>
              <a:rPr lang="hu-HU" sz="2000" dirty="0">
                <a:latin typeface="Bookman Old Style" panose="02050604050505020204" pitchFamily="18" charset="0"/>
              </a:rPr>
              <a:t> - </a:t>
            </a:r>
            <a:r>
              <a:rPr lang="hu-HU" sz="2000" b="1" dirty="0" smtClean="0">
                <a:latin typeface="Bookman Old Style" panose="02050604050505020204" pitchFamily="18" charset="0"/>
              </a:rPr>
              <a:t>sport</a:t>
            </a:r>
            <a:endParaRPr lang="hu-HU" sz="20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094409"/>
              </p:ext>
            </p:extLst>
          </p:nvPr>
        </p:nvGraphicFramePr>
        <p:xfrm>
          <a:off x="163181" y="1998063"/>
          <a:ext cx="10125075" cy="4716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2961"/>
                <a:gridCol w="3412907"/>
                <a:gridCol w="3119207"/>
              </a:tblGrid>
              <a:tr h="674549">
                <a:tc>
                  <a:txBody>
                    <a:bodyPr/>
                    <a:lstStyle/>
                    <a:p>
                      <a:pPr marL="85090" marR="548005" algn="ctr">
                        <a:lnSpc>
                          <a:spcPct val="100000"/>
                        </a:lnSpc>
                      </a:pPr>
                      <a:r>
                        <a:rPr lang="hu-HU" sz="2000" b="1" spc="5" dirty="0" smtClean="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  <a:cs typeface="Lucida Sans Unicode"/>
                        </a:rPr>
                        <a:t>Női</a:t>
                      </a:r>
                      <a:r>
                        <a:rPr lang="hu-HU" sz="2000" b="1" spc="5" baseline="0" dirty="0" smtClean="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  <a:cs typeface="Lucida Sans Unicode"/>
                        </a:rPr>
                        <a:t> részvétel növelése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507365" algn="ctr">
                        <a:lnSpc>
                          <a:spcPct val="100000"/>
                        </a:lnSpc>
                      </a:pPr>
                      <a:r>
                        <a:rPr sz="2000" b="1" spc="5" dirty="0" smtClean="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  <a:cs typeface="Lucida Sans Unicode"/>
                        </a:rPr>
                        <a:t>V</a:t>
                      </a:r>
                      <a:r>
                        <a:rPr lang="hu-HU" sz="2000" b="1" spc="10" dirty="0" err="1" smtClean="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  <a:cs typeface="Lucida Sans Unicode"/>
                        </a:rPr>
                        <a:t>áltozatos</a:t>
                      </a:r>
                      <a:r>
                        <a:rPr lang="hu-HU" sz="2000" b="1" spc="10" baseline="0" dirty="0" smtClean="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  <a:cs typeface="Lucida Sans Unicode"/>
                        </a:rPr>
                        <a:t> sporttevékenységek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494030" algn="ctr">
                        <a:lnSpc>
                          <a:spcPct val="100000"/>
                        </a:lnSpc>
                      </a:pPr>
                      <a:r>
                        <a:rPr lang="hu-HU" sz="2000" b="1" spc="15" dirty="0" smtClean="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  <a:cs typeface="Lucida Sans Unicode"/>
                        </a:rPr>
                        <a:t>Fogyatékos</a:t>
                      </a:r>
                      <a:r>
                        <a:rPr lang="hu-HU" sz="2000" b="1" spc="15" baseline="0" dirty="0" smtClean="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  <a:cs typeface="Lucida Sans Unicode"/>
                        </a:rPr>
                        <a:t>ok bevonása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899399">
                <a:tc>
                  <a:txBody>
                    <a:bodyPr/>
                    <a:lstStyle/>
                    <a:p>
                      <a:pPr marL="85090" marR="459105" algn="ctr">
                        <a:lnSpc>
                          <a:spcPct val="100000"/>
                        </a:lnSpc>
                      </a:pPr>
                      <a:r>
                        <a:rPr lang="hu-HU" sz="20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Női</a:t>
                      </a:r>
                      <a:r>
                        <a:rPr lang="hu-HU" sz="2000" b="1" spc="-5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lang="hu-HU" sz="2000" b="1" spc="-5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Szabadtéri Fitnesz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638810" algn="ctr">
                        <a:lnSpc>
                          <a:spcPct val="100000"/>
                        </a:lnSpc>
                      </a:pPr>
                      <a:r>
                        <a:rPr lang="hu-HU" sz="2000" b="1" spc="-10" dirty="0" smtClean="0">
                          <a:latin typeface="Bookman Old Style" panose="02050604050505020204" pitchFamily="18" charset="0"/>
                          <a:cs typeface="Lucida Sans Unicode"/>
                        </a:rPr>
                        <a:t>Iskola</a:t>
                      </a:r>
                      <a:r>
                        <a:rPr lang="hu-HU" sz="2000" b="1" spc="-10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utáni</a:t>
                      </a:r>
                      <a:r>
                        <a:rPr sz="20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lang="hu-HU" sz="2000" b="1" spc="-5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f</a:t>
                      </a:r>
                      <a:r>
                        <a:rPr lang="hu-HU" sz="2000" b="1" spc="-10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u</a:t>
                      </a:r>
                      <a:r>
                        <a:rPr sz="2000" b="1" spc="-5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t</a:t>
                      </a:r>
                      <a:r>
                        <a:rPr sz="2000" b="1" spc="-10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b</a:t>
                      </a:r>
                      <a:r>
                        <a:rPr sz="2000" b="1" spc="-5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al</a:t>
                      </a:r>
                      <a:r>
                        <a:rPr sz="2000" b="1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l</a:t>
                      </a:r>
                      <a:r>
                        <a:rPr sz="2000" b="1" spc="2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lang="hu-HU" sz="2000" b="1" spc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programok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94970" algn="ctr">
                        <a:lnSpc>
                          <a:spcPct val="100000"/>
                        </a:lnSpc>
                      </a:pPr>
                      <a:r>
                        <a:rPr lang="hu-HU" sz="20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Fogyatékos</a:t>
                      </a:r>
                      <a:r>
                        <a:rPr lang="hu-HU" sz="2000" b="1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emberek sporttevékenységei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</a:tr>
              <a:tr h="449699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hu-HU" sz="20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Babakocsi</a:t>
                      </a:r>
                      <a:r>
                        <a:rPr lang="hu-HU" sz="2000" b="1" spc="-5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lang="hu-HU" sz="2000" b="1" spc="-5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Fitnesz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5367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Bookman Old Style" panose="02050604050505020204" pitchFamily="18" charset="0"/>
                          <a:cs typeface="Lucida Sans Unicode"/>
                        </a:rPr>
                        <a:t>F</a:t>
                      </a:r>
                      <a:r>
                        <a:rPr sz="2000" b="1" spc="-10" dirty="0">
                          <a:latin typeface="Bookman Old Style" panose="02050604050505020204" pitchFamily="18" charset="0"/>
                          <a:cs typeface="Lucida Sans Unicode"/>
                        </a:rPr>
                        <a:t>o</a:t>
                      </a:r>
                      <a:r>
                        <a:rPr sz="2000" b="1" spc="-5" dirty="0">
                          <a:latin typeface="Bookman Old Style" panose="02050604050505020204" pitchFamily="18" charset="0"/>
                          <a:cs typeface="Lucida Sans Unicode"/>
                        </a:rPr>
                        <a:t>ot</a:t>
                      </a:r>
                      <a:r>
                        <a:rPr sz="2000" b="1" spc="-10" dirty="0">
                          <a:latin typeface="Bookman Old Style" panose="02050604050505020204" pitchFamily="18" charset="0"/>
                          <a:cs typeface="Lucida Sans Unicode"/>
                        </a:rPr>
                        <a:t>b</a:t>
                      </a:r>
                      <a:r>
                        <a:rPr sz="2000" b="1" spc="-5" dirty="0">
                          <a:latin typeface="Bookman Old Style" panose="02050604050505020204" pitchFamily="18" charset="0"/>
                          <a:cs typeface="Lucida Sans Unicode"/>
                        </a:rPr>
                        <a:t>al</a:t>
                      </a:r>
                      <a:r>
                        <a:rPr sz="2000" b="1" dirty="0">
                          <a:latin typeface="Bookman Old Style" panose="02050604050505020204" pitchFamily="18" charset="0"/>
                          <a:cs typeface="Lucida Sans Unicode"/>
                        </a:rPr>
                        <a:t>l</a:t>
                      </a:r>
                      <a:r>
                        <a:rPr sz="2000" b="1" spc="25" dirty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Bookman Old Style" panose="02050604050505020204" pitchFamily="18" charset="0"/>
                          <a:cs typeface="Lucida Sans Unicode"/>
                        </a:rPr>
                        <a:t>&amp; </a:t>
                      </a:r>
                      <a:r>
                        <a:rPr sz="2000" b="1" spc="-5" dirty="0">
                          <a:latin typeface="Bookman Old Style" panose="02050604050505020204" pitchFamily="18" charset="0"/>
                          <a:cs typeface="Lucida Sans Unicode"/>
                        </a:rPr>
                        <a:t>Mu</a:t>
                      </a:r>
                      <a:r>
                        <a:rPr sz="2000" b="1" spc="-10" dirty="0">
                          <a:latin typeface="Bookman Old Style" panose="02050604050505020204" pitchFamily="18" charset="0"/>
                          <a:cs typeface="Lucida Sans Unicode"/>
                        </a:rPr>
                        <a:t>l</a:t>
                      </a:r>
                      <a:r>
                        <a:rPr sz="2000" b="1" dirty="0">
                          <a:latin typeface="Bookman Old Style" panose="02050604050505020204" pitchFamily="18" charset="0"/>
                          <a:cs typeface="Lucida Sans Unicode"/>
                        </a:rPr>
                        <a:t>t</a:t>
                      </a:r>
                      <a:r>
                        <a:rPr sz="2000" b="1" spc="-10" dirty="0">
                          <a:latin typeface="Bookman Old Style" panose="02050604050505020204" pitchFamily="18" charset="0"/>
                          <a:cs typeface="Lucida Sans Unicode"/>
                        </a:rPr>
                        <a:t>i</a:t>
                      </a:r>
                      <a:r>
                        <a:rPr sz="2000" b="1" dirty="0">
                          <a:latin typeface="Bookman Old Style" panose="02050604050505020204" pitchFamily="18" charset="0"/>
                          <a:cs typeface="Lucida Sans Unicode"/>
                        </a:rPr>
                        <a:t>- Spo</a:t>
                      </a:r>
                      <a:r>
                        <a:rPr sz="2000" b="1" spc="-15" dirty="0">
                          <a:latin typeface="Bookman Old Style" panose="02050604050505020204" pitchFamily="18" charset="0"/>
                          <a:cs typeface="Lucida Sans Unicode"/>
                        </a:rPr>
                        <a:t>r</a:t>
                      </a:r>
                      <a:r>
                        <a:rPr sz="2000" b="1" dirty="0">
                          <a:latin typeface="Bookman Old Style" panose="02050604050505020204" pitchFamily="18" charset="0"/>
                          <a:cs typeface="Lucida Sans Unicode"/>
                        </a:rPr>
                        <a:t>t</a:t>
                      </a:r>
                      <a:r>
                        <a:rPr sz="2000" b="1" spc="15" dirty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lang="hu-HU" sz="2000" b="1" spc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Szünidei</a:t>
                      </a:r>
                      <a:r>
                        <a:rPr lang="hu-HU" sz="2000" b="1" spc="0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Program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406400" algn="ctr">
                        <a:lnSpc>
                          <a:spcPct val="100000"/>
                        </a:lnSpc>
                      </a:pPr>
                      <a:r>
                        <a:rPr lang="hu-HU" sz="20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Fogyatékos</a:t>
                      </a:r>
                      <a:r>
                        <a:rPr lang="hu-HU" sz="2000" b="1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futball programok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449699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hu-HU" sz="2000" b="1" spc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Gyerek</a:t>
                      </a:r>
                      <a:r>
                        <a:rPr lang="hu-HU" sz="2000" b="1" spc="0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sz="20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Zumba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371475" algn="ctr">
                        <a:lnSpc>
                          <a:spcPct val="100000"/>
                        </a:lnSpc>
                      </a:pPr>
                      <a:r>
                        <a:rPr lang="hu-HU" sz="20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Péntek</a:t>
                      </a:r>
                      <a:r>
                        <a:rPr lang="hu-HU" sz="2000" b="1" spc="-5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Délután </a:t>
                      </a:r>
                      <a:r>
                        <a:rPr sz="2000" b="1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Proje</a:t>
                      </a:r>
                      <a:r>
                        <a:rPr lang="hu-HU" sz="20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k</a:t>
                      </a:r>
                      <a:r>
                        <a:rPr sz="20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t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</a:tr>
              <a:tr h="899399">
                <a:tc>
                  <a:txBody>
                    <a:bodyPr/>
                    <a:lstStyle/>
                    <a:p>
                      <a:pPr marL="85090" marR="511175" algn="ctr">
                        <a:lnSpc>
                          <a:spcPct val="100000"/>
                        </a:lnSpc>
                      </a:pPr>
                      <a:r>
                        <a:rPr lang="hu-HU" sz="2000" b="1" spc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Hálólabda</a:t>
                      </a:r>
                      <a:r>
                        <a:rPr sz="2000" b="1" spc="2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lang="hu-HU" sz="2000" b="1" spc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a</a:t>
                      </a:r>
                      <a:r>
                        <a:rPr sz="20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sz="2000" b="1" spc="-5" dirty="0">
                          <a:latin typeface="Bookman Old Style" panose="02050604050505020204" pitchFamily="18" charset="0"/>
                          <a:cs typeface="Lucida Sans Unicode"/>
                        </a:rPr>
                        <a:t>WL </a:t>
                      </a:r>
                      <a:r>
                        <a:rPr sz="20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W</a:t>
                      </a:r>
                      <a:r>
                        <a:rPr sz="2000" b="1" spc="-10" dirty="0" smtClean="0">
                          <a:latin typeface="Bookman Old Style" panose="02050604050505020204" pitchFamily="18" charset="0"/>
                          <a:cs typeface="Lucida Sans Unicode"/>
                        </a:rPr>
                        <a:t>i</a:t>
                      </a:r>
                      <a:r>
                        <a:rPr sz="20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l</a:t>
                      </a:r>
                      <a:r>
                        <a:rPr sz="2000" b="1" spc="-10" dirty="0" smtClean="0">
                          <a:latin typeface="Bookman Old Style" panose="02050604050505020204" pitchFamily="18" charset="0"/>
                          <a:cs typeface="Lucida Sans Unicode"/>
                        </a:rPr>
                        <a:t>d</a:t>
                      </a:r>
                      <a:r>
                        <a:rPr sz="20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cat</a:t>
                      </a:r>
                      <a:r>
                        <a:rPr lang="hu-HU" sz="20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s-el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Bookman Old Style" panose="02050604050505020204" pitchFamily="18" charset="0"/>
                          <a:cs typeface="Lucida Sans Unicode"/>
                        </a:rPr>
                        <a:t>F</a:t>
                      </a:r>
                      <a:r>
                        <a:rPr sz="2000" b="1" spc="-10" dirty="0">
                          <a:latin typeface="Bookman Old Style" panose="02050604050505020204" pitchFamily="18" charset="0"/>
                          <a:cs typeface="Lucida Sans Unicode"/>
                        </a:rPr>
                        <a:t>u</a:t>
                      </a:r>
                      <a:r>
                        <a:rPr sz="2000" b="1" dirty="0">
                          <a:latin typeface="Bookman Old Style" panose="02050604050505020204" pitchFamily="18" charset="0"/>
                          <a:cs typeface="Lucida Sans Unicode"/>
                        </a:rPr>
                        <a:t>n</a:t>
                      </a:r>
                      <a:r>
                        <a:rPr sz="2000" b="1" spc="5" dirty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Bookman Old Style" panose="02050604050505020204" pitchFamily="18" charset="0"/>
                          <a:cs typeface="Lucida Sans Unicode"/>
                        </a:rPr>
                        <a:t>Start</a:t>
                      </a:r>
                      <a:r>
                        <a:rPr sz="2000" b="1" spc="5" dirty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sz="2000" b="1" spc="-5" dirty="0">
                          <a:latin typeface="Bookman Old Style" panose="02050604050505020204" pitchFamily="18" charset="0"/>
                          <a:cs typeface="Lucida Sans Unicode"/>
                        </a:rPr>
                        <a:t>F</a:t>
                      </a:r>
                      <a:r>
                        <a:rPr sz="2000" b="1" spc="-10" dirty="0">
                          <a:latin typeface="Bookman Old Style" panose="02050604050505020204" pitchFamily="18" charset="0"/>
                          <a:cs typeface="Lucida Sans Unicode"/>
                        </a:rPr>
                        <a:t>i</a:t>
                      </a:r>
                      <a:r>
                        <a:rPr sz="2000" b="1" dirty="0">
                          <a:latin typeface="Bookman Old Style" panose="02050604050505020204" pitchFamily="18" charset="0"/>
                          <a:cs typeface="Lucida Sans Unicode"/>
                        </a:rPr>
                        <a:t>tness</a:t>
                      </a:r>
                      <a:endParaRPr sz="2000" b="1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399516">
                <a:tc>
                  <a:txBody>
                    <a:bodyPr/>
                    <a:lstStyle/>
                    <a:p>
                      <a:pPr algn="ctr"/>
                      <a:endParaRPr sz="2000" b="1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0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F</a:t>
                      </a:r>
                      <a:r>
                        <a:rPr lang="hu-HU" sz="2000" b="1" spc="-10" dirty="0" smtClean="0">
                          <a:latin typeface="Bookman Old Style" panose="02050604050505020204" pitchFamily="18" charset="0"/>
                          <a:cs typeface="Lucida Sans Unicode"/>
                        </a:rPr>
                        <a:t>u</a:t>
                      </a:r>
                      <a:r>
                        <a:rPr sz="2000" b="1" spc="-5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t</a:t>
                      </a:r>
                      <a:r>
                        <a:rPr sz="2000" b="1" spc="-10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b</a:t>
                      </a:r>
                      <a:r>
                        <a:rPr sz="2000" b="1" spc="-5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all</a:t>
                      </a:r>
                      <a:r>
                        <a:rPr lang="hu-HU" sz="20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 Fitnesz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</a:tr>
              <a:tr h="449699">
                <a:tc>
                  <a:txBody>
                    <a:bodyPr/>
                    <a:lstStyle/>
                    <a:p>
                      <a:pPr algn="ctr"/>
                      <a:endParaRPr sz="2000" b="1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476250" algn="ctr">
                        <a:lnSpc>
                          <a:spcPct val="100000"/>
                        </a:lnSpc>
                      </a:pPr>
                      <a:r>
                        <a:rPr lang="hu-HU" sz="20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Általános</a:t>
                      </a:r>
                      <a:r>
                        <a:rPr lang="hu-HU" sz="2000" b="1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Iskolák</a:t>
                      </a:r>
                      <a:r>
                        <a:rPr sz="20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sz="20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F</a:t>
                      </a:r>
                      <a:r>
                        <a:rPr lang="hu-HU" sz="2000" b="1" spc="-10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utba</a:t>
                      </a:r>
                      <a:r>
                        <a:rPr sz="2000" b="1" spc="-5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l</a:t>
                      </a:r>
                      <a:r>
                        <a:rPr sz="2000" b="1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l</a:t>
                      </a:r>
                      <a:r>
                        <a:rPr sz="2000" b="1" spc="2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lang="hu-HU" sz="20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Tornája</a:t>
                      </a:r>
                      <a:endParaRPr sz="20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7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596782" y="235631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pic>
        <p:nvPicPr>
          <p:cNvPr id="21" name="Picture 2" descr="Képtalálat a következőre: „broxburn united football club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457" y="4772025"/>
            <a:ext cx="1557465" cy="19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420725" y="848868"/>
            <a:ext cx="3626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Bookman Old Style" panose="02050604050505020204" pitchFamily="18" charset="0"/>
              </a:rPr>
              <a:t>Célkitűzések</a:t>
            </a:r>
            <a:r>
              <a:rPr lang="hu-HU" sz="2000" dirty="0">
                <a:latin typeface="Bookman Old Style" panose="02050604050505020204" pitchFamily="18" charset="0"/>
              </a:rPr>
              <a:t> - </a:t>
            </a:r>
            <a:r>
              <a:rPr lang="hu-HU" sz="2000" b="1" dirty="0" smtClean="0">
                <a:latin typeface="Bookman Old Style" panose="02050604050505020204" pitchFamily="18" charset="0"/>
              </a:rPr>
              <a:t>menetrend</a:t>
            </a:r>
            <a:endParaRPr lang="hu-HU" sz="20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066798"/>
              </p:ext>
            </p:extLst>
          </p:nvPr>
        </p:nvGraphicFramePr>
        <p:xfrm>
          <a:off x="1257300" y="4303400"/>
          <a:ext cx="5721391" cy="2554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9021"/>
                <a:gridCol w="1512168"/>
                <a:gridCol w="1800202"/>
              </a:tblGrid>
              <a:tr h="287159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hu-HU" sz="16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Túra</a:t>
                      </a:r>
                      <a:r>
                        <a:rPr lang="hu-HU" sz="1600" b="1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Klub</a:t>
                      </a:r>
                      <a:endParaRPr sz="16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16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Fogyatékos sport</a:t>
                      </a:r>
                      <a:endParaRPr sz="16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16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Fogyatékos</a:t>
                      </a:r>
                      <a:r>
                        <a:rPr lang="hu-HU" sz="1600" b="1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futball </a:t>
                      </a:r>
                      <a:endParaRPr sz="16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</a:tr>
              <a:tr h="279690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hu-HU" sz="16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Iskola utáni</a:t>
                      </a:r>
                      <a:r>
                        <a:rPr lang="hu-HU" sz="1600" b="1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futball</a:t>
                      </a:r>
                      <a:endParaRPr sz="16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16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Free Play</a:t>
                      </a:r>
                      <a:r>
                        <a:rPr lang="hu-HU" sz="1600" b="1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lang="hu-HU" sz="1600" b="1" baseline="0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Friday</a:t>
                      </a:r>
                      <a:endParaRPr sz="16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1600" b="1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Soccer</a:t>
                      </a:r>
                      <a:r>
                        <a:rPr lang="hu-HU" sz="16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 7s</a:t>
                      </a:r>
                      <a:endParaRPr sz="16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297341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hu-HU" sz="16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Futball Fitnesz</a:t>
                      </a:r>
                      <a:endParaRPr sz="16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16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Iskolai tornák</a:t>
                      </a:r>
                      <a:endParaRPr sz="16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16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Utánpótlás torna</a:t>
                      </a:r>
                      <a:endParaRPr sz="16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</a:tr>
              <a:tr h="510535">
                <a:tc>
                  <a:txBody>
                    <a:bodyPr/>
                    <a:lstStyle/>
                    <a:p>
                      <a:pPr marL="8509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spc="5" dirty="0" smtClean="0">
                          <a:latin typeface="Bookman Old Style" panose="02050604050505020204" pitchFamily="18" charset="0"/>
                          <a:cs typeface="Lucida Sans Unicode"/>
                        </a:rPr>
                        <a:t>Versenyszerű</a:t>
                      </a:r>
                      <a:r>
                        <a:rPr lang="hu-HU" sz="1600" b="1" spc="5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futball edzés</a:t>
                      </a:r>
                      <a:endParaRPr lang="hu-HU" sz="1600" dirty="0" smtClean="0">
                        <a:latin typeface="Bookman Old Style" panose="02050604050505020204" pitchFamily="18" charset="0"/>
                        <a:cs typeface="Lucida Sans Unicode"/>
                      </a:endParaRPr>
                    </a:p>
                    <a:p>
                      <a:pPr marL="85090" algn="ctr">
                        <a:lnSpc>
                          <a:spcPct val="100000"/>
                        </a:lnSpc>
                      </a:pPr>
                      <a:endParaRPr sz="16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1600" b="1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Fun</a:t>
                      </a:r>
                      <a:r>
                        <a:rPr lang="hu-HU" sz="16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 Start </a:t>
                      </a:r>
                      <a:r>
                        <a:rPr lang="hu-HU" sz="1600" b="1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Fitness</a:t>
                      </a:r>
                      <a:endParaRPr sz="16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16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Felnőtt meccs</a:t>
                      </a:r>
                      <a:endParaRPr sz="16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hu-HU" sz="16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Élénkítő 8</a:t>
                      </a:r>
                      <a:endParaRPr sz="16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1600" b="1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Super</a:t>
                      </a:r>
                      <a:r>
                        <a:rPr lang="hu-HU" sz="16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 5s</a:t>
                      </a:r>
                      <a:endParaRPr sz="16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endParaRPr sz="1600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C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496286"/>
              </p:ext>
            </p:extLst>
          </p:nvPr>
        </p:nvGraphicFramePr>
        <p:xfrm>
          <a:off x="1249471" y="1508050"/>
          <a:ext cx="8124827" cy="243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8388"/>
                <a:gridCol w="2683219"/>
                <a:gridCol w="2683220"/>
              </a:tblGrid>
              <a:tr h="220322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hu-HU" sz="1600" b="1" spc="15" dirty="0" smtClean="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  <a:cs typeface="Lucida Sans Unicode"/>
                        </a:rPr>
                        <a:t>Hétfő</a:t>
                      </a:r>
                      <a:endParaRPr sz="1600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1600" b="1" spc="5" dirty="0" smtClean="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  <a:cs typeface="Lucida Sans Unicode"/>
                        </a:rPr>
                        <a:t>Kedd</a:t>
                      </a:r>
                      <a:endParaRPr sz="1600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1600" b="1" spc="10" dirty="0" smtClean="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  <a:cs typeface="Lucida Sans Unicode"/>
                        </a:rPr>
                        <a:t>Szerda</a:t>
                      </a:r>
                      <a:endParaRPr sz="1600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221554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1600" b="1" spc="15" dirty="0" smtClean="0">
                          <a:latin typeface="Bookman Old Style" panose="02050604050505020204" pitchFamily="18" charset="0"/>
                          <a:cs typeface="Lucida Sans Unicode"/>
                        </a:rPr>
                        <a:t>B</a:t>
                      </a:r>
                      <a:r>
                        <a:rPr lang="hu-HU" sz="1600" b="1" spc="10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abakocsi</a:t>
                      </a:r>
                      <a:r>
                        <a:rPr lang="hu-HU" sz="1600" b="1" spc="10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lang="hu-HU" sz="1600" b="1" spc="10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Fitnesz</a:t>
                      </a:r>
                      <a:endParaRPr sz="1600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1600" b="1" spc="15" dirty="0">
                          <a:latin typeface="Bookman Old Style" panose="02050604050505020204" pitchFamily="18" charset="0"/>
                          <a:cs typeface="Lucida Sans Unicode"/>
                        </a:rPr>
                        <a:t>W</a:t>
                      </a:r>
                      <a:r>
                        <a:rPr sz="1600" b="1" spc="5" dirty="0">
                          <a:latin typeface="Bookman Old Style" panose="02050604050505020204" pitchFamily="18" charset="0"/>
                          <a:cs typeface="Lucida Sans Unicode"/>
                        </a:rPr>
                        <a:t>a</a:t>
                      </a:r>
                      <a:r>
                        <a:rPr sz="1600" b="1" spc="10" dirty="0">
                          <a:latin typeface="Bookman Old Style" panose="02050604050505020204" pitchFamily="18" charset="0"/>
                          <a:cs typeface="Lucida Sans Unicode"/>
                        </a:rPr>
                        <a:t>l</a:t>
                      </a:r>
                      <a:r>
                        <a:rPr sz="1600" b="1" spc="-10" dirty="0">
                          <a:latin typeface="Bookman Old Style" panose="02050604050505020204" pitchFamily="18" charset="0"/>
                          <a:cs typeface="Lucida Sans Unicode"/>
                        </a:rPr>
                        <a:t>k</a:t>
                      </a:r>
                      <a:r>
                        <a:rPr sz="1600" b="1" dirty="0">
                          <a:latin typeface="Bookman Old Style" panose="02050604050505020204" pitchFamily="18" charset="0"/>
                          <a:cs typeface="Lucida Sans Unicode"/>
                        </a:rPr>
                        <a:t>i</a:t>
                      </a:r>
                      <a:r>
                        <a:rPr sz="1600" b="1" spc="10" dirty="0">
                          <a:latin typeface="Bookman Old Style" panose="02050604050505020204" pitchFamily="18" charset="0"/>
                          <a:cs typeface="Lucida Sans Unicode"/>
                        </a:rPr>
                        <a:t>n</a:t>
                      </a:r>
                      <a:r>
                        <a:rPr sz="1600" b="1" dirty="0">
                          <a:latin typeface="Bookman Old Style" panose="02050604050505020204" pitchFamily="18" charset="0"/>
                          <a:cs typeface="Lucida Sans Unicode"/>
                        </a:rPr>
                        <a:t>g</a:t>
                      </a:r>
                      <a:r>
                        <a:rPr sz="1600" b="1" spc="-40" dirty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sz="1600" b="1" spc="15" dirty="0">
                          <a:latin typeface="Bookman Old Style" panose="02050604050505020204" pitchFamily="18" charset="0"/>
                          <a:cs typeface="Lucida Sans Unicode"/>
                        </a:rPr>
                        <a:t>F</a:t>
                      </a:r>
                      <a:r>
                        <a:rPr sz="1600" b="1" spc="5" dirty="0">
                          <a:latin typeface="Bookman Old Style" panose="02050604050505020204" pitchFamily="18" charset="0"/>
                          <a:cs typeface="Lucida Sans Unicode"/>
                        </a:rPr>
                        <a:t>oot</a:t>
                      </a:r>
                      <a:r>
                        <a:rPr sz="1600" b="1" spc="-5" dirty="0">
                          <a:latin typeface="Bookman Old Style" panose="02050604050505020204" pitchFamily="18" charset="0"/>
                          <a:cs typeface="Lucida Sans Unicode"/>
                        </a:rPr>
                        <a:t>ball</a:t>
                      </a:r>
                      <a:endParaRPr sz="160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1600" b="1" spc="15" dirty="0">
                          <a:latin typeface="Bookman Old Style" panose="02050604050505020204" pitchFamily="18" charset="0"/>
                          <a:cs typeface="Lucida Sans Unicode"/>
                        </a:rPr>
                        <a:t>F</a:t>
                      </a:r>
                      <a:r>
                        <a:rPr sz="1600" b="1" spc="10" dirty="0">
                          <a:latin typeface="Bookman Old Style" panose="02050604050505020204" pitchFamily="18" charset="0"/>
                          <a:cs typeface="Lucida Sans Unicode"/>
                        </a:rPr>
                        <a:t>u</a:t>
                      </a:r>
                      <a:r>
                        <a:rPr sz="1600" b="1" dirty="0">
                          <a:latin typeface="Bookman Old Style" panose="02050604050505020204" pitchFamily="18" charset="0"/>
                          <a:cs typeface="Lucida Sans Unicode"/>
                        </a:rPr>
                        <a:t>n</a:t>
                      </a:r>
                      <a:r>
                        <a:rPr sz="1600" b="1" spc="-25" dirty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sz="1600" b="1" spc="10" dirty="0">
                          <a:latin typeface="Bookman Old Style" panose="02050604050505020204" pitchFamily="18" charset="0"/>
                          <a:cs typeface="Lucida Sans Unicode"/>
                        </a:rPr>
                        <a:t>S</a:t>
                      </a:r>
                      <a:r>
                        <a:rPr sz="1600" b="1" spc="5" dirty="0">
                          <a:latin typeface="Bookman Old Style" panose="02050604050505020204" pitchFamily="18" charset="0"/>
                          <a:cs typeface="Lucida Sans Unicode"/>
                        </a:rPr>
                        <a:t>ta</a:t>
                      </a:r>
                      <a:r>
                        <a:rPr sz="1600" b="1" spc="10" dirty="0">
                          <a:latin typeface="Bookman Old Style" panose="02050604050505020204" pitchFamily="18" charset="0"/>
                          <a:cs typeface="Lucida Sans Unicode"/>
                        </a:rPr>
                        <a:t>r</a:t>
                      </a:r>
                      <a:r>
                        <a:rPr sz="1600" b="1" dirty="0">
                          <a:latin typeface="Bookman Old Style" panose="02050604050505020204" pitchFamily="18" charset="0"/>
                          <a:cs typeface="Lucida Sans Unicode"/>
                        </a:rPr>
                        <a:t>t</a:t>
                      </a:r>
                      <a:r>
                        <a:rPr sz="1600" b="1" spc="-40" dirty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sz="1600" b="1" spc="15" dirty="0">
                          <a:latin typeface="Bookman Old Style" panose="02050604050505020204" pitchFamily="18" charset="0"/>
                          <a:cs typeface="Lucida Sans Unicode"/>
                        </a:rPr>
                        <a:t>F</a:t>
                      </a:r>
                      <a:r>
                        <a:rPr sz="1600" b="1" spc="10" dirty="0">
                          <a:latin typeface="Bookman Old Style" panose="02050604050505020204" pitchFamily="18" charset="0"/>
                          <a:cs typeface="Lucida Sans Unicode"/>
                        </a:rPr>
                        <a:t>i</a:t>
                      </a:r>
                      <a:r>
                        <a:rPr sz="1600" b="1" spc="5" dirty="0">
                          <a:latin typeface="Bookman Old Style" panose="02050604050505020204" pitchFamily="18" charset="0"/>
                          <a:cs typeface="Lucida Sans Unicode"/>
                        </a:rPr>
                        <a:t>t</a:t>
                      </a:r>
                      <a:r>
                        <a:rPr sz="1600" b="1" spc="10" dirty="0">
                          <a:latin typeface="Bookman Old Style" panose="02050604050505020204" pitchFamily="18" charset="0"/>
                          <a:cs typeface="Lucida Sans Unicode"/>
                        </a:rPr>
                        <a:t>n</a:t>
                      </a:r>
                      <a:r>
                        <a:rPr sz="1600" b="1" dirty="0">
                          <a:latin typeface="Bookman Old Style" panose="02050604050505020204" pitchFamily="18" charset="0"/>
                          <a:cs typeface="Lucida Sans Unicode"/>
                        </a:rPr>
                        <a:t>ess</a:t>
                      </a:r>
                      <a:endParaRPr sz="1600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</a:tr>
              <a:tr h="229409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hu-HU" sz="1600" b="1" spc="10" dirty="0" smtClean="0">
                          <a:latin typeface="Bookman Old Style" panose="02050604050505020204" pitchFamily="18" charset="0"/>
                          <a:cs typeface="Lucida Sans Unicode"/>
                        </a:rPr>
                        <a:t>Szabadtéri</a:t>
                      </a:r>
                      <a:r>
                        <a:rPr sz="1600" b="1" spc="-45" dirty="0" smtClean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lang="hu-HU" sz="1600" b="1" spc="10" dirty="0" smtClean="0">
                          <a:latin typeface="Bookman Old Style" panose="02050604050505020204" pitchFamily="18" charset="0"/>
                          <a:cs typeface="Lucida Sans Unicode"/>
                        </a:rPr>
                        <a:t>F</a:t>
                      </a:r>
                      <a:r>
                        <a:rPr sz="1600" b="1" spc="10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i</a:t>
                      </a:r>
                      <a:r>
                        <a:rPr sz="1600" b="1" spc="5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t</a:t>
                      </a:r>
                      <a:r>
                        <a:rPr sz="1600" b="1" spc="10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n</a:t>
                      </a:r>
                      <a:r>
                        <a:rPr sz="1600" b="1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es</a:t>
                      </a:r>
                      <a:r>
                        <a:rPr lang="hu-HU" sz="16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z</a:t>
                      </a:r>
                      <a:endParaRPr sz="1600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1600" b="1" spc="10" dirty="0" smtClean="0">
                          <a:latin typeface="Bookman Old Style" panose="02050604050505020204" pitchFamily="18" charset="0"/>
                          <a:cs typeface="Lucida Sans Unicode"/>
                        </a:rPr>
                        <a:t>Iskola</a:t>
                      </a:r>
                      <a:r>
                        <a:rPr lang="hu-HU" sz="1600" b="1" spc="10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utáni futball</a:t>
                      </a:r>
                      <a:endParaRPr sz="1600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1600" b="1" spc="10" dirty="0" smtClean="0">
                          <a:latin typeface="Bookman Old Style" panose="02050604050505020204" pitchFamily="18" charset="0"/>
                          <a:cs typeface="Lucida Sans Unicode"/>
                        </a:rPr>
                        <a:t>Fogyatékos</a:t>
                      </a:r>
                      <a:r>
                        <a:rPr sz="1600" b="1" spc="-5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sz="1600" b="1" spc="10" dirty="0">
                          <a:latin typeface="Bookman Old Style" panose="02050604050505020204" pitchFamily="18" charset="0"/>
                          <a:cs typeface="Lucida Sans Unicode"/>
                        </a:rPr>
                        <a:t>sp</a:t>
                      </a:r>
                      <a:r>
                        <a:rPr sz="1600" b="1" spc="5" dirty="0">
                          <a:latin typeface="Bookman Old Style" panose="02050604050505020204" pitchFamily="18" charset="0"/>
                          <a:cs typeface="Lucida Sans Unicode"/>
                        </a:rPr>
                        <a:t>o</a:t>
                      </a:r>
                      <a:r>
                        <a:rPr sz="1600" b="1" spc="-5" dirty="0">
                          <a:latin typeface="Bookman Old Style" panose="02050604050505020204" pitchFamily="18" charset="0"/>
                          <a:cs typeface="Lucida Sans Unicode"/>
                        </a:rPr>
                        <a:t>rt</a:t>
                      </a:r>
                      <a:endParaRPr sz="1600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229409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hu-HU" sz="1600" b="1" spc="5" dirty="0" smtClean="0">
                          <a:latin typeface="Bookman Old Style" panose="02050604050505020204" pitchFamily="18" charset="0"/>
                          <a:cs typeface="Lucida Sans Unicode"/>
                        </a:rPr>
                        <a:t>Iskolai</a:t>
                      </a:r>
                      <a:r>
                        <a:rPr lang="hu-HU" sz="1600" b="1" spc="5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tanulmányok</a:t>
                      </a:r>
                      <a:endParaRPr sz="1600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1600" b="1" spc="10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Sp</a:t>
                      </a:r>
                      <a:r>
                        <a:rPr sz="1600" b="1" spc="5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o</a:t>
                      </a:r>
                      <a:r>
                        <a:rPr sz="1600" b="1" spc="-5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r</a:t>
                      </a:r>
                      <a:r>
                        <a:rPr lang="hu-HU" sz="1600" b="1" spc="-5" dirty="0" smtClean="0">
                          <a:latin typeface="Bookman Old Style" panose="02050604050505020204" pitchFamily="18" charset="0"/>
                          <a:cs typeface="Lucida Sans Unicode"/>
                        </a:rPr>
                        <a:t>t</a:t>
                      </a:r>
                      <a:r>
                        <a:rPr lang="hu-HU" sz="1600" b="1" spc="-5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lang="hu-HU" sz="1600" b="1" spc="-5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Emlékek</a:t>
                      </a:r>
                      <a:endParaRPr sz="1600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1600" b="1" spc="10" dirty="0" smtClean="0">
                          <a:latin typeface="Bookman Old Style" panose="02050604050505020204" pitchFamily="18" charset="0"/>
                          <a:cs typeface="Lucida Sans Unicode"/>
                        </a:rPr>
                        <a:t>Iskola</a:t>
                      </a:r>
                      <a:r>
                        <a:rPr lang="hu-HU" sz="1600" b="1" spc="10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utáni </a:t>
                      </a:r>
                      <a:r>
                        <a:rPr sz="1600" b="1" spc="10" dirty="0" smtClean="0">
                          <a:latin typeface="Bookman Old Style" panose="02050604050505020204" pitchFamily="18" charset="0"/>
                          <a:cs typeface="Lucida Sans Unicode"/>
                        </a:rPr>
                        <a:t>f</a:t>
                      </a:r>
                      <a:r>
                        <a:rPr lang="hu-HU" sz="1600" b="1" spc="5" dirty="0" smtClean="0">
                          <a:latin typeface="Bookman Old Style" panose="02050604050505020204" pitchFamily="18" charset="0"/>
                          <a:cs typeface="Lucida Sans Unicode"/>
                        </a:rPr>
                        <a:t>u</a:t>
                      </a:r>
                      <a:r>
                        <a:rPr sz="1600" b="1" spc="-5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tball</a:t>
                      </a:r>
                      <a:endParaRPr sz="1600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</a:tr>
              <a:tr h="660966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hu-HU" sz="1600" b="1" spc="5" dirty="0" smtClean="0">
                          <a:latin typeface="Bookman Old Style" panose="02050604050505020204" pitchFamily="18" charset="0"/>
                          <a:cs typeface="Lucida Sans Unicode"/>
                        </a:rPr>
                        <a:t>Versenyszerű</a:t>
                      </a:r>
                      <a:r>
                        <a:rPr lang="hu-HU" sz="1600" b="1" spc="5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futball edzés</a:t>
                      </a:r>
                      <a:endParaRPr sz="1600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spc="5" dirty="0" smtClean="0">
                          <a:latin typeface="Bookman Old Style" panose="02050604050505020204" pitchFamily="18" charset="0"/>
                          <a:cs typeface="Lucida Sans Unicode"/>
                        </a:rPr>
                        <a:t>Versenyszerű</a:t>
                      </a:r>
                      <a:r>
                        <a:rPr lang="hu-HU" sz="1600" b="1" spc="5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futball edzés</a:t>
                      </a:r>
                      <a:endParaRPr lang="hu-HU" sz="1600" dirty="0" smtClean="0">
                        <a:latin typeface="Bookman Old Style" panose="02050604050505020204" pitchFamily="18" charset="0"/>
                        <a:cs typeface="Lucida Sans Unicode"/>
                      </a:endParaRPr>
                    </a:p>
                    <a:p>
                      <a:pPr marL="85725" algn="ctr">
                        <a:lnSpc>
                          <a:spcPct val="100000"/>
                        </a:lnSpc>
                      </a:pPr>
                      <a:endParaRPr sz="1600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1600" b="1" spc="15" dirty="0" smtClean="0">
                          <a:latin typeface="Bookman Old Style" panose="02050604050505020204" pitchFamily="18" charset="0"/>
                          <a:cs typeface="Lucida Sans Unicode"/>
                        </a:rPr>
                        <a:t>B</a:t>
                      </a:r>
                      <a:r>
                        <a:rPr sz="1600" b="1" spc="5" dirty="0" smtClean="0">
                          <a:latin typeface="Bookman Old Style" panose="02050604050505020204" pitchFamily="18" charset="0"/>
                          <a:cs typeface="Lucida Sans Unicode"/>
                        </a:rPr>
                        <a:t>ox</a:t>
                      </a:r>
                      <a:r>
                        <a:rPr sz="1600" b="1" spc="-4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lang="hu-HU" sz="1600" b="1" spc="5" dirty="0" smtClean="0">
                          <a:latin typeface="Bookman Old Style" panose="02050604050505020204" pitchFamily="18" charset="0"/>
                          <a:cs typeface="Lucida Sans Unicode"/>
                        </a:rPr>
                        <a:t>K</a:t>
                      </a:r>
                      <a:r>
                        <a:rPr sz="1600" b="1" spc="10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lu</a:t>
                      </a:r>
                      <a:r>
                        <a:rPr sz="1600" b="1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b</a:t>
                      </a:r>
                      <a:endParaRPr sz="1600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660966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1600" b="1" spc="15" dirty="0" smtClean="0">
                          <a:latin typeface="Bookman Old Style" panose="02050604050505020204" pitchFamily="18" charset="0"/>
                          <a:cs typeface="Lucida Sans Unicode"/>
                        </a:rPr>
                        <a:t>B</a:t>
                      </a:r>
                      <a:r>
                        <a:rPr sz="1600" b="1" spc="5" dirty="0" smtClean="0">
                          <a:latin typeface="Bookman Old Style" panose="02050604050505020204" pitchFamily="18" charset="0"/>
                          <a:cs typeface="Lucida Sans Unicode"/>
                        </a:rPr>
                        <a:t>o</a:t>
                      </a:r>
                      <a:r>
                        <a:rPr lang="hu-HU" sz="1600" b="1" spc="5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ksz</a:t>
                      </a:r>
                      <a:r>
                        <a:rPr lang="hu-HU" sz="1600" b="1" spc="0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lang="hu-HU" sz="1600" b="1" spc="0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Klub</a:t>
                      </a:r>
                      <a:endParaRPr sz="1600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1600" b="1" spc="15" dirty="0" smtClean="0">
                          <a:latin typeface="Bookman Old Style" panose="02050604050505020204" pitchFamily="18" charset="0"/>
                          <a:cs typeface="Lucida Sans Unicode"/>
                        </a:rPr>
                        <a:t>Futball</a:t>
                      </a:r>
                      <a:r>
                        <a:rPr lang="hu-HU" sz="1600" b="1" spc="15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lang="hu-HU" sz="1600" b="1" spc="10" dirty="0" smtClean="0">
                          <a:latin typeface="Bookman Old Style" panose="02050604050505020204" pitchFamily="18" charset="0"/>
                          <a:cs typeface="Lucida Sans Unicode"/>
                        </a:rPr>
                        <a:t>Fi</a:t>
                      </a:r>
                      <a:r>
                        <a:rPr sz="1600" b="1" spc="5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t</a:t>
                      </a:r>
                      <a:r>
                        <a:rPr sz="1600" b="1" spc="10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ne</a:t>
                      </a:r>
                      <a:r>
                        <a:rPr sz="1600" b="1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s</a:t>
                      </a:r>
                      <a:r>
                        <a:rPr lang="hu-HU" sz="16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z</a:t>
                      </a:r>
                      <a:endParaRPr sz="1600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spc="5" dirty="0" smtClean="0">
                          <a:latin typeface="Bookman Old Style" panose="02050604050505020204" pitchFamily="18" charset="0"/>
                          <a:cs typeface="Lucida Sans Unicode"/>
                        </a:rPr>
                        <a:t>Versenyszerű</a:t>
                      </a:r>
                      <a:r>
                        <a:rPr lang="hu-HU" sz="1600" b="1" spc="5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futball edzés</a:t>
                      </a:r>
                      <a:endParaRPr lang="hu-HU" sz="1600" dirty="0" smtClean="0">
                        <a:latin typeface="Bookman Old Style" panose="02050604050505020204" pitchFamily="18" charset="0"/>
                        <a:cs typeface="Lucida Sans Unicode"/>
                      </a:endParaRPr>
                    </a:p>
                    <a:p>
                      <a:pPr marL="85725" algn="ctr">
                        <a:lnSpc>
                          <a:spcPct val="100000"/>
                        </a:lnSpc>
                      </a:pPr>
                      <a:endParaRPr sz="1600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615426"/>
              </p:ext>
            </p:extLst>
          </p:nvPr>
        </p:nvGraphicFramePr>
        <p:xfrm>
          <a:off x="6978691" y="4303401"/>
          <a:ext cx="2382025" cy="2911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2025"/>
              </a:tblGrid>
              <a:tr h="478149"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16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Lány futball</a:t>
                      </a:r>
                      <a:endParaRPr sz="16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1600" b="1" dirty="0" smtClean="0">
                          <a:latin typeface="Bookman Old Style" panose="02050604050505020204" pitchFamily="18" charset="0"/>
                          <a:cs typeface="Lucida Sans Unicode"/>
                        </a:rPr>
                        <a:t>Utánpótlás torna</a:t>
                      </a:r>
                      <a:endParaRPr sz="16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lang="hu-HU" sz="1600" b="1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Hibs</a:t>
                      </a:r>
                      <a:r>
                        <a:rPr lang="hu-HU" sz="1600" b="1" baseline="0" dirty="0" smtClean="0">
                          <a:latin typeface="Bookman Old Style" panose="02050604050505020204" pitchFamily="18" charset="0"/>
                          <a:cs typeface="Lucida Sans Unicode"/>
                        </a:rPr>
                        <a:t> </a:t>
                      </a:r>
                      <a:r>
                        <a:rPr lang="hu-HU" sz="1600" b="1" baseline="0" dirty="0" err="1" smtClean="0">
                          <a:latin typeface="Bookman Old Style" panose="02050604050505020204" pitchFamily="18" charset="0"/>
                          <a:cs typeface="Lucida Sans Unicode"/>
                        </a:rPr>
                        <a:t>ladies</a:t>
                      </a:r>
                      <a:endParaRPr sz="1600" b="1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endParaRPr sz="1800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709375"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endParaRPr sz="1800" dirty="0">
                        <a:latin typeface="Bookman Old Style" panose="02050604050505020204" pitchFamily="18" charset="0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</a:tr>
            </a:tbl>
          </a:graphicData>
        </a:graphic>
      </p:graphicFrame>
      <p:sp>
        <p:nvSpPr>
          <p:cNvPr id="13" name="object 32"/>
          <p:cNvSpPr/>
          <p:nvPr/>
        </p:nvSpPr>
        <p:spPr>
          <a:xfrm>
            <a:off x="1214165" y="4000831"/>
            <a:ext cx="2416551" cy="259121"/>
          </a:xfrm>
          <a:custGeom>
            <a:avLst/>
            <a:gdLst/>
            <a:ahLst/>
            <a:cxnLst/>
            <a:rect l="l" t="t" r="r" b="b"/>
            <a:pathLst>
              <a:path w="2304415" h="370839">
                <a:moveTo>
                  <a:pt x="0" y="370840"/>
                </a:moveTo>
                <a:lnTo>
                  <a:pt x="2304288" y="370840"/>
                </a:lnTo>
                <a:lnTo>
                  <a:pt x="2304288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/>
            <a:r>
              <a:rPr lang="hu-HU" sz="1600" b="1" u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Csütörtök</a:t>
            </a:r>
            <a:endParaRPr sz="1600" b="1" u="none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3652126" y="4009904"/>
            <a:ext cx="1493820" cy="250048"/>
          </a:xfrm>
          <a:custGeom>
            <a:avLst/>
            <a:gdLst/>
            <a:ahLst/>
            <a:cxnLst/>
            <a:rect l="l" t="t" r="r" b="b"/>
            <a:pathLst>
              <a:path w="2059939" h="370839">
                <a:moveTo>
                  <a:pt x="0" y="370840"/>
                </a:moveTo>
                <a:lnTo>
                  <a:pt x="2059812" y="370840"/>
                </a:lnTo>
                <a:lnTo>
                  <a:pt x="2059812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/>
            <a:r>
              <a:rPr lang="hu-HU" sz="1600" b="1" u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Péntek</a:t>
            </a:r>
            <a:endParaRPr sz="1600" b="1" u="none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object 5"/>
          <p:cNvSpPr/>
          <p:nvPr/>
        </p:nvSpPr>
        <p:spPr>
          <a:xfrm>
            <a:off x="5167356" y="3994937"/>
            <a:ext cx="1789926" cy="279982"/>
          </a:xfrm>
          <a:custGeom>
            <a:avLst/>
            <a:gdLst/>
            <a:ahLst/>
            <a:cxnLst/>
            <a:rect l="l" t="t" r="r" b="b"/>
            <a:pathLst>
              <a:path w="2059939" h="370839">
                <a:moveTo>
                  <a:pt x="0" y="370840"/>
                </a:moveTo>
                <a:lnTo>
                  <a:pt x="2059812" y="370840"/>
                </a:lnTo>
                <a:lnTo>
                  <a:pt x="2059812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/>
            <a:r>
              <a:rPr lang="hu-HU" sz="1600" b="1" u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Szombat</a:t>
            </a:r>
            <a:endParaRPr sz="1600" b="1" u="none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6972374" y="3979627"/>
            <a:ext cx="2382025" cy="310602"/>
          </a:xfrm>
          <a:custGeom>
            <a:avLst/>
            <a:gdLst/>
            <a:ahLst/>
            <a:cxnLst/>
            <a:rect l="l" t="t" r="r" b="b"/>
            <a:pathLst>
              <a:path w="2059939" h="370839">
                <a:moveTo>
                  <a:pt x="0" y="370840"/>
                </a:moveTo>
                <a:lnTo>
                  <a:pt x="2059812" y="370840"/>
                </a:lnTo>
                <a:lnTo>
                  <a:pt x="2059812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/>
            <a:r>
              <a:rPr lang="hu-HU" sz="1600" b="1" u="none" dirty="0">
                <a:solidFill>
                  <a:schemeClr val="bg1"/>
                </a:solidFill>
                <a:latin typeface="Bookman Old Style" panose="02050604050505020204" pitchFamily="18" charset="0"/>
              </a:rPr>
              <a:t>Vasárnap</a:t>
            </a:r>
          </a:p>
        </p:txBody>
      </p:sp>
    </p:spTree>
    <p:extLst>
      <p:ext uri="{BB962C8B-B14F-4D97-AF65-F5344CB8AC3E}">
        <p14:creationId xmlns:p14="http://schemas.microsoft.com/office/powerpoint/2010/main" val="2905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668996" y="3196709"/>
            <a:ext cx="47772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4400" b="1" dirty="0" smtClean="0">
                <a:latin typeface="Bookman Old Style" panose="02050604050505020204" pitchFamily="18" charset="0"/>
              </a:rPr>
              <a:t>Egy hazai példa</a:t>
            </a:r>
            <a:endParaRPr lang="hu-HU" sz="4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pic>
        <p:nvPicPr>
          <p:cNvPr id="9" name="Picture 2" descr="Képtalál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34" y="3348608"/>
            <a:ext cx="2409295" cy="240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4876778" y="2139434"/>
            <a:ext cx="2714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>
                <a:latin typeface="Bookman Old Style" panose="02050604050505020204" pitchFamily="18" charset="0"/>
              </a:rPr>
              <a:t>FC Hatvan</a:t>
            </a:r>
          </a:p>
        </p:txBody>
      </p:sp>
    </p:spTree>
    <p:extLst>
      <p:ext uri="{BB962C8B-B14F-4D97-AF65-F5344CB8AC3E}">
        <p14:creationId xmlns:p14="http://schemas.microsoft.com/office/powerpoint/2010/main" val="3096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sp>
        <p:nvSpPr>
          <p:cNvPr id="3" name="Téglalap 2"/>
          <p:cNvSpPr/>
          <p:nvPr/>
        </p:nvSpPr>
        <p:spPr>
          <a:xfrm>
            <a:off x="1513021" y="1943517"/>
            <a:ext cx="94417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FC Hatvan elsősorban az elmúlt 6 évben megvalósult sportszakmai programjai, valamint a helyi közösségre és a régióra gyakorolt társadalmi szerepvállalása miatt is </a:t>
            </a:r>
            <a:r>
              <a:rPr lang="hu-HU" sz="20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példaértékű</a:t>
            </a:r>
            <a:r>
              <a:rPr lang="hu-HU" sz="20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Vezető szerepet töltenek be a Heves megyei futball életben, követendő a megye és a régióhoz kapcsolódó sportegyesületek </a:t>
            </a:r>
            <a:r>
              <a:rPr lang="hu-HU" sz="20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számára is. </a:t>
            </a:r>
            <a:endParaRPr lang="hu-HU" sz="20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Dinamikusan fejlődő létszámadatok mellett jelentősen emelkedett a </a:t>
            </a:r>
            <a:r>
              <a:rPr lang="hu-HU" sz="20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grassroots</a:t>
            </a:r>
            <a:r>
              <a:rPr lang="hu-HU" sz="2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tevékenységgel összefüggő események száma is.</a:t>
            </a:r>
            <a:endParaRPr lang="hu-HU" sz="20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sp>
        <p:nvSpPr>
          <p:cNvPr id="3" name="Téglalap 2"/>
          <p:cNvSpPr/>
          <p:nvPr/>
        </p:nvSpPr>
        <p:spPr>
          <a:xfrm>
            <a:off x="163181" y="4611231"/>
            <a:ext cx="36793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b="1" dirty="0">
                <a:latin typeface="Bookman Old Style" panose="02050604050505020204" pitchFamily="18" charset="0"/>
              </a:rPr>
              <a:t>2011</a:t>
            </a:r>
          </a:p>
          <a:p>
            <a:pPr algn="ctr"/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Taglétszám: 22 fő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Pártolói taglétszám: 90 fő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Sportolói </a:t>
            </a:r>
            <a:r>
              <a:rPr lang="hu-HU" sz="2000" dirty="0">
                <a:latin typeface="Bookman Old Style" panose="02050604050505020204" pitchFamily="18" charset="0"/>
              </a:rPr>
              <a:t>létszám: 95 fő</a:t>
            </a:r>
            <a:endParaRPr lang="hu-HU" sz="20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974140" y="4611231"/>
            <a:ext cx="39528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latin typeface="Bookman Old Style" panose="02050604050505020204" pitchFamily="18" charset="0"/>
                <a:cs typeface="Simplified Arabic Fixed" panose="02070309020205020404" pitchFamily="49" charset="-78"/>
              </a:rPr>
              <a:t>2016</a:t>
            </a:r>
            <a:endParaRPr lang="hu-HU" sz="2000" b="1" dirty="0">
              <a:latin typeface="Bookman Old Style" panose="02050604050505020204" pitchFamily="18" charset="0"/>
              <a:cs typeface="Simplified Arabic Fixed" panose="02070309020205020404" pitchFamily="49" charset="-78"/>
            </a:endParaRPr>
          </a:p>
          <a:p>
            <a:endParaRPr lang="hu-HU" sz="2000" b="1" dirty="0">
              <a:latin typeface="Bookman Old Style" panose="02050604050505020204" pitchFamily="18" charset="0"/>
              <a:cs typeface="Simplified Arabic Fixed" panose="02070309020205020404" pitchFamily="49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cs typeface="Simplified Arabic Fixed" panose="02070309020205020404" pitchFamily="49" charset="-78"/>
              </a:rPr>
              <a:t>Taglétszám</a:t>
            </a:r>
            <a:r>
              <a:rPr lang="hu-HU" sz="2000" b="1" dirty="0">
                <a:latin typeface="Bookman Old Style" panose="02050604050505020204" pitchFamily="18" charset="0"/>
                <a:cs typeface="Simplified Arabic Fixed" panose="02070309020205020404" pitchFamily="49" charset="-78"/>
              </a:rPr>
              <a:t>: 28 fő</a:t>
            </a:r>
          </a:p>
          <a:p>
            <a:endParaRPr lang="hu-HU" sz="2000" b="1" dirty="0">
              <a:latin typeface="Bookman Old Style" panose="02050604050505020204" pitchFamily="18" charset="0"/>
              <a:cs typeface="Simplified Arabic Fixed" panose="02070309020205020404" pitchFamily="49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cs typeface="Simplified Arabic Fixed" panose="02070309020205020404" pitchFamily="49" charset="-78"/>
              </a:rPr>
              <a:t>Pártolói taglétszám</a:t>
            </a:r>
            <a:r>
              <a:rPr lang="hu-HU" sz="2000" b="1" dirty="0">
                <a:latin typeface="Bookman Old Style" panose="02050604050505020204" pitchFamily="18" charset="0"/>
                <a:cs typeface="Simplified Arabic Fixed" panose="02070309020205020404" pitchFamily="49" charset="-78"/>
              </a:rPr>
              <a:t>: 331 fő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b="1" dirty="0">
              <a:latin typeface="Bookman Old Style" panose="02050604050505020204" pitchFamily="18" charset="0"/>
              <a:cs typeface="Simplified Arabic Fixed" panose="02070309020205020404" pitchFamily="49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cs typeface="Simplified Arabic Fixed" panose="02070309020205020404" pitchFamily="49" charset="-78"/>
              </a:rPr>
              <a:t>Sportolói létszám: </a:t>
            </a:r>
            <a:r>
              <a:rPr lang="hu-HU" sz="2000" b="1" dirty="0">
                <a:latin typeface="Bookman Old Style" panose="02050604050505020204" pitchFamily="18" charset="0"/>
                <a:cs typeface="Simplified Arabic Fixed" panose="02070309020205020404" pitchFamily="49" charset="-78"/>
              </a:rPr>
              <a:t>352 fő </a:t>
            </a:r>
            <a:r>
              <a:rPr lang="hu-HU" sz="2000" b="1" dirty="0">
                <a:latin typeface="Bookman Old Style" panose="02050604050505020204" pitchFamily="18" charset="0"/>
              </a:rPr>
              <a:t> 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063145" y="3691038"/>
            <a:ext cx="203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none" dirty="0" smtClean="0">
                <a:latin typeface="Bookman Old Style" panose="02050604050505020204" pitchFamily="18" charset="0"/>
              </a:rPr>
              <a:t>Főbb számok</a:t>
            </a:r>
            <a:endParaRPr lang="hu-HU" sz="2000" b="1" u="none" dirty="0">
              <a:latin typeface="Bookman Old Style" panose="020506040505050202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81" y="1996298"/>
            <a:ext cx="4790694" cy="318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660605" y="1637647"/>
            <a:ext cx="314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Bookman Old Style" panose="02050604050505020204" pitchFamily="18" charset="0"/>
              </a:rPr>
              <a:t>Az egyesület csapatai</a:t>
            </a:r>
            <a:endParaRPr lang="hu-HU" sz="2000" b="1" u="none" dirty="0">
              <a:latin typeface="Bookman Old Style" panose="020506040505050202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379557" y="2501116"/>
            <a:ext cx="970864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 smtClean="0">
                <a:latin typeface="Bookman Old Style" panose="02050604050505020204" pitchFamily="18" charset="0"/>
              </a:rPr>
              <a:t>Labdarúgás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Felnőtt női amatőr csapat – Pest megyei ¾ pályás női bajnokság</a:t>
            </a:r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Felnőtt férfi amatőr csapat – az NB III Keleti csoportjában szerepel a 2016/17-es szezonban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Utánpótlás:  </a:t>
            </a:r>
            <a:r>
              <a:rPr lang="hu-HU" sz="2000" dirty="0">
                <a:latin typeface="Bookman Old Style" panose="02050604050505020204" pitchFamily="18" charset="0"/>
              </a:rPr>
              <a:t>- lány U18 (MLSZ versenyrendszer</a:t>
            </a:r>
            <a:r>
              <a:rPr lang="hu-HU" sz="2000" dirty="0" smtClean="0">
                <a:latin typeface="Bookman Old Style" panose="02050604050505020204" pitchFamily="18" charset="0"/>
              </a:rPr>
              <a:t>);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                      </a:t>
            </a:r>
            <a:r>
              <a:rPr lang="hu-HU" sz="2000" dirty="0" smtClean="0">
                <a:latin typeface="Bookman Old Style" panose="02050604050505020204" pitchFamily="18" charset="0"/>
              </a:rPr>
              <a:t> - </a:t>
            </a:r>
            <a:r>
              <a:rPr lang="hu-HU" sz="2000" dirty="0">
                <a:latin typeface="Bookman Old Style" panose="02050604050505020204" pitchFamily="18" charset="0"/>
              </a:rPr>
              <a:t>lány U16 (Heves megyei lány bajnokság</a:t>
            </a:r>
            <a:r>
              <a:rPr lang="hu-HU" sz="2000" dirty="0" smtClean="0">
                <a:latin typeface="Bookman Old Style" panose="02050604050505020204" pitchFamily="18" charset="0"/>
              </a:rPr>
              <a:t>);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                      </a:t>
            </a:r>
            <a:r>
              <a:rPr lang="hu-HU" sz="2000" dirty="0" smtClean="0">
                <a:latin typeface="Bookman Old Style" panose="02050604050505020204" pitchFamily="18" charset="0"/>
              </a:rPr>
              <a:t> - </a:t>
            </a:r>
            <a:r>
              <a:rPr lang="hu-HU" sz="2000" dirty="0">
                <a:latin typeface="Bookman Old Style" panose="02050604050505020204" pitchFamily="18" charset="0"/>
              </a:rPr>
              <a:t>lány U15 (MLSZ versenyrendszer</a:t>
            </a:r>
            <a:r>
              <a:rPr lang="hu-HU" sz="2000" dirty="0" smtClean="0">
                <a:latin typeface="Bookman Old Style" panose="02050604050505020204" pitchFamily="18" charset="0"/>
              </a:rPr>
              <a:t>);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                      </a:t>
            </a:r>
            <a:r>
              <a:rPr lang="hu-HU" sz="2000" dirty="0" smtClean="0">
                <a:latin typeface="Bookman Old Style" panose="02050604050505020204" pitchFamily="18" charset="0"/>
              </a:rPr>
              <a:t> - </a:t>
            </a:r>
            <a:r>
              <a:rPr lang="hu-HU" sz="2000" dirty="0">
                <a:latin typeface="Bookman Old Style" panose="02050604050505020204" pitchFamily="18" charset="0"/>
              </a:rPr>
              <a:t>fiú U19 (MLSZ versenyrendszer</a:t>
            </a:r>
            <a:r>
              <a:rPr lang="hu-HU" sz="2000" dirty="0" smtClean="0">
                <a:latin typeface="Bookman Old Style" panose="02050604050505020204" pitchFamily="18" charset="0"/>
              </a:rPr>
              <a:t>);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                      </a:t>
            </a:r>
            <a:r>
              <a:rPr lang="hu-HU" sz="2000" dirty="0" smtClean="0">
                <a:latin typeface="Bookman Old Style" panose="02050604050505020204" pitchFamily="18" charset="0"/>
              </a:rPr>
              <a:t> - </a:t>
            </a:r>
            <a:r>
              <a:rPr lang="hu-HU" sz="2000" dirty="0">
                <a:latin typeface="Bookman Old Style" panose="02050604050505020204" pitchFamily="18" charset="0"/>
              </a:rPr>
              <a:t>fiú U17 (MLSZ versenyrendszer</a:t>
            </a:r>
            <a:r>
              <a:rPr lang="hu-HU" sz="2000" dirty="0" smtClean="0">
                <a:latin typeface="Bookman Old Style" panose="02050604050505020204" pitchFamily="18" charset="0"/>
              </a:rPr>
              <a:t>);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                      </a:t>
            </a:r>
            <a:r>
              <a:rPr lang="hu-HU" sz="2000" dirty="0" smtClean="0">
                <a:latin typeface="Bookman Old Style" panose="02050604050505020204" pitchFamily="18" charset="0"/>
              </a:rPr>
              <a:t> - </a:t>
            </a:r>
            <a:r>
              <a:rPr lang="hu-HU" sz="2000" dirty="0">
                <a:latin typeface="Bookman Old Style" panose="02050604050505020204" pitchFamily="18" charset="0"/>
              </a:rPr>
              <a:t>fiú U15 (MLSZ versenyrendszer</a:t>
            </a:r>
            <a:r>
              <a:rPr lang="hu-HU" sz="2000" dirty="0" smtClean="0">
                <a:latin typeface="Bookman Old Style" panose="02050604050505020204" pitchFamily="18" charset="0"/>
              </a:rPr>
              <a:t>);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                      </a:t>
            </a:r>
            <a:r>
              <a:rPr lang="hu-HU" sz="2000" dirty="0" smtClean="0">
                <a:latin typeface="Bookman Old Style" panose="02050604050505020204" pitchFamily="18" charset="0"/>
              </a:rPr>
              <a:t> - </a:t>
            </a:r>
            <a:r>
              <a:rPr lang="hu-HU" sz="2000" dirty="0">
                <a:latin typeface="Bookman Old Style" panose="02050604050505020204" pitchFamily="18" charset="0"/>
              </a:rPr>
              <a:t>fiú U14 (MLSZ versenyrendszer</a:t>
            </a:r>
            <a:r>
              <a:rPr lang="hu-HU" sz="2000" dirty="0" smtClean="0">
                <a:latin typeface="Bookman Old Style" panose="02050604050505020204" pitchFamily="18" charset="0"/>
              </a:rPr>
              <a:t>);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                      </a:t>
            </a:r>
            <a:r>
              <a:rPr lang="hu-HU" sz="2000" dirty="0" smtClean="0">
                <a:latin typeface="Bookman Old Style" panose="02050604050505020204" pitchFamily="18" charset="0"/>
              </a:rPr>
              <a:t> - </a:t>
            </a:r>
            <a:r>
              <a:rPr lang="hu-HU" sz="2000" dirty="0">
                <a:latin typeface="Bookman Old Style" panose="02050604050505020204" pitchFamily="18" charset="0"/>
              </a:rPr>
              <a:t>fiú U6-U13-as korosztályig a Bozsik Program </a:t>
            </a:r>
            <a:r>
              <a:rPr lang="hu-HU" sz="2000" dirty="0" smtClean="0">
                <a:latin typeface="Bookman Old Style" panose="02050604050505020204" pitchFamily="18" charset="0"/>
              </a:rPr>
              <a:t>résztvevői.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660605" y="1637647"/>
            <a:ext cx="314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Bookman Old Style" panose="02050604050505020204" pitchFamily="18" charset="0"/>
              </a:rPr>
              <a:t>Az egyesület csapatai</a:t>
            </a:r>
            <a:endParaRPr lang="hu-HU" sz="2000" b="1" u="none" dirty="0">
              <a:latin typeface="Bookman Old Style" panose="020506040505050202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379557" y="2386816"/>
            <a:ext cx="97086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 err="1" smtClean="0">
                <a:latin typeface="Bookman Old Style" panose="02050604050505020204" pitchFamily="18" charset="0"/>
              </a:rPr>
              <a:t>Futsal</a:t>
            </a: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just"/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Utánpótlás: </a:t>
            </a:r>
            <a:r>
              <a:rPr lang="hu-HU" sz="2000" dirty="0">
                <a:latin typeface="Bookman Old Style" panose="02050604050505020204" pitchFamily="18" charset="0"/>
              </a:rPr>
              <a:t>– lány </a:t>
            </a:r>
            <a:r>
              <a:rPr lang="hu-HU" sz="2000" dirty="0" smtClean="0">
                <a:latin typeface="Bookman Old Style" panose="02050604050505020204" pitchFamily="18" charset="0"/>
              </a:rPr>
              <a:t>U13;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                      </a:t>
            </a:r>
            <a:r>
              <a:rPr lang="hu-HU" sz="2000" dirty="0" smtClean="0">
                <a:latin typeface="Bookman Old Style" panose="02050604050505020204" pitchFamily="18" charset="0"/>
              </a:rPr>
              <a:t>- </a:t>
            </a:r>
            <a:r>
              <a:rPr lang="hu-HU" sz="2000" dirty="0">
                <a:latin typeface="Bookman Old Style" panose="02050604050505020204" pitchFamily="18" charset="0"/>
              </a:rPr>
              <a:t>lány </a:t>
            </a:r>
            <a:r>
              <a:rPr lang="hu-HU" sz="2000" dirty="0" smtClean="0">
                <a:latin typeface="Bookman Old Style" panose="02050604050505020204" pitchFamily="18" charset="0"/>
              </a:rPr>
              <a:t>U11;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                      </a:t>
            </a:r>
            <a:r>
              <a:rPr lang="hu-HU" sz="2000" dirty="0" smtClean="0">
                <a:latin typeface="Bookman Old Style" panose="02050604050505020204" pitchFamily="18" charset="0"/>
              </a:rPr>
              <a:t>- </a:t>
            </a:r>
            <a:r>
              <a:rPr lang="hu-HU" sz="2000" dirty="0">
                <a:latin typeface="Bookman Old Style" panose="02050604050505020204" pitchFamily="18" charset="0"/>
              </a:rPr>
              <a:t>fiú </a:t>
            </a:r>
            <a:r>
              <a:rPr lang="hu-HU" sz="2000" dirty="0" smtClean="0">
                <a:latin typeface="Bookman Old Style" panose="02050604050505020204" pitchFamily="18" charset="0"/>
              </a:rPr>
              <a:t>U15 A </a:t>
            </a:r>
            <a:r>
              <a:rPr lang="hu-HU" sz="2000" dirty="0">
                <a:latin typeface="Bookman Old Style" panose="02050604050505020204" pitchFamily="18" charset="0"/>
              </a:rPr>
              <a:t>és </a:t>
            </a:r>
            <a:r>
              <a:rPr lang="hu-HU" sz="2000" dirty="0" smtClean="0">
                <a:latin typeface="Bookman Old Style" panose="02050604050505020204" pitchFamily="18" charset="0"/>
              </a:rPr>
              <a:t>B;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                      </a:t>
            </a:r>
            <a:r>
              <a:rPr lang="hu-HU" sz="2000" dirty="0" smtClean="0">
                <a:latin typeface="Bookman Old Style" panose="02050604050505020204" pitchFamily="18" charset="0"/>
              </a:rPr>
              <a:t>- </a:t>
            </a:r>
            <a:r>
              <a:rPr lang="hu-HU" sz="2000" dirty="0">
                <a:latin typeface="Bookman Old Style" panose="02050604050505020204" pitchFamily="18" charset="0"/>
              </a:rPr>
              <a:t>fiú U13 A és </a:t>
            </a:r>
            <a:r>
              <a:rPr lang="hu-HU" sz="2000" dirty="0" smtClean="0">
                <a:latin typeface="Bookman Old Style" panose="02050604050505020204" pitchFamily="18" charset="0"/>
              </a:rPr>
              <a:t>B;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                      </a:t>
            </a:r>
            <a:r>
              <a:rPr lang="hu-HU" sz="2000" dirty="0" smtClean="0">
                <a:latin typeface="Bookman Old Style" panose="02050604050505020204" pitchFamily="18" charset="0"/>
              </a:rPr>
              <a:t>- </a:t>
            </a:r>
            <a:r>
              <a:rPr lang="hu-HU" sz="2000" dirty="0">
                <a:latin typeface="Bookman Old Style" panose="02050604050505020204" pitchFamily="18" charset="0"/>
              </a:rPr>
              <a:t>fiú </a:t>
            </a:r>
            <a:r>
              <a:rPr lang="hu-HU" sz="2000" dirty="0" smtClean="0">
                <a:latin typeface="Bookman Old Style" panose="02050604050505020204" pitchFamily="18" charset="0"/>
              </a:rPr>
              <a:t>U11 </a:t>
            </a:r>
            <a:r>
              <a:rPr lang="hu-HU" sz="2000" dirty="0">
                <a:latin typeface="Bookman Old Style" panose="02050604050505020204" pitchFamily="18" charset="0"/>
              </a:rPr>
              <a:t>A és </a:t>
            </a:r>
            <a:r>
              <a:rPr lang="hu-HU" sz="2000" dirty="0" smtClean="0">
                <a:latin typeface="Bookman Old Style" panose="02050604050505020204" pitchFamily="18" charset="0"/>
              </a:rPr>
              <a:t>B.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A csapatok a Heves megye által kiírt </a:t>
            </a:r>
            <a:r>
              <a:rPr lang="hu-HU" sz="2000" dirty="0" err="1">
                <a:latin typeface="Bookman Old Style" panose="02050604050505020204" pitchFamily="18" charset="0"/>
              </a:rPr>
              <a:t>futsal</a:t>
            </a:r>
            <a:r>
              <a:rPr lang="hu-HU" sz="2000" dirty="0">
                <a:latin typeface="Bookman Old Style" panose="02050604050505020204" pitchFamily="18" charset="0"/>
              </a:rPr>
              <a:t> rendezvényeken vettek részt.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b="1" dirty="0" smtClean="0">
                <a:latin typeface="Bookman Old Style" panose="02050604050505020204" pitchFamily="18" charset="0"/>
              </a:rPr>
              <a:t>Strandlabdarúgás</a:t>
            </a:r>
          </a:p>
          <a:p>
            <a:pPr algn="just"/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Utánpótlás: </a:t>
            </a:r>
            <a:r>
              <a:rPr lang="hu-HU" sz="2000" dirty="0">
                <a:latin typeface="Bookman Old Style" panose="02050604050505020204" pitchFamily="18" charset="0"/>
              </a:rPr>
              <a:t>– lány U19 (MLSZ versenyrendszer</a:t>
            </a:r>
            <a:r>
              <a:rPr lang="hu-HU" sz="2000" dirty="0" smtClean="0">
                <a:latin typeface="Bookman Old Style" panose="02050604050505020204" pitchFamily="18" charset="0"/>
              </a:rPr>
              <a:t>);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                     </a:t>
            </a:r>
            <a:r>
              <a:rPr lang="hu-HU" sz="2000" dirty="0" smtClean="0">
                <a:latin typeface="Bookman Old Style" panose="02050604050505020204" pitchFamily="18" charset="0"/>
              </a:rPr>
              <a:t> - </a:t>
            </a:r>
            <a:r>
              <a:rPr lang="hu-HU" sz="2000" dirty="0">
                <a:latin typeface="Bookman Old Style" panose="02050604050505020204" pitchFamily="18" charset="0"/>
              </a:rPr>
              <a:t>lány U17 (MLSZ versenyrendszer</a:t>
            </a:r>
            <a:r>
              <a:rPr lang="hu-HU" sz="2000" dirty="0" smtClean="0">
                <a:latin typeface="Bookman Old Style" panose="02050604050505020204" pitchFamily="18" charset="0"/>
              </a:rPr>
              <a:t>);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                     </a:t>
            </a:r>
            <a:r>
              <a:rPr lang="hu-HU" sz="2000" dirty="0" smtClean="0">
                <a:latin typeface="Bookman Old Style" panose="02050604050505020204" pitchFamily="18" charset="0"/>
              </a:rPr>
              <a:t> - </a:t>
            </a:r>
            <a:r>
              <a:rPr lang="hu-HU" sz="2000" dirty="0">
                <a:latin typeface="Bookman Old Style" panose="02050604050505020204" pitchFamily="18" charset="0"/>
              </a:rPr>
              <a:t>fiú U19 (MLSZ versenyrendszer</a:t>
            </a:r>
            <a:r>
              <a:rPr lang="hu-HU" sz="2000" dirty="0" smtClean="0">
                <a:latin typeface="Bookman Old Style" panose="02050604050505020204" pitchFamily="18" charset="0"/>
              </a:rPr>
              <a:t>).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5" y="4870450"/>
            <a:ext cx="2981325" cy="198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660604" y="1637647"/>
            <a:ext cx="314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Bookman Old Style" panose="02050604050505020204" pitchFamily="18" charset="0"/>
              </a:rPr>
              <a:t>Egyéb tevékenységek</a:t>
            </a:r>
            <a:endParaRPr lang="hu-HU" sz="2000" b="1" u="none" dirty="0">
              <a:latin typeface="Bookman Old Style" panose="020506040505050202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63181" y="2840415"/>
            <a:ext cx="81216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Bookman Old Style" panose="02050604050505020204" pitchFamily="18" charset="0"/>
              </a:rPr>
              <a:t>Bozsik Egyesületi Program</a:t>
            </a:r>
            <a:r>
              <a:rPr lang="hu-HU" sz="2000" dirty="0">
                <a:latin typeface="Bookman Old Style" panose="02050604050505020204" pitchFamily="18" charset="0"/>
              </a:rPr>
              <a:t> 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Heves megye egyik alközpontja az FC Hatvan Egyesület.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Az országban először építettek ki </a:t>
            </a:r>
            <a:r>
              <a:rPr lang="hu-HU" sz="2000" b="1" dirty="0">
                <a:latin typeface="Bookman Old Style" panose="02050604050505020204" pitchFamily="18" charset="0"/>
              </a:rPr>
              <a:t>női alközpontot</a:t>
            </a:r>
            <a:r>
              <a:rPr lang="hu-HU" sz="2000" dirty="0">
                <a:latin typeface="Bookman Old Style" panose="02050604050505020204" pitchFamily="18" charset="0"/>
              </a:rPr>
              <a:t>, melynek eredménye több mint 300 kislány regisztrálása az MLSZ egyesületi programjába.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Két körzet versenyeit szervezik (Lőrinci és Hatvan körzet), amely 14 egyesületet érint.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Rendszeresen szervezik a fesztiválokat és tornákat, a rendezvényeken mintegy 600 igazolt sportoló versenylehetőségét biztosítják.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396" y="1743074"/>
            <a:ext cx="3129505" cy="234712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396" y="4505547"/>
            <a:ext cx="3136604" cy="235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5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sportegyesület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235575" y="2623195"/>
            <a:ext cx="100045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A </a:t>
            </a:r>
            <a:r>
              <a:rPr lang="hu-HU" sz="2000" dirty="0">
                <a:latin typeface="Bookman Old Style" panose="02050604050505020204" pitchFamily="18" charset="0"/>
              </a:rPr>
              <a:t>sportegyesület olyan szervezet, amelynek alaptevékenysége a </a:t>
            </a:r>
            <a:r>
              <a:rPr lang="hu-HU" sz="2000" dirty="0" smtClean="0">
                <a:latin typeface="Bookman Old Style" panose="02050604050505020204" pitchFamily="18" charset="0"/>
              </a:rPr>
              <a:t>    sporttevékenység </a:t>
            </a:r>
            <a:r>
              <a:rPr lang="hu-HU" sz="2000" dirty="0">
                <a:latin typeface="Bookman Old Style" panose="02050604050505020204" pitchFamily="18" charset="0"/>
              </a:rPr>
              <a:t>szervezése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Működését </a:t>
            </a:r>
            <a:r>
              <a:rPr lang="hu-HU" sz="2000" dirty="0">
                <a:latin typeface="Bookman Old Style" panose="02050604050505020204" pitchFamily="18" charset="0"/>
              </a:rPr>
              <a:t>a Civil szervezetekről szóló törvény és a Polgári Törvénykönyv </a:t>
            </a:r>
            <a:r>
              <a:rPr lang="hu-HU" sz="2000" dirty="0" smtClean="0">
                <a:latin typeface="Bookman Old Style" panose="02050604050505020204" pitchFamily="18" charset="0"/>
              </a:rPr>
              <a:t>   szabályai </a:t>
            </a:r>
            <a:r>
              <a:rPr lang="hu-HU" sz="2000" dirty="0">
                <a:latin typeface="Bookman Old Style" panose="02050604050505020204" pitchFamily="18" charset="0"/>
              </a:rPr>
              <a:t>határozzák meg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A </a:t>
            </a:r>
            <a:r>
              <a:rPr lang="hu-HU" sz="2000" dirty="0">
                <a:latin typeface="Bookman Old Style" panose="02050604050505020204" pitchFamily="18" charset="0"/>
              </a:rPr>
              <a:t>sportegyesület jogi </a:t>
            </a:r>
            <a:r>
              <a:rPr lang="hu-HU" sz="2000" dirty="0" smtClean="0">
                <a:latin typeface="Bookman Old Style" panose="02050604050505020204" pitchFamily="18" charset="0"/>
              </a:rPr>
              <a:t>személy, gazdasági-vállalkozási </a:t>
            </a:r>
            <a:r>
              <a:rPr lang="hu-HU" sz="2000" dirty="0">
                <a:latin typeface="Bookman Old Style" panose="02050604050505020204" pitchFamily="18" charset="0"/>
              </a:rPr>
              <a:t>tevékenység folytatása céljából nem </a:t>
            </a:r>
            <a:r>
              <a:rPr lang="hu-HU" sz="2000" dirty="0" smtClean="0">
                <a:latin typeface="Bookman Old Style" panose="02050604050505020204" pitchFamily="18" charset="0"/>
              </a:rPr>
              <a:t>hozható </a:t>
            </a:r>
            <a:r>
              <a:rPr lang="hu-HU" sz="2000" dirty="0">
                <a:latin typeface="Bookman Old Style" panose="02050604050505020204" pitchFamily="18" charset="0"/>
              </a:rPr>
              <a:t>létre.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660604" y="1637647"/>
            <a:ext cx="314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Bookman Old Style" panose="02050604050505020204" pitchFamily="18" charset="0"/>
              </a:rPr>
              <a:t>Egyéb tevékenységek</a:t>
            </a:r>
            <a:endParaRPr lang="hu-HU" sz="2000" b="1" u="none" dirty="0">
              <a:latin typeface="Bookman Old Style" panose="020506040505050202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63181" y="2718664"/>
            <a:ext cx="812161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Bookman Old Style" panose="02050604050505020204" pitchFamily="18" charset="0"/>
              </a:rPr>
              <a:t>Bozsik Intézményi Program</a:t>
            </a:r>
          </a:p>
          <a:p>
            <a:pPr algn="just"/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program általános iskolás tavaszi-őszi rendezvényeinek is a Népkert Sporttelep ad otthont, így a Hatvan FC közvetlen irányítása alatt az alközpontban több mint 1000 gyermek sportol szervezett keretek között.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b="1" dirty="0">
                <a:latin typeface="Bookman Old Style" panose="02050604050505020204" pitchFamily="18" charset="0"/>
              </a:rPr>
              <a:t>Fair Play </a:t>
            </a:r>
            <a:r>
              <a:rPr lang="hu-HU" sz="2000" b="1" dirty="0" err="1">
                <a:latin typeface="Bookman Old Style" panose="02050604050505020204" pitchFamily="18" charset="0"/>
              </a:rPr>
              <a:t>Cup</a:t>
            </a:r>
            <a:r>
              <a:rPr lang="hu-HU" sz="2000" b="1" dirty="0">
                <a:latin typeface="Bookman Old Style" panose="02050604050505020204" pitchFamily="18" charset="0"/>
              </a:rPr>
              <a:t> Középiskolai Labdarúgó Program </a:t>
            </a:r>
          </a:p>
          <a:p>
            <a:pPr algn="just"/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Népkert Sporttelep a körzeti rendezvény helyszíne, segítve a kulturált   sportolást, s a sportág népszerűsítését (az MLSZ támogatásával). </a:t>
            </a:r>
            <a:endParaRPr lang="hu-HU" sz="2000" b="1" dirty="0">
              <a:latin typeface="Bookman Old Style" panose="02050604050505020204" pitchFamily="18" charset="0"/>
            </a:endParaRPr>
          </a:p>
          <a:p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83" y="2032271"/>
            <a:ext cx="3263899" cy="244792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72" y="4874819"/>
            <a:ext cx="3102320" cy="174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660604" y="1637647"/>
            <a:ext cx="314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Bookman Old Style" panose="02050604050505020204" pitchFamily="18" charset="0"/>
              </a:rPr>
              <a:t>Egyéb tevékenységek</a:t>
            </a:r>
            <a:endParaRPr lang="hu-HU" sz="2000" b="1" u="none" dirty="0">
              <a:latin typeface="Bookman Old Style" panose="020506040505050202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67551" y="2299564"/>
            <a:ext cx="86129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Bookman Old Style" panose="02050604050505020204" pitchFamily="18" charset="0"/>
              </a:rPr>
              <a:t>Óvodás Program</a:t>
            </a:r>
          </a:p>
          <a:p>
            <a:pPr algn="just"/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</a:t>
            </a:r>
            <a:r>
              <a:rPr lang="hu-HU" sz="2000" b="1" dirty="0">
                <a:latin typeface="Bookman Old Style" panose="02050604050505020204" pitchFamily="18" charset="0"/>
              </a:rPr>
              <a:t> </a:t>
            </a:r>
            <a:r>
              <a:rPr lang="hu-HU" sz="2000" dirty="0">
                <a:latin typeface="Bookman Old Style" panose="02050604050505020204" pitchFamily="18" charset="0"/>
              </a:rPr>
              <a:t>2014 tavaszán indított program a 2016-os évben teljesedett ki.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Jelenleg 9 településen, 15 óvodában tartanak a hatvani edzők foglalkozásokat.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Az Ovi – Foci </a:t>
            </a:r>
            <a:r>
              <a:rPr lang="hu-HU" sz="2000" dirty="0" smtClean="0">
                <a:latin typeface="Bookman Old Style" panose="02050604050505020204" pitchFamily="18" charset="0"/>
              </a:rPr>
              <a:t>Program - óvodapedagógusok bevonásával - </a:t>
            </a:r>
            <a:r>
              <a:rPr lang="hu-HU" sz="2000" dirty="0">
                <a:latin typeface="Bookman Old Style" panose="02050604050505020204" pitchFamily="18" charset="0"/>
              </a:rPr>
              <a:t>egy rendkívül szervezett, népszerű projektté vált, mely segíti a gyerekek motorikus fejlődését.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Az óvodás korcsoport intézményi felkarolásával több mint 430 gyermek kapcsolódott a futballprogramokhoz.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Az </a:t>
            </a:r>
            <a:r>
              <a:rPr lang="hu-HU" sz="2000" dirty="0">
                <a:latin typeface="Bookman Old Style" panose="02050604050505020204" pitchFamily="18" charset="0"/>
              </a:rPr>
              <a:t>óvodás csoportoknak ősszel és tavasszal két-két fesztivált szerveznek, egyet-egyet a Népkert Sporttelepen, egyet-egyet Lőrinci-Selypen a fedett műfüves pályán. </a:t>
            </a:r>
          </a:p>
          <a:p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83" y="2299564"/>
            <a:ext cx="3148013" cy="20986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83" y="4679909"/>
            <a:ext cx="3183463" cy="21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660604" y="1637647"/>
            <a:ext cx="314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Bookman Old Style" panose="02050604050505020204" pitchFamily="18" charset="0"/>
              </a:rPr>
              <a:t>Egyéb tevékenységek</a:t>
            </a:r>
            <a:endParaRPr lang="hu-HU" sz="2000" b="1" u="none" dirty="0">
              <a:latin typeface="Bookman Old Style" panose="020506040505050202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95250" y="2318554"/>
            <a:ext cx="120967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Bookman Old Style" panose="02050604050505020204" pitchFamily="18" charset="0"/>
              </a:rPr>
              <a:t>A női szakág</a:t>
            </a:r>
          </a:p>
          <a:p>
            <a:pPr algn="just"/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szakág</a:t>
            </a:r>
            <a:r>
              <a:rPr lang="hu-HU" sz="2000" b="1" dirty="0">
                <a:latin typeface="Bookman Old Style" panose="02050604050505020204" pitchFamily="18" charset="0"/>
              </a:rPr>
              <a:t> </a:t>
            </a:r>
            <a:r>
              <a:rPr lang="hu-HU" sz="2000" dirty="0">
                <a:latin typeface="Bookman Old Style" panose="02050604050505020204" pitchFamily="18" charset="0"/>
              </a:rPr>
              <a:t>2016-ban mind szakmailag, mind létszámában jelentősen fejlődött, erősödött. 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2016 áprilisában az egyesület sikeresen pályázott a </a:t>
            </a:r>
            <a:r>
              <a:rPr lang="hu-HU" sz="2000" dirty="0" smtClean="0">
                <a:latin typeface="Bookman Old Style" panose="02050604050505020204" pitchFamily="18" charset="0"/>
              </a:rPr>
              <a:t>„</a:t>
            </a:r>
            <a:r>
              <a:rPr lang="hu-HU" sz="2000" dirty="0">
                <a:latin typeface="Bookman Old Style" panose="02050604050505020204" pitchFamily="18" charset="0"/>
              </a:rPr>
              <a:t>K</a:t>
            </a:r>
            <a:r>
              <a:rPr lang="hu-HU" sz="2000" dirty="0" smtClean="0">
                <a:latin typeface="Bookman Old Style" panose="02050604050505020204" pitchFamily="18" charset="0"/>
              </a:rPr>
              <a:t>iemelt </a:t>
            </a:r>
            <a:r>
              <a:rPr lang="hu-HU" sz="2000" dirty="0">
                <a:latin typeface="Bookman Old Style" panose="02050604050505020204" pitchFamily="18" charset="0"/>
              </a:rPr>
              <a:t>N</a:t>
            </a:r>
            <a:r>
              <a:rPr lang="hu-HU" sz="2000" dirty="0" smtClean="0">
                <a:latin typeface="Bookman Old Style" panose="02050604050505020204" pitchFamily="18" charset="0"/>
              </a:rPr>
              <a:t>ői </a:t>
            </a:r>
            <a:r>
              <a:rPr lang="hu-HU" sz="2000" dirty="0">
                <a:latin typeface="Bookman Old Style" panose="02050604050505020204" pitchFamily="18" charset="0"/>
              </a:rPr>
              <a:t>U</a:t>
            </a:r>
            <a:r>
              <a:rPr lang="hu-HU" sz="2000" dirty="0" smtClean="0">
                <a:latin typeface="Bookman Old Style" panose="02050604050505020204" pitchFamily="18" charset="0"/>
              </a:rPr>
              <a:t>tánpótlás </a:t>
            </a:r>
            <a:r>
              <a:rPr lang="hu-HU" sz="2000" dirty="0">
                <a:latin typeface="Bookman Old Style" panose="02050604050505020204" pitchFamily="18" charset="0"/>
              </a:rPr>
              <a:t>K</a:t>
            </a:r>
            <a:r>
              <a:rPr lang="hu-HU" sz="2000" dirty="0" smtClean="0">
                <a:latin typeface="Bookman Old Style" panose="02050604050505020204" pitchFamily="18" charset="0"/>
              </a:rPr>
              <a:t>özpont</a:t>
            </a:r>
            <a:r>
              <a:rPr lang="hu-HU" sz="2000" dirty="0">
                <a:latin typeface="Bookman Old Style" panose="02050604050505020204" pitchFamily="18" charset="0"/>
              </a:rPr>
              <a:t>” címre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algn="just"/>
            <a:r>
              <a:rPr lang="hu-HU" sz="2000" dirty="0" smtClean="0">
                <a:latin typeface="Bookman Old Style" panose="02050604050505020204" pitchFamily="18" charset="0"/>
              </a:rPr>
              <a:t> 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besorolásnak köszönhetően az ország tizenkét legmagasabban jegyzett női utánpótlás egyesületei közé kerültek. 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program sikeresnek mondható a gyermekek és szülők, valamint a pedagógusok körében is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algn="just"/>
            <a:r>
              <a:rPr lang="hu-HU" sz="2000" dirty="0" smtClean="0">
                <a:latin typeface="Bookman Old Style" panose="02050604050505020204" pitchFamily="18" charset="0"/>
              </a:rPr>
              <a:t> 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női szakág létszáma a felnőtt női csapattal együtt több mint 100 fő. </a:t>
            </a:r>
            <a:endParaRPr lang="hu-HU" sz="2000" b="1" dirty="0">
              <a:latin typeface="Bookman Old Style" panose="02050604050505020204" pitchFamily="18" charset="0"/>
            </a:endParaRPr>
          </a:p>
          <a:p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660604" y="1637647"/>
            <a:ext cx="314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Bookman Old Style" panose="02050604050505020204" pitchFamily="18" charset="0"/>
              </a:rPr>
              <a:t>Egyéb tevékenységek</a:t>
            </a:r>
            <a:endParaRPr lang="hu-HU" sz="2000" b="1" u="none" dirty="0">
              <a:latin typeface="Bookman Old Style" panose="020506040505050202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809518" y="2499529"/>
            <a:ext cx="88487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Bookman Old Style" panose="02050604050505020204" pitchFamily="18" charset="0"/>
              </a:rPr>
              <a:t>Városi Kispályás Öregfiúk Bajnokság</a:t>
            </a:r>
          </a:p>
          <a:p>
            <a:pPr algn="just"/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Nagyon népszerű a sportolni vágyó idősebb korosztály körében ez a több éve rendszeresen megrendezett bajnokság. Ebben szervezőként, rendezőként, lebonyolító egyesületként vesznek részt, ezzel is segítve a szabadidő sporttal történő eltöltését.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b="1" dirty="0">
                <a:latin typeface="Bookman Old Style" panose="02050604050505020204" pitchFamily="18" charset="0"/>
              </a:rPr>
              <a:t>Városi Kispályás Céges Bajnokság</a:t>
            </a:r>
          </a:p>
          <a:p>
            <a:pPr algn="just"/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2017 év tavaszán indították  a bajnokságot, melyen 6 cég amatőr sportolói versengenek heti rendszerességgel 10 héten keresztül. A szervezés és lebonyolítás a klub menedzselésében zajlik.</a:t>
            </a:r>
          </a:p>
          <a:p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660604" y="1637647"/>
            <a:ext cx="314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Bookman Old Style" panose="02050604050505020204" pitchFamily="18" charset="0"/>
              </a:rPr>
              <a:t>Egyéb tevékenységek</a:t>
            </a:r>
            <a:endParaRPr lang="hu-HU" sz="2000" b="1" u="none" dirty="0">
              <a:latin typeface="Bookman Old Style" panose="020506040505050202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652240" y="2718664"/>
            <a:ext cx="91632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Bookman Old Style" panose="02050604050505020204" pitchFamily="18" charset="0"/>
              </a:rPr>
              <a:t>Diákolimpiai versenyek</a:t>
            </a:r>
          </a:p>
          <a:p>
            <a:pPr algn="just"/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Szintén a Hatvani Sporttelep ad helyet az általános – és középiskolás Diákolimpia atlétika- és labdarúgó versenyeinek. A versenyek kiszolgálása is az egyesület feladata.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b="1" dirty="0">
                <a:latin typeface="Bookman Old Style" panose="02050604050505020204" pitchFamily="18" charset="0"/>
              </a:rPr>
              <a:t>Homoki Brigitta Emléktorna </a:t>
            </a:r>
          </a:p>
          <a:p>
            <a:pPr algn="just"/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néhai labdarúgójuk emlékére rendezik a tornát meghívásos alapon.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Női utánpótlás- és felnőtt csapatok részvételével zajlik.</a:t>
            </a:r>
          </a:p>
          <a:p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8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654421" y="1506712"/>
            <a:ext cx="314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Bookman Old Style" panose="02050604050505020204" pitchFamily="18" charset="0"/>
              </a:rPr>
              <a:t>Egyéb tevékenységek</a:t>
            </a:r>
            <a:endParaRPr lang="hu-HU" sz="2000" b="1" u="none" dirty="0">
              <a:latin typeface="Bookman Old Style" panose="020506040505050202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52425" y="2456795"/>
            <a:ext cx="74485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Bookman Old Style" panose="02050604050505020204" pitchFamily="18" charset="0"/>
              </a:rPr>
              <a:t>FC Hatvan – Bosch Nyári Labdarúgó </a:t>
            </a:r>
            <a:r>
              <a:rPr lang="hu-HU" sz="2000" b="1" dirty="0" smtClean="0">
                <a:latin typeface="Bookman Old Style" panose="02050604050505020204" pitchFamily="18" charset="0"/>
              </a:rPr>
              <a:t>Tábor </a:t>
            </a:r>
            <a:endParaRPr lang="hu-HU" sz="2000" b="1" dirty="0">
              <a:latin typeface="Bookman Old Style" panose="02050604050505020204" pitchFamily="18" charset="0"/>
            </a:endParaRPr>
          </a:p>
          <a:p>
            <a:pPr algn="just"/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2016-ban első alkalommal rendezték meg ezt a programsorozatot az edzőik és önkéntes segítők vezetésével. 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Bosch cég támogatásával 6 héten keresztül foglalkoznak az </a:t>
            </a:r>
            <a:r>
              <a:rPr lang="hu-HU" sz="2000" dirty="0" smtClean="0">
                <a:latin typeface="Bookman Old Style" panose="02050604050505020204" pitchFamily="18" charset="0"/>
              </a:rPr>
              <a:t>óvodás - </a:t>
            </a:r>
            <a:r>
              <a:rPr lang="hu-HU" sz="2000" dirty="0">
                <a:latin typeface="Bookman Old Style" panose="02050604050505020204" pitchFamily="18" charset="0"/>
              </a:rPr>
              <a:t>és általános iskolás korú gyermekek táboroztatásával, a labdarúgás népszerűsítésével, megszerettetésével. 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2017-ben a nagy sikerre való tekintettel ismét megszervezték a tábort, most már 8 hétre kibővítve. </a:t>
            </a:r>
          </a:p>
          <a:p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0" y="1837702"/>
            <a:ext cx="3429000" cy="228599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0" y="4298356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660604" y="1637647"/>
            <a:ext cx="314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Bookman Old Style" panose="02050604050505020204" pitchFamily="18" charset="0"/>
              </a:rPr>
              <a:t>Egyéb tevékenységek</a:t>
            </a:r>
            <a:endParaRPr lang="hu-HU" sz="2000" b="1" u="none" dirty="0">
              <a:latin typeface="Bookman Old Style" panose="020506040505050202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652240" y="2985364"/>
            <a:ext cx="91632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Bookman Old Style" panose="02050604050505020204" pitchFamily="18" charset="0"/>
              </a:rPr>
              <a:t>Karácsony Kupa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2016 év végén a hagyományoknak megfelelően immár a 37. Karácsony Kupa került megrendezésre, melynek rendezését és szervezését az egyesület bonyolította le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négy napos rendezvényen 34 csapat, több mint 400 sportoló küzdelmeit láthatta a közönség női és férfi vonalon egyaránt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Méltó </a:t>
            </a:r>
            <a:r>
              <a:rPr lang="hu-HU" sz="2000" dirty="0" smtClean="0">
                <a:latin typeface="Bookman Old Style" panose="02050604050505020204" pitchFamily="18" charset="0"/>
              </a:rPr>
              <a:t>ünnepe </a:t>
            </a:r>
            <a:r>
              <a:rPr lang="hu-HU" sz="2000" dirty="0">
                <a:latin typeface="Bookman Old Style" panose="02050604050505020204" pitchFamily="18" charset="0"/>
              </a:rPr>
              <a:t>az amatőr labdarúgásnak.</a:t>
            </a:r>
          </a:p>
          <a:p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0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660604" y="1637647"/>
            <a:ext cx="314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Bookman Old Style" panose="02050604050505020204" pitchFamily="18" charset="0"/>
              </a:rPr>
              <a:t>Egyéb tevékenységek</a:t>
            </a:r>
            <a:endParaRPr lang="hu-HU" sz="2000" b="1" u="none" dirty="0">
              <a:latin typeface="Bookman Old Style" panose="020506040505050202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202126" y="2175739"/>
            <a:ext cx="100635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Bookman Old Style" panose="02050604050505020204" pitchFamily="18" charset="0"/>
              </a:rPr>
              <a:t>Intézményi kapcsolatok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Kapcsolataik kiválóak az oktatási intézményekkel, folyamatos az együttműködés a pedagógusokkal, a testnevelő tanárokkal.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Mindhárom helyi középiskola (Bajza Gimnázium, Damjanich - és Széchenyi SZKI.) segít a pályaválasztásban és maximálisan partner az edzés- és a versenyprogramok sikeres lebonyolításában, egy labdarúgó-centrikus életpálya modell megvalósításában.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Minden általános iskolával napi a kapcsolattartás.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Több intézményben tartanak testnevelés órákon foglalkozásokat (Kossuth, Szent István, ÚRKÁI, Boldog, Lőrinci).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Közös rendezvényük is van a Szent István Általános Iskolával, ez a Szent</a:t>
            </a: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   </a:t>
            </a:r>
            <a:r>
              <a:rPr lang="hu-HU" sz="2000" dirty="0" smtClean="0">
                <a:latin typeface="Bookman Old Style" panose="02050604050505020204" pitchFamily="18" charset="0"/>
              </a:rPr>
              <a:t>István </a:t>
            </a:r>
            <a:r>
              <a:rPr lang="hu-HU" sz="2000" dirty="0">
                <a:latin typeface="Bookman Old Style" panose="02050604050505020204" pitchFamily="18" charset="0"/>
              </a:rPr>
              <a:t>Labdarúgó Kupa, mely nagyszerűen szolgálja mindkét fél érdekeit.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Partnerük a Városi uszoda is, ahol kedvezményes szolgáltatásokat vehetnek igénybe.</a:t>
            </a:r>
          </a:p>
          <a:p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596782" y="495075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Bookman Old Style" panose="02050604050505020204" pitchFamily="18" charset="0"/>
              </a:rPr>
              <a:t>Egy </a:t>
            </a:r>
            <a:r>
              <a:rPr lang="hu-HU" sz="2400" b="1" dirty="0" err="1">
                <a:latin typeface="Bookman Old Style" panose="02050604050505020204" pitchFamily="18" charset="0"/>
              </a:rPr>
              <a:t>grassroots</a:t>
            </a:r>
            <a:r>
              <a:rPr lang="hu-HU" sz="2400" b="1" dirty="0">
                <a:latin typeface="Bookman Old Style" panose="02050604050505020204" pitchFamily="18" charset="0"/>
              </a:rPr>
              <a:t> klub bemutatása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660604" y="1637647"/>
            <a:ext cx="314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Bookman Old Style" panose="02050604050505020204" pitchFamily="18" charset="0"/>
              </a:rPr>
              <a:t>Egyéb tevékenységek</a:t>
            </a:r>
            <a:endParaRPr lang="hu-HU" sz="2000" b="1" u="none" dirty="0">
              <a:latin typeface="Bookman Old Style" panose="020506040505050202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202126" y="2623414"/>
            <a:ext cx="100635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Bookman Old Style" panose="02050604050505020204" pitchFamily="18" charset="0"/>
              </a:rPr>
              <a:t>MLSZ </a:t>
            </a:r>
            <a:r>
              <a:rPr lang="hu-HU" sz="2000" b="1" dirty="0" err="1">
                <a:latin typeface="Bookman Old Style" panose="02050604050505020204" pitchFamily="18" charset="0"/>
              </a:rPr>
              <a:t>g</a:t>
            </a:r>
            <a:r>
              <a:rPr lang="hu-HU" sz="2000" b="1" dirty="0" err="1" smtClean="0">
                <a:latin typeface="Bookman Old Style" panose="02050604050505020204" pitchFamily="18" charset="0"/>
              </a:rPr>
              <a:t>rassroots</a:t>
            </a:r>
            <a:r>
              <a:rPr lang="hu-HU" sz="2000" b="1" dirty="0" smtClean="0">
                <a:latin typeface="Bookman Old Style" panose="02050604050505020204" pitchFamily="18" charset="0"/>
              </a:rPr>
              <a:t> </a:t>
            </a:r>
            <a:r>
              <a:rPr lang="hu-HU" sz="2000" b="1" dirty="0">
                <a:latin typeface="Bookman Old Style" panose="02050604050505020204" pitchFamily="18" charset="0"/>
              </a:rPr>
              <a:t>képzések</a:t>
            </a:r>
            <a:r>
              <a:rPr lang="hu-HU" sz="2000" dirty="0">
                <a:latin typeface="Bookman Old Style" panose="02050604050505020204" pitchFamily="18" charset="0"/>
              </a:rPr>
              <a:t> 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Azzal, hogy Heves megyében Hatvanban rendezik meg ezeket a képzéseket, igyekszenek segíteni és erősíteni az egyesület háttérmunkáját.  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Az </a:t>
            </a:r>
            <a:r>
              <a:rPr lang="hu-HU" sz="2000" dirty="0" smtClean="0">
                <a:latin typeface="Bookman Old Style" panose="02050604050505020204" pitchFamily="18" charset="0"/>
              </a:rPr>
              <a:t>óvónők </a:t>
            </a:r>
            <a:r>
              <a:rPr lang="hu-HU" sz="2000" dirty="0">
                <a:latin typeface="Bookman Old Style" panose="02050604050505020204" pitchFamily="18" charset="0"/>
              </a:rPr>
              <a:t>körében elérték, hogy részt vegyenek az MLSZ által szervezett Önkéntes </a:t>
            </a:r>
            <a:r>
              <a:rPr lang="hu-HU" sz="2000" dirty="0" err="1">
                <a:latin typeface="Bookman Old Style" panose="02050604050505020204" pitchFamily="18" charset="0"/>
              </a:rPr>
              <a:t>Grassroots</a:t>
            </a:r>
            <a:r>
              <a:rPr lang="hu-HU" sz="2000" dirty="0">
                <a:latin typeface="Bookman Old Style" panose="02050604050505020204" pitchFamily="18" charset="0"/>
              </a:rPr>
              <a:t> Szervezői Tanfolyamokon, így ők is támogatóik a labdarúgó programjaik népszerűsítésében. 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2017-ben helyt adtak az MLSZ női „C” </a:t>
            </a:r>
            <a:r>
              <a:rPr lang="hu-HU" sz="2000" dirty="0" err="1" smtClean="0">
                <a:latin typeface="Bookman Old Style" panose="02050604050505020204" pitchFamily="18" charset="0"/>
              </a:rPr>
              <a:t>licenszes</a:t>
            </a:r>
            <a:r>
              <a:rPr lang="hu-HU" sz="2000" smtClean="0">
                <a:latin typeface="Bookman Old Style" panose="02050604050505020204" pitchFamily="18" charset="0"/>
              </a:rPr>
              <a:t> tanfolyama egyikének </a:t>
            </a:r>
            <a:r>
              <a:rPr lang="hu-HU" sz="2000" dirty="0">
                <a:latin typeface="Bookman Old Style" panose="02050604050505020204" pitchFamily="18" charset="0"/>
              </a:rPr>
              <a:t>is, remélhetőleg a tanfolyamot elvégző hölgyek a jövőben edzőként is szerepet vállalnak a női csapatok irányításában.</a:t>
            </a:r>
          </a:p>
          <a:p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930024" y="3511034"/>
            <a:ext cx="105336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latin typeface="Bookman Old Style" panose="02050604050505020204" pitchFamily="18" charset="0"/>
              </a:rPr>
              <a:t>Köszönöm a megtisztelő figyelmet!</a:t>
            </a:r>
          </a:p>
        </p:txBody>
      </p:sp>
    </p:spTree>
    <p:extLst>
      <p:ext uri="{BB962C8B-B14F-4D97-AF65-F5344CB8AC3E}">
        <p14:creationId xmlns:p14="http://schemas.microsoft.com/office/powerpoint/2010/main" val="11846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5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Sportegyesület alapítása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33400" y="2623195"/>
            <a:ext cx="11087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Alapításához </a:t>
            </a:r>
            <a:r>
              <a:rPr lang="hu-HU" sz="2000" dirty="0">
                <a:latin typeface="Bookman Old Style" panose="02050604050505020204" pitchFamily="18" charset="0"/>
              </a:rPr>
              <a:t>legalább 10 alapító tag szükséges, </a:t>
            </a:r>
            <a:r>
              <a:rPr lang="hu-HU" sz="2000" dirty="0" smtClean="0">
                <a:latin typeface="Bookman Old Style" panose="02050604050505020204" pitchFamily="18" charset="0"/>
              </a:rPr>
              <a:t>akik elfogadják </a:t>
            </a:r>
            <a:r>
              <a:rPr lang="hu-HU" sz="2000" dirty="0">
                <a:latin typeface="Bookman Old Style" panose="02050604050505020204" pitchFamily="18" charset="0"/>
              </a:rPr>
              <a:t>az egyesület alapszabályát, ügyintéző </a:t>
            </a:r>
            <a:r>
              <a:rPr lang="hu-HU" sz="2000" dirty="0" smtClean="0">
                <a:latin typeface="Bookman Old Style" panose="02050604050505020204" pitchFamily="18" charset="0"/>
              </a:rPr>
              <a:t>és képviseleti </a:t>
            </a:r>
            <a:r>
              <a:rPr lang="hu-HU" sz="2000" dirty="0">
                <a:latin typeface="Bookman Old Style" panose="02050604050505020204" pitchFamily="18" charset="0"/>
              </a:rPr>
              <a:t>szerveket választanak.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Megalakulás </a:t>
            </a:r>
            <a:r>
              <a:rPr lang="hu-HU" sz="2000" dirty="0">
                <a:latin typeface="Bookman Old Style" panose="02050604050505020204" pitchFamily="18" charset="0"/>
              </a:rPr>
              <a:t>után a Megyei/Budapesti Törvényszék nyilvántartásba veszi.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A </a:t>
            </a:r>
            <a:r>
              <a:rPr lang="hu-HU" sz="2000" dirty="0">
                <a:latin typeface="Bookman Old Style" panose="02050604050505020204" pitchFamily="18" charset="0"/>
              </a:rPr>
              <a:t>sportegyesület a nyilvántartásba vételével jön létre.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5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sportegyesület alapszabálya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33400" y="2623195"/>
            <a:ext cx="110871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A sportegyesület alapszabályában rendelkezni </a:t>
            </a:r>
            <a:r>
              <a:rPr lang="hu-HU" sz="2000" dirty="0" smtClean="0">
                <a:latin typeface="Bookman Old Style" panose="02050604050505020204" pitchFamily="18" charset="0"/>
              </a:rPr>
              <a:t>kell: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a </a:t>
            </a:r>
            <a:r>
              <a:rPr lang="hu-HU" sz="2000" dirty="0" smtClean="0">
                <a:latin typeface="Bookman Old Style" panose="02050604050505020204" pitchFamily="18" charset="0"/>
              </a:rPr>
              <a:t>szervezetéről;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</a:t>
            </a:r>
            <a:r>
              <a:rPr lang="hu-HU" sz="2000" dirty="0" smtClean="0">
                <a:latin typeface="Bookman Old Style" panose="02050604050505020204" pitchFamily="18" charset="0"/>
              </a:rPr>
              <a:t> szervezet </a:t>
            </a:r>
            <a:r>
              <a:rPr lang="hu-HU" sz="2000" dirty="0" smtClean="0">
                <a:latin typeface="Bookman Old Style" panose="02050604050505020204" pitchFamily="18" charset="0"/>
              </a:rPr>
              <a:t>nevéről;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a szervezet </a:t>
            </a:r>
            <a:r>
              <a:rPr lang="hu-HU" sz="2000" dirty="0" smtClean="0">
                <a:latin typeface="Bookman Old Style" panose="02050604050505020204" pitchFamily="18" charset="0"/>
              </a:rPr>
              <a:t>céljáról;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a szervezet </a:t>
            </a:r>
            <a:r>
              <a:rPr lang="hu-HU" sz="2000" dirty="0" smtClean="0">
                <a:latin typeface="Bookman Old Style" panose="02050604050505020204" pitchFamily="18" charset="0"/>
              </a:rPr>
              <a:t>székhelyéről;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a </a:t>
            </a:r>
            <a:r>
              <a:rPr lang="hu-HU" sz="2000" dirty="0">
                <a:latin typeface="Bookman Old Style" panose="02050604050505020204" pitchFamily="18" charset="0"/>
              </a:rPr>
              <a:t>tagsági jogviszony keletkezésének és megszűnésének módjáról és feltételeiről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A sportegyesület alapszabálya az abban meghatározott célkitűzéseknek megfelelően biztosítja a szervezet működését, elősegíti a tagok jogainak és kötelességeinek érvényesülését.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5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sportegyesület tagja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33400" y="2623195"/>
            <a:ext cx="11087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Részt </a:t>
            </a:r>
            <a:r>
              <a:rPr lang="hu-HU" sz="2000" dirty="0">
                <a:latin typeface="Bookman Old Style" panose="02050604050505020204" pitchFamily="18" charset="0"/>
              </a:rPr>
              <a:t>vehet az egyesület tevékenységében és rendezvényein.</a:t>
            </a: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Választhat </a:t>
            </a:r>
            <a:r>
              <a:rPr lang="hu-HU" sz="2000" dirty="0">
                <a:latin typeface="Bookman Old Style" panose="02050604050505020204" pitchFamily="18" charset="0"/>
              </a:rPr>
              <a:t>és választható az egyesület szerveibe.</a:t>
            </a: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Köteles </a:t>
            </a:r>
            <a:r>
              <a:rPr lang="hu-HU" sz="2000" dirty="0">
                <a:latin typeface="Bookman Old Style" panose="02050604050505020204" pitchFamily="18" charset="0"/>
              </a:rPr>
              <a:t>eleget tenni az alapszabályban meghatározott kötelességeinek.</a:t>
            </a: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Nem </a:t>
            </a:r>
            <a:r>
              <a:rPr lang="hu-HU" sz="2000" dirty="0">
                <a:latin typeface="Bookman Old Style" panose="02050604050505020204" pitchFamily="18" charset="0"/>
              </a:rPr>
              <a:t>veszélyeztetheti az egyesület céljának megvalósítását.</a:t>
            </a: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Költségvetési </a:t>
            </a:r>
            <a:r>
              <a:rPr lang="hu-HU" sz="2000" dirty="0">
                <a:latin typeface="Bookman Old Style" panose="02050604050505020204" pitchFamily="18" charset="0"/>
              </a:rPr>
              <a:t>szerv egyesületének pártoló tagja nem lehet.</a:t>
            </a: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A </a:t>
            </a:r>
            <a:r>
              <a:rPr lang="hu-HU" sz="2000" dirty="0">
                <a:latin typeface="Bookman Old Style" panose="02050604050505020204" pitchFamily="18" charset="0"/>
              </a:rPr>
              <a:t>pártoló tag az egyesület tevékenységében csak vagyoni hozzájárulással vesz részt.</a:t>
            </a: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A </a:t>
            </a:r>
            <a:r>
              <a:rPr lang="hu-HU" sz="2000" dirty="0">
                <a:latin typeface="Bookman Old Style" panose="02050604050505020204" pitchFamily="18" charset="0"/>
              </a:rPr>
              <a:t>tiszteletbeli tagot az egyesület tagjai választják meg e tagságra, az egyesületi szervek </a:t>
            </a:r>
            <a:r>
              <a:rPr lang="hu-HU" sz="2000" dirty="0" smtClean="0">
                <a:latin typeface="Bookman Old Style" panose="02050604050505020204" pitchFamily="18" charset="0"/>
              </a:rPr>
              <a:t> döntéshozatalában </a:t>
            </a:r>
            <a:r>
              <a:rPr lang="hu-HU" sz="2000" dirty="0">
                <a:latin typeface="Bookman Old Style" panose="02050604050505020204" pitchFamily="18" charset="0"/>
              </a:rPr>
              <a:t>nem vehetnek részt.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5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sportegyesület szervezete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90328" y="2089795"/>
            <a:ext cx="11087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latin typeface="Bookman Old Style" panose="02050604050505020204" pitchFamily="18" charset="0"/>
              </a:rPr>
              <a:t>Közgyűlés/Küldöttközgyűlés</a:t>
            </a:r>
          </a:p>
          <a:p>
            <a:pPr algn="just"/>
            <a:endParaRPr lang="hu-HU" sz="2000" b="1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Az egyesület legfőbb szerve, amelyet évenként legalább egyszer össze kell hívni.</a:t>
            </a: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Hatáskörébe tartozik:</a:t>
            </a:r>
          </a:p>
          <a:p>
            <a:pPr lvl="1" indent="-342900"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az alapszabály megállapítása és </a:t>
            </a:r>
            <a:r>
              <a:rPr lang="hu-HU" sz="2000" dirty="0" smtClean="0">
                <a:latin typeface="Bookman Old Style" panose="02050604050505020204" pitchFamily="18" charset="0"/>
              </a:rPr>
              <a:t>módosítása;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lvl="1" indent="-342900"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az éves költségvetés, illetve az előző évről szóló számviteli beszámoló  </a:t>
            </a:r>
            <a:r>
              <a:rPr lang="hu-HU" sz="2000" dirty="0" smtClean="0">
                <a:latin typeface="Bookman Old Style" panose="02050604050505020204" pitchFamily="18" charset="0"/>
              </a:rPr>
              <a:t>elfogadása;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lvl="1" indent="-342900"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az ügyintéző és képviseleti szerv éves beszámolójának </a:t>
            </a:r>
            <a:r>
              <a:rPr lang="hu-HU" sz="2000" dirty="0" smtClean="0">
                <a:latin typeface="Bookman Old Style" panose="02050604050505020204" pitchFamily="18" charset="0"/>
              </a:rPr>
              <a:t>elfogadása;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lvl="1" indent="-342900"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az egyesület más egyesülettel való egyesülésének, szétválásának vagy  feloszlásának </a:t>
            </a:r>
            <a:r>
              <a:rPr lang="hu-HU" sz="2000" dirty="0" smtClean="0">
                <a:latin typeface="Bookman Old Style" panose="02050604050505020204" pitchFamily="18" charset="0"/>
              </a:rPr>
              <a:t>kimondása;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lvl="1" indent="-342900"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az ügyintéző </a:t>
            </a:r>
            <a:r>
              <a:rPr lang="hu-HU" sz="2000" dirty="0" smtClean="0">
                <a:latin typeface="Bookman Old Style" panose="02050604050505020204" pitchFamily="18" charset="0"/>
              </a:rPr>
              <a:t>és a </a:t>
            </a:r>
            <a:r>
              <a:rPr lang="hu-HU" sz="2000" dirty="0">
                <a:latin typeface="Bookman Old Style" panose="02050604050505020204" pitchFamily="18" charset="0"/>
              </a:rPr>
              <a:t>képviseleti szerv tagjainak legfeljebb 5 évre történő megválasztása és </a:t>
            </a:r>
            <a:r>
              <a:rPr lang="hu-HU" sz="2000" dirty="0" smtClean="0">
                <a:latin typeface="Bookman Old Style" panose="02050604050505020204" pitchFamily="18" charset="0"/>
              </a:rPr>
              <a:t>visszahívása;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lvl="1" indent="-342900"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minden döntés mindazokban az ügyekben, amelyeket az alapszabály a legfőbb szerv kizárólagos hatáskörébe utal.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5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Elnökség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63181" y="2566045"/>
            <a:ext cx="118395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Az </a:t>
            </a:r>
            <a:r>
              <a:rPr lang="hu-HU" sz="2000" dirty="0">
                <a:latin typeface="Bookman Old Style" panose="02050604050505020204" pitchFamily="18" charset="0"/>
              </a:rPr>
              <a:t>egyesület ügyintéző és képviseleti szerve, a tagok által legfeljebb 5 évre választott testület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algn="just">
              <a:buClrTx/>
              <a:buSzPct val="95000"/>
            </a:pPr>
            <a:r>
              <a:rPr lang="hu-HU" sz="2000" dirty="0" smtClean="0">
                <a:latin typeface="Bookman Old Style" panose="02050604050505020204" pitchFamily="18" charset="0"/>
              </a:rPr>
              <a:t> 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Évente </a:t>
            </a:r>
            <a:r>
              <a:rPr lang="hu-HU" sz="2000" dirty="0">
                <a:latin typeface="Bookman Old Style" panose="02050604050505020204" pitchFamily="18" charset="0"/>
              </a:rPr>
              <a:t>legalább egyszer ülésezik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Az </a:t>
            </a:r>
            <a:r>
              <a:rPr lang="hu-HU" sz="2000" dirty="0">
                <a:latin typeface="Bookman Old Style" panose="02050604050505020204" pitchFamily="18" charset="0"/>
              </a:rPr>
              <a:t>egyesület tevékenységét irányítja a két közgyűlés közötti időszakban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Az </a:t>
            </a:r>
            <a:r>
              <a:rPr lang="hu-HU" sz="2000" dirty="0">
                <a:latin typeface="Bookman Old Style" panose="02050604050505020204" pitchFamily="18" charset="0"/>
              </a:rPr>
              <a:t>elnökség az egyesület működését érintő valamennyi kérdésben döntésre jogosult szerv, </a:t>
            </a:r>
            <a:r>
              <a:rPr lang="hu-HU" sz="2000" dirty="0" smtClean="0">
                <a:latin typeface="Bookman Old Style" panose="02050604050505020204" pitchFamily="18" charset="0"/>
              </a:rPr>
              <a:t> kivéve </a:t>
            </a:r>
            <a:r>
              <a:rPr lang="hu-HU" sz="2000" dirty="0">
                <a:latin typeface="Bookman Old Style" panose="02050604050505020204" pitchFamily="18" charset="0"/>
              </a:rPr>
              <a:t>azokat az </a:t>
            </a:r>
            <a:r>
              <a:rPr lang="en-US" sz="2000" dirty="0" err="1">
                <a:latin typeface="Bookman Old Style" panose="02050604050505020204" pitchFamily="18" charset="0"/>
              </a:rPr>
              <a:t>ügyeket</a:t>
            </a:r>
            <a:r>
              <a:rPr lang="en-US" sz="2000" dirty="0">
                <a:latin typeface="Bookman Old Style" panose="02050604050505020204" pitchFamily="18" charset="0"/>
              </a:rPr>
              <a:t>,</a:t>
            </a: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amelyek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az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hu-HU" sz="2000" dirty="0" err="1" smtClean="0">
                <a:latin typeface="Bookman Old Style" panose="02050604050505020204" pitchFamily="18" charset="0"/>
              </a:rPr>
              <a:t>a</a:t>
            </a:r>
            <a:r>
              <a:rPr lang="en-US" sz="2000" dirty="0" err="1" smtClean="0">
                <a:latin typeface="Bookman Old Style" panose="02050604050505020204" pitchFamily="18" charset="0"/>
              </a:rPr>
              <a:t>lapszabály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szerint</a:t>
            </a:r>
            <a:r>
              <a:rPr lang="en-US" sz="2000" dirty="0">
                <a:latin typeface="Bookman Old Style" panose="02050604050505020204" pitchFamily="18" charset="0"/>
              </a:rPr>
              <a:t> a </a:t>
            </a:r>
            <a:r>
              <a:rPr lang="hu-HU" sz="2000" dirty="0" err="1">
                <a:latin typeface="Bookman Old Style" panose="02050604050505020204" pitchFamily="18" charset="0"/>
              </a:rPr>
              <a:t>K</a:t>
            </a:r>
            <a:r>
              <a:rPr lang="en-US" sz="2000" dirty="0" err="1" smtClean="0">
                <a:latin typeface="Bookman Old Style" panose="02050604050505020204" pitchFamily="18" charset="0"/>
              </a:rPr>
              <a:t>özgyűlés</a:t>
            </a:r>
            <a:r>
              <a:rPr lang="hu-HU" sz="2000" dirty="0" smtClean="0">
                <a:latin typeface="Bookman Old Style" panose="02050604050505020204" pitchFamily="18" charset="0"/>
              </a:rPr>
              <a:t> </a:t>
            </a:r>
            <a:r>
              <a:rPr lang="hu-HU" sz="2000" dirty="0">
                <a:latin typeface="Bookman Old Style" panose="02050604050505020204" pitchFamily="18" charset="0"/>
              </a:rPr>
              <a:t>kizárólagos hatáskörébe tartoznak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Az </a:t>
            </a:r>
            <a:r>
              <a:rPr lang="hu-HU" sz="2000" dirty="0">
                <a:latin typeface="Bookman Old Style" panose="02050604050505020204" pitchFamily="18" charset="0"/>
              </a:rPr>
              <a:t>elnökség létszáma legalább 3 fő.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5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Ellenőrző testület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067318" y="2413645"/>
            <a:ext cx="83331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Tagjai: </a:t>
            </a:r>
            <a:r>
              <a:rPr lang="hu-HU" sz="2000" dirty="0">
                <a:latin typeface="Bookman Old Style" panose="02050604050505020204" pitchFamily="18" charset="0"/>
              </a:rPr>
              <a:t>a </a:t>
            </a:r>
            <a:r>
              <a:rPr lang="hu-HU" sz="2000" dirty="0" smtClean="0">
                <a:latin typeface="Bookman Old Style" panose="02050604050505020204" pitchFamily="18" charset="0"/>
              </a:rPr>
              <a:t>Közgyűlés </a:t>
            </a:r>
            <a:r>
              <a:rPr lang="hu-HU" sz="2000" dirty="0">
                <a:latin typeface="Bookman Old Style" panose="02050604050505020204" pitchFamily="18" charset="0"/>
              </a:rPr>
              <a:t>által választott legalább 3 tag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Feladata </a:t>
            </a:r>
            <a:r>
              <a:rPr lang="hu-HU" sz="2000" dirty="0">
                <a:latin typeface="Bookman Old Style" panose="02050604050505020204" pitchFamily="18" charset="0"/>
              </a:rPr>
              <a:t>az egyesület gazdálkodásának ellenőrzése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buClrTx/>
              <a:buSzPct val="95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 A </a:t>
            </a:r>
            <a:r>
              <a:rPr lang="hu-HU" sz="2000" dirty="0">
                <a:latin typeface="Bookman Old Style" panose="02050604050505020204" pitchFamily="18" charset="0"/>
              </a:rPr>
              <a:t>Közgyűlés a pénzügyi beszámolóról az Ellenőrző Testület </a:t>
            </a:r>
            <a:r>
              <a:rPr lang="hu-HU" sz="2000" dirty="0" smtClean="0">
                <a:latin typeface="Bookman Old Style" panose="02050604050505020204" pitchFamily="18" charset="0"/>
              </a:rPr>
              <a:t> írásos </a:t>
            </a:r>
            <a:r>
              <a:rPr lang="hu-HU" sz="2000" dirty="0">
                <a:latin typeface="Bookman Old Style" panose="02050604050505020204" pitchFamily="18" charset="0"/>
              </a:rPr>
              <a:t>jelentése hiányában döntést nem hozhat.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2202</Words>
  <Application>Microsoft Office PowerPoint</Application>
  <PresentationFormat>Szélesvásznú</PresentationFormat>
  <Paragraphs>372</Paragraphs>
  <Slides>39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8" baseType="lpstr">
      <vt:lpstr>Arial</vt:lpstr>
      <vt:lpstr>Bookman Old Style</vt:lpstr>
      <vt:lpstr>Calibri</vt:lpstr>
      <vt:lpstr>Calibri Light</vt:lpstr>
      <vt:lpstr>Lucida Sans Unicode</vt:lpstr>
      <vt:lpstr>Simplified Arabic Fixed</vt:lpstr>
      <vt:lpstr>Times New Roman</vt:lpstr>
      <vt:lpstr>Verdana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Kocsárdy Gyula</dc:creator>
  <cp:lastModifiedBy>Kocsárdy Gyula</cp:lastModifiedBy>
  <cp:revision>41</cp:revision>
  <dcterms:created xsi:type="dcterms:W3CDTF">2017-07-31T09:52:11Z</dcterms:created>
  <dcterms:modified xsi:type="dcterms:W3CDTF">2017-08-18T09:32:46Z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