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83" r:id="rId5"/>
    <p:sldId id="287" r:id="rId6"/>
    <p:sldId id="288" r:id="rId7"/>
    <p:sldId id="275" r:id="rId8"/>
    <p:sldId id="284" r:id="rId9"/>
    <p:sldId id="285" r:id="rId10"/>
    <p:sldId id="286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93" r:id="rId19"/>
    <p:sldId id="294" r:id="rId20"/>
    <p:sldId id="295" r:id="rId21"/>
    <p:sldId id="296" r:id="rId22"/>
    <p:sldId id="297" r:id="rId23"/>
    <p:sldId id="298" r:id="rId24"/>
    <p:sldId id="289" r:id="rId25"/>
    <p:sldId id="290" r:id="rId26"/>
    <p:sldId id="291" r:id="rId27"/>
    <p:sldId id="292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273" r:id="rId4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4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22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9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9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1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3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1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55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7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1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4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3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235575" y="2778744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5400" b="1" dirty="0" smtClean="0">
                <a:latin typeface="Bookman Old Style" panose="02050604050505020204" pitchFamily="18" charset="0"/>
              </a:rPr>
              <a:t>Elsősegély alapismeretek, sportsérülések kezelése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Izomgörcs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055" y="1717904"/>
            <a:ext cx="62198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A</a:t>
            </a:r>
            <a:r>
              <a:rPr lang="hu-HU" sz="2000" i="1" dirty="0" smtClean="0">
                <a:latin typeface="Bookman Old Style" panose="02050604050505020204" pitchFamily="18" charset="0"/>
              </a:rPr>
              <a:t> </a:t>
            </a:r>
            <a:r>
              <a:rPr lang="hu-HU" sz="2000" b="1" dirty="0" smtClean="0">
                <a:latin typeface="Bookman Old Style" panose="02050604050505020204" pitchFamily="18" charset="0"/>
              </a:rPr>
              <a:t>teendők: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ó</a:t>
            </a:r>
            <a:r>
              <a:rPr lang="hu-HU" sz="2000" dirty="0" smtClean="0">
                <a:latin typeface="Bookman Old Style" panose="02050604050505020204" pitchFamily="18" charset="0"/>
              </a:rPr>
              <a:t>vatos nyújtás;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ó</a:t>
            </a:r>
            <a:r>
              <a:rPr lang="hu-HU" sz="2000" dirty="0" smtClean="0">
                <a:latin typeface="Bookman Old Style" panose="02050604050505020204" pitchFamily="18" charset="0"/>
              </a:rPr>
              <a:t>vatos masszázs;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f</a:t>
            </a:r>
            <a:r>
              <a:rPr lang="hu-HU" sz="2000" dirty="0" smtClean="0">
                <a:latin typeface="Bookman Old Style" panose="02050604050505020204" pitchFamily="18" charset="0"/>
              </a:rPr>
              <a:t>olyadék- </a:t>
            </a:r>
            <a:r>
              <a:rPr lang="hu-HU" sz="2000" dirty="0">
                <a:latin typeface="Bookman Old Style" panose="02050604050505020204" pitchFamily="18" charset="0"/>
              </a:rPr>
              <a:t>és ásványi só pótlás (</a:t>
            </a:r>
            <a:r>
              <a:rPr lang="hu-HU" sz="2000" dirty="0" err="1" smtClean="0">
                <a:latin typeface="Bookman Old Style" panose="02050604050505020204" pitchFamily="18" charset="0"/>
              </a:rPr>
              <a:t>rehidratálás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s</a:t>
            </a:r>
            <a:r>
              <a:rPr lang="hu-HU" sz="2000" dirty="0" smtClean="0">
                <a:latin typeface="Bookman Old Style" panose="02050604050505020204" pitchFamily="18" charset="0"/>
              </a:rPr>
              <a:t>záraz</a:t>
            </a:r>
            <a:r>
              <a:rPr lang="hu-HU" sz="2000" dirty="0">
                <a:latin typeface="Bookman Old Style" panose="02050604050505020204" pitchFamily="18" charset="0"/>
              </a:rPr>
              <a:t>, meleg környezet </a:t>
            </a:r>
            <a:r>
              <a:rPr lang="hu-HU" sz="2000" dirty="0" smtClean="0">
                <a:latin typeface="Bookman Old Style" panose="02050604050505020204" pitchFamily="18" charset="0"/>
              </a:rPr>
              <a:t>biztosítása.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Képtalálat a következőre: „izomgörcs ellátás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19" y="1351243"/>
            <a:ext cx="3997706" cy="26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 a következőre: „izomgörcs ellátás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75" y="4343400"/>
            <a:ext cx="4307794" cy="224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Ájulás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35574" y="2048000"/>
            <a:ext cx="109564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Fogalma: </a:t>
            </a:r>
            <a:r>
              <a:rPr lang="hu-HU" sz="2000" dirty="0" smtClean="0">
                <a:latin typeface="Bookman Old Style" panose="02050604050505020204" pitchFamily="18" charset="0"/>
              </a:rPr>
              <a:t>rövid ideig tartó eszméletvesztés, amelynek hátterében az esetek többségében az agy átmeneti vérellátási zavara áll </a:t>
            </a: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</a:t>
            </a:r>
            <a:r>
              <a:rPr lang="hu-HU" sz="2000" dirty="0">
                <a:latin typeface="Bookman Old Style" panose="02050604050505020204" pitchFamily="18" charset="0"/>
              </a:rPr>
              <a:t>o</a:t>
            </a:r>
            <a:r>
              <a:rPr lang="hu-HU" sz="2000" dirty="0" smtClean="0">
                <a:latin typeface="Bookman Old Style" panose="02050604050505020204" pitchFamily="18" charset="0"/>
              </a:rPr>
              <a:t>xigén hiány.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  <a:sym typeface="Wingdings" pitchFamily="2" charset="2"/>
              </a:rPr>
              <a:t>Elsősegély: </a:t>
            </a:r>
            <a:r>
              <a:rPr lang="hu-HU" sz="2000" dirty="0" smtClean="0">
                <a:latin typeface="Bookman Old Style" panose="02050604050505020204" pitchFamily="18" charset="0"/>
                <a:sym typeface="Wingdings" pitchFamily="2" charset="2"/>
              </a:rPr>
              <a:t>- biztonságos környezet megteremtése;</a:t>
            </a:r>
          </a:p>
          <a:p>
            <a:pPr algn="just"/>
            <a:r>
              <a:rPr lang="hu-HU" sz="2000" dirty="0">
                <a:latin typeface="Bookman Old Style" panose="02050604050505020204" pitchFamily="18" charset="0"/>
                <a:sym typeface="Wingdings" pitchFamily="2" charset="2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sym typeface="Wingdings" pitchFamily="2" charset="2"/>
              </a:rPr>
              <a:t>                      - a sérült megnyugtatása, nyugalomba helyezése (lehetőleg lefektetése);</a:t>
            </a:r>
          </a:p>
          <a:p>
            <a:pPr algn="just"/>
            <a:r>
              <a:rPr lang="hu-HU" sz="2000" dirty="0">
                <a:latin typeface="Bookman Old Style" panose="02050604050505020204" pitchFamily="18" charset="0"/>
                <a:sym typeface="Wingdings" pitchFamily="2" charset="2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sym typeface="Wingdings" pitchFamily="2" charset="2"/>
              </a:rPr>
              <a:t>                      - láb </a:t>
            </a:r>
            <a:r>
              <a:rPr lang="hu-HU" sz="2000" dirty="0">
                <a:latin typeface="Bookman Old Style" panose="02050604050505020204" pitchFamily="18" charset="0"/>
                <a:sym typeface="Wingdings" pitchFamily="2" charset="2"/>
              </a:rPr>
              <a:t>felemelése </a:t>
            </a:r>
            <a:r>
              <a:rPr lang="hu-HU" sz="2000" dirty="0" smtClean="0">
                <a:latin typeface="Bookman Old Style" panose="02050604050505020204" pitchFamily="18" charset="0"/>
                <a:sym typeface="Wingdings" pitchFamily="2" charset="2"/>
              </a:rPr>
              <a:t>(sokkfektetés);</a:t>
            </a:r>
            <a:endParaRPr lang="hu-HU" sz="2000" dirty="0">
              <a:latin typeface="Bookman Old Style" panose="02050604050505020204" pitchFamily="18" charset="0"/>
              <a:sym typeface="Wingdings" pitchFamily="2" charset="2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  <a:sym typeface="Wingdings" pitchFamily="2" charset="2"/>
              </a:rPr>
              <a:t>                </a:t>
            </a:r>
            <a:r>
              <a:rPr lang="hu-HU" sz="2000" dirty="0" smtClean="0">
                <a:latin typeface="Bookman Old Style" panose="02050604050505020204" pitchFamily="18" charset="0"/>
                <a:sym typeface="Wingdings" pitchFamily="2" charset="2"/>
              </a:rPr>
              <a:t>       - friss levegő biztosítása (szellőztetés, ruha meglazítása);</a:t>
            </a:r>
          </a:p>
          <a:p>
            <a:pPr algn="just"/>
            <a:r>
              <a:rPr lang="hu-HU" sz="2000" dirty="0">
                <a:latin typeface="Bookman Old Style" panose="02050604050505020204" pitchFamily="18" charset="0"/>
                <a:sym typeface="Wingdings" pitchFamily="2" charset="2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sym typeface="Wingdings" pitchFamily="2" charset="2"/>
              </a:rPr>
              <a:t>                      - folyadékpótlás;</a:t>
            </a:r>
          </a:p>
          <a:p>
            <a:pPr algn="just"/>
            <a:r>
              <a:rPr lang="hu-HU" sz="2000" dirty="0">
                <a:latin typeface="Bookman Old Style" panose="02050604050505020204" pitchFamily="18" charset="0"/>
                <a:sym typeface="Wingdings" pitchFamily="2" charset="2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sym typeface="Wingdings" pitchFamily="2" charset="2"/>
              </a:rPr>
              <a:t>                      - ha 1-2 perc után is fennáll a rosszullét, szabad légút biztosítása;</a:t>
            </a:r>
          </a:p>
          <a:p>
            <a:pPr algn="just"/>
            <a:r>
              <a:rPr lang="hu-HU" sz="2000" dirty="0">
                <a:latin typeface="Bookman Old Style" panose="02050604050505020204" pitchFamily="18" charset="0"/>
                <a:sym typeface="Wingdings" pitchFamily="2" charset="2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sym typeface="Wingdings" pitchFamily="2" charset="2"/>
              </a:rPr>
              <a:t>                      - ha 10 perc </a:t>
            </a:r>
            <a:r>
              <a:rPr lang="hu-HU" sz="2000" dirty="0">
                <a:latin typeface="Bookman Old Style" panose="02050604050505020204" pitchFamily="18" charset="0"/>
                <a:sym typeface="Wingdings" pitchFamily="2" charset="2"/>
              </a:rPr>
              <a:t>után is fennáll a rosszullét, </a:t>
            </a:r>
            <a:r>
              <a:rPr lang="hu-HU" sz="2000" dirty="0" smtClean="0">
                <a:latin typeface="Bookman Old Style" panose="02050604050505020204" pitchFamily="18" charset="0"/>
                <a:sym typeface="Wingdings" pitchFamily="2" charset="2"/>
              </a:rPr>
              <a:t>hívjunk orvost vagy mentőt.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Képtalálat a következőre: „sokkfektetés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172"/>
            <a:ext cx="3087771" cy="2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obbra nyíl 2"/>
          <p:cNvSpPr/>
          <p:nvPr/>
        </p:nvSpPr>
        <p:spPr>
          <a:xfrm flipV="1">
            <a:off x="7943850" y="2447924"/>
            <a:ext cx="866776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9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Hőségben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35575" y="1111581"/>
            <a:ext cx="108273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Hőguta: </a:t>
            </a:r>
            <a:r>
              <a:rPr lang="hu-HU" sz="2000" dirty="0" smtClean="0">
                <a:latin typeface="Bookman Old Style" panose="02050604050505020204" pitchFamily="18" charset="0"/>
              </a:rPr>
              <a:t>közvetlen </a:t>
            </a:r>
            <a:r>
              <a:rPr lang="hu-HU" sz="2000" dirty="0">
                <a:latin typeface="Bookman Old Style" panose="02050604050505020204" pitchFamily="18" charset="0"/>
              </a:rPr>
              <a:t>agyi </a:t>
            </a:r>
            <a:r>
              <a:rPr lang="hu-HU" sz="2000" dirty="0" smtClean="0">
                <a:latin typeface="Bookman Old Style" panose="02050604050505020204" pitchFamily="18" charset="0"/>
              </a:rPr>
              <a:t>funkciózavar, </a:t>
            </a:r>
            <a:r>
              <a:rPr lang="en-US" sz="2000" dirty="0" err="1">
                <a:latin typeface="Bookman Old Style" panose="02050604050505020204" pitchFamily="18" charset="0"/>
              </a:rPr>
              <a:t>három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jellegzetes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tünete</a:t>
            </a:r>
            <a:r>
              <a:rPr lang="en-US" sz="2000" dirty="0">
                <a:latin typeface="Bookman Old Style" panose="02050604050505020204" pitchFamily="18" charset="0"/>
              </a:rPr>
              <a:t> van:</a:t>
            </a:r>
          </a:p>
          <a:p>
            <a:pPr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   - </a:t>
            </a:r>
            <a:r>
              <a:rPr lang="en-US" sz="2000" dirty="0" smtClean="0">
                <a:latin typeface="Bookman Old Style" panose="02050604050505020204" pitchFamily="18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</a:rPr>
              <a:t>verejtékezés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hiánya</a:t>
            </a:r>
            <a:r>
              <a:rPr lang="hu-HU" sz="2000" dirty="0" smtClean="0">
                <a:latin typeface="Bookman Old Style" panose="02050604050505020204" pitchFamily="18" charset="0"/>
              </a:rPr>
              <a:t>;</a:t>
            </a:r>
            <a:endParaRPr lang="en-US" sz="2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   - </a:t>
            </a:r>
            <a:r>
              <a:rPr lang="en-US" sz="2000" dirty="0" smtClean="0">
                <a:latin typeface="Bookman Old Style" panose="02050604050505020204" pitchFamily="18" charset="0"/>
              </a:rPr>
              <a:t>a </a:t>
            </a:r>
            <a:r>
              <a:rPr lang="en-US" sz="2000" dirty="0">
                <a:latin typeface="Bookman Old Style" panose="02050604050505020204" pitchFamily="18" charset="0"/>
              </a:rPr>
              <a:t>test </a:t>
            </a:r>
            <a:r>
              <a:rPr lang="en-US" sz="2000" dirty="0" err="1">
                <a:latin typeface="Bookman Old Style" panose="02050604050505020204" pitchFamily="18" charset="0"/>
              </a:rPr>
              <a:t>maghőmérsékletének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progresszív</a:t>
            </a:r>
            <a:r>
              <a:rPr lang="en-US" sz="2000" dirty="0">
                <a:latin typeface="Bookman Old Style" panose="02050604050505020204" pitchFamily="18" charset="0"/>
              </a:rPr>
              <a:t> és </a:t>
            </a:r>
            <a:r>
              <a:rPr lang="en-US" sz="2000" dirty="0" err="1">
                <a:latin typeface="Bookman Old Style" panose="02050604050505020204" pitchFamily="18" charset="0"/>
              </a:rPr>
              <a:t>jelentős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emelkedése</a:t>
            </a:r>
            <a:r>
              <a:rPr lang="en-US" sz="2000" dirty="0">
                <a:latin typeface="Bookman Old Style" panose="02050604050505020204" pitchFamily="18" charset="0"/>
              </a:rPr>
              <a:t> (39 </a:t>
            </a:r>
            <a:r>
              <a:rPr lang="en-US" sz="2000" dirty="0" err="1">
                <a:latin typeface="Bookman Old Style" panose="02050604050505020204" pitchFamily="18" charset="0"/>
              </a:rPr>
              <a:t>fok</a:t>
            </a:r>
            <a:r>
              <a:rPr lang="en-US" sz="2000" dirty="0">
                <a:latin typeface="Bookman Old Style" panose="02050604050505020204" pitchFamily="18" charset="0"/>
              </a:rPr>
              <a:t> </a:t>
            </a:r>
            <a:r>
              <a:rPr lang="en-US" sz="2000" dirty="0" err="1">
                <a:latin typeface="Bookman Old Style" panose="02050604050505020204" pitchFamily="18" charset="0"/>
              </a:rPr>
              <a:t>fölé</a:t>
            </a:r>
            <a:r>
              <a:rPr lang="en-US" sz="2000" dirty="0">
                <a:latin typeface="Bookman Old Style" panose="02050604050505020204" pitchFamily="18" charset="0"/>
              </a:rPr>
              <a:t>, de </a:t>
            </a:r>
            <a:r>
              <a:rPr lang="hu-HU" sz="2000" dirty="0" smtClean="0">
                <a:latin typeface="Bookman Old Style" panose="02050604050505020204" pitchFamily="18" charset="0"/>
              </a:rPr>
              <a:t>    </a:t>
            </a:r>
            <a:r>
              <a:rPr lang="en-US" sz="2000" dirty="0" err="1" smtClean="0">
                <a:latin typeface="Bookman Old Style" panose="02050604050505020204" pitchFamily="18" charset="0"/>
              </a:rPr>
              <a:t>elérheti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a 41 </a:t>
            </a:r>
            <a:r>
              <a:rPr lang="en-US" sz="2000" dirty="0" err="1">
                <a:latin typeface="Bookman Old Style" panose="02050604050505020204" pitchFamily="18" charset="0"/>
              </a:rPr>
              <a:t>fokot</a:t>
            </a:r>
            <a:r>
              <a:rPr lang="en-US" sz="2000" dirty="0">
                <a:latin typeface="Bookman Old Style" panose="02050604050505020204" pitchFamily="18" charset="0"/>
              </a:rPr>
              <a:t> is</a:t>
            </a:r>
            <a:r>
              <a:rPr lang="en-US" sz="2000" dirty="0" smtClean="0">
                <a:latin typeface="Bookman Old Style" panose="02050604050505020204" pitchFamily="18" charset="0"/>
              </a:rPr>
              <a:t>)</a:t>
            </a:r>
            <a:r>
              <a:rPr lang="hu-HU" sz="2000" dirty="0">
                <a:latin typeface="Bookman Old Style" panose="02050604050505020204" pitchFamily="18" charset="0"/>
              </a:rPr>
              <a:t>;</a:t>
            </a:r>
            <a:endParaRPr lang="en-US" sz="2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   - </a:t>
            </a:r>
            <a:r>
              <a:rPr lang="en-US" sz="2000" dirty="0" err="1" smtClean="0">
                <a:latin typeface="Bookman Old Style" panose="02050604050505020204" pitchFamily="18" charset="0"/>
              </a:rPr>
              <a:t>eszméletvesztés</a:t>
            </a:r>
            <a:r>
              <a:rPr lang="hu-HU" sz="2000" dirty="0" smtClean="0">
                <a:latin typeface="Bookman Old Style" panose="02050604050505020204" pitchFamily="18" charset="0"/>
              </a:rPr>
              <a:t> -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b="1" dirty="0">
                <a:latin typeface="Bookman Old Style" panose="02050604050505020204" pitchFamily="18" charset="0"/>
              </a:rPr>
              <a:t>életveszély!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err="1" smtClean="0">
                <a:latin typeface="Bookman Old Style" panose="02050604050505020204" pitchFamily="18" charset="0"/>
              </a:rPr>
              <a:t>Hőkollapszus</a:t>
            </a:r>
            <a:r>
              <a:rPr lang="hu-HU" sz="2000" b="1" dirty="0" smtClean="0">
                <a:latin typeface="Bookman Old Style" panose="02050604050505020204" pitchFamily="18" charset="0"/>
              </a:rPr>
              <a:t>: </a:t>
            </a:r>
            <a:r>
              <a:rPr lang="hu-HU" sz="2000" dirty="0" smtClean="0">
                <a:latin typeface="Bookman Old Style" panose="02050604050505020204" pitchFamily="18" charset="0"/>
              </a:rPr>
              <a:t>vérnyomásesés okozza. Az </a:t>
            </a:r>
            <a:r>
              <a:rPr lang="en-US" sz="2000" dirty="0" err="1" smtClean="0">
                <a:latin typeface="Bookman Old Style" panose="02050604050505020204" pitchFamily="18" charset="0"/>
              </a:rPr>
              <a:t>oka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</a:rPr>
              <a:t>magas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külső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hőmérséklet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miatt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kialakuló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vérkeringési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átrendeződés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A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szervezet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úgy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próbálja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magát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hűteni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hogy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periférián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elhelyezkedő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en-US" sz="2000" dirty="0" smtClean="0">
                <a:latin typeface="Bookman Old Style" panose="02050604050505020204" pitchFamily="18" charset="0"/>
              </a:rPr>
              <a:t>a </a:t>
            </a:r>
            <a:r>
              <a:rPr lang="en-US" sz="2000" dirty="0">
                <a:latin typeface="Bookman Old Style" panose="02050604050505020204" pitchFamily="18" charset="0"/>
              </a:rPr>
              <a:t>test </a:t>
            </a:r>
            <a:r>
              <a:rPr lang="en-US" sz="2000" dirty="0" err="1">
                <a:latin typeface="Bookman Old Style" panose="02050604050505020204" pitchFamily="18" charset="0"/>
              </a:rPr>
              <a:t>középvonalától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távolabb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eső</a:t>
            </a:r>
            <a:r>
              <a:rPr lang="hu-HU" sz="2000" dirty="0" smtClean="0">
                <a:latin typeface="Bookman Old Style" panose="02050604050505020204" pitchFamily="18" charset="0"/>
              </a:rPr>
              <a:t> -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erek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kitágulnak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elősegítve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hőleadást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  <a:r>
              <a:rPr lang="en-US" sz="2000" dirty="0" err="1">
                <a:latin typeface="Bookman Old Style" panose="02050604050505020204" pitchFamily="18" charset="0"/>
              </a:rPr>
              <a:t>Ezzel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párhuzamosan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intenzív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verejtékezés</a:t>
            </a:r>
            <a:r>
              <a:rPr lang="en-US" sz="2000" dirty="0">
                <a:latin typeface="Bookman Old Style" panose="02050604050505020204" pitchFamily="18" charset="0"/>
              </a:rPr>
              <a:t> is </a:t>
            </a:r>
            <a:r>
              <a:rPr lang="en-US" sz="2000" dirty="0" err="1" smtClean="0">
                <a:latin typeface="Bookman Old Style" panose="02050604050505020204" pitchFamily="18" charset="0"/>
              </a:rPr>
              <a:t>megfigyelhető</a:t>
            </a:r>
            <a:r>
              <a:rPr lang="hu-HU" sz="20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Napszúrás: </a:t>
            </a:r>
            <a:r>
              <a:rPr lang="hu-HU" sz="2000" dirty="0">
                <a:latin typeface="Bookman Old Style" panose="02050604050505020204" pitchFamily="18" charset="0"/>
              </a:rPr>
              <a:t>bágyadtság zavartságig, </a:t>
            </a:r>
            <a:r>
              <a:rPr lang="hu-HU" sz="2000" dirty="0" smtClean="0">
                <a:latin typeface="Bookman Old Style" panose="02050604050505020204" pitchFamily="18" charset="0"/>
              </a:rPr>
              <a:t>hányinger vagy hányás</a:t>
            </a:r>
            <a:r>
              <a:rPr lang="hu-HU" sz="2000" dirty="0">
                <a:latin typeface="Bookman Old Style" panose="02050604050505020204" pitchFamily="18" charset="0"/>
              </a:rPr>
              <a:t>, fejfájás, láz is lehet (túlzott </a:t>
            </a:r>
            <a:r>
              <a:rPr lang="hu-HU" sz="2000" dirty="0" smtClean="0">
                <a:latin typeface="Bookman Old Style" panose="02050604050505020204" pitchFamily="18" charset="0"/>
              </a:rPr>
              <a:t>nap hatás </a:t>
            </a:r>
            <a:r>
              <a:rPr lang="hu-HU" sz="2000" dirty="0">
                <a:latin typeface="Bookman Old Style" panose="02050604050505020204" pitchFamily="18" charset="0"/>
              </a:rPr>
              <a:t>folyadékhiánnyal</a:t>
            </a:r>
            <a:r>
              <a:rPr lang="hu-HU" sz="2000" dirty="0" smtClean="0">
                <a:latin typeface="Bookman Old Style" panose="02050604050505020204" pitchFamily="18" charset="0"/>
              </a:rPr>
              <a:t>).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5124" name="Picture 4" descr="Képtalálat a következőre: „hőgut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95" y="5210541"/>
            <a:ext cx="2533355" cy="16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éptalálat a következőre: „hőkollapszus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58" y="5211770"/>
            <a:ext cx="1795067" cy="16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éptalálat a következőre: „napszúrás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33" y="5211770"/>
            <a:ext cx="2471460" cy="16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Sportsérülések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12179" y="1830111"/>
            <a:ext cx="11243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/>
            <a:r>
              <a:rPr lang="hu-HU" sz="2000" dirty="0" smtClean="0">
                <a:latin typeface="Bookman Old Style" panose="02050604050505020204" pitchFamily="18" charset="0"/>
              </a:rPr>
              <a:t>2 főbb típusa van.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 Akut sérülés</a:t>
            </a:r>
            <a:r>
              <a:rPr lang="hu-HU" sz="2000" b="1" dirty="0">
                <a:latin typeface="Bookman Old Style" panose="02050604050505020204" pitchFamily="18" charset="0"/>
              </a:rPr>
              <a:t>:</a:t>
            </a: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egyszeri </a:t>
            </a:r>
            <a:r>
              <a:rPr lang="hu-HU" sz="2000" dirty="0">
                <a:latin typeface="Bookman Old Style" panose="02050604050505020204" pitchFamily="18" charset="0"/>
              </a:rPr>
              <a:t>nagy </a:t>
            </a:r>
            <a:r>
              <a:rPr lang="hu-HU" sz="2000" dirty="0" smtClean="0">
                <a:latin typeface="Bookman Old Style" panose="02050604050505020204" pitchFamily="18" charset="0"/>
              </a:rPr>
              <a:t>erőbehatásra bekövetkező </a:t>
            </a:r>
            <a:r>
              <a:rPr lang="hu-HU" sz="2000" dirty="0">
                <a:latin typeface="Bookman Old Style" panose="02050604050505020204" pitchFamily="18" charset="0"/>
              </a:rPr>
              <a:t>szövetfolytonosság </a:t>
            </a:r>
            <a:r>
              <a:rPr lang="hu-HU" sz="2000" dirty="0" smtClean="0">
                <a:latin typeface="Bookman Old Style" panose="02050604050505020204" pitchFamily="18" charset="0"/>
              </a:rPr>
              <a:t> megszakadás</a:t>
            </a:r>
            <a:r>
              <a:rPr lang="hu-HU" sz="2000" dirty="0">
                <a:latin typeface="Bookman Old Style" panose="02050604050505020204" pitchFamily="18" charset="0"/>
              </a:rPr>
              <a:t>, mely a sporttevékenység azonnali abbahagyására </a:t>
            </a:r>
            <a:r>
              <a:rPr lang="hu-HU" sz="2000" dirty="0" smtClean="0">
                <a:latin typeface="Bookman Old Style" panose="02050604050505020204" pitchFamily="18" charset="0"/>
              </a:rPr>
              <a:t>kényszerít</a:t>
            </a:r>
            <a:r>
              <a:rPr lang="hu-H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 Túlterheléses sérülés:</a:t>
            </a:r>
            <a:r>
              <a:rPr lang="hu-HU" sz="2000" dirty="0" smtClean="0">
                <a:latin typeface="Bookman Old Style" panose="02050604050505020204" pitchFamily="18" charset="0"/>
              </a:rPr>
              <a:t> ismétlődő </a:t>
            </a:r>
            <a:r>
              <a:rPr lang="hu-HU" sz="2000" dirty="0" err="1" smtClean="0">
                <a:latin typeface="Bookman Old Style" panose="02050604050505020204" pitchFamily="18" charset="0"/>
              </a:rPr>
              <a:t>mikrotraumák</a:t>
            </a:r>
            <a:r>
              <a:rPr lang="hu-HU" sz="2000" dirty="0" smtClean="0">
                <a:latin typeface="Bookman Old Style" panose="02050604050505020204" pitchFamily="18" charset="0"/>
              </a:rPr>
              <a:t> sorozata </a:t>
            </a:r>
            <a:r>
              <a:rPr lang="hu-HU" sz="2000" dirty="0">
                <a:latin typeface="Bookman Old Style" panose="02050604050505020204" pitchFamily="18" charset="0"/>
              </a:rPr>
              <a:t>hosszabb időn át, amely idővel szöveti elfajulást (degenerációt) okoz.</a:t>
            </a:r>
          </a:p>
          <a:p>
            <a:pPr marL="742950" lvl="1" indent="-285750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Képtalálat a következőre: „sportsérülések típusai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75" y="3886201"/>
            <a:ext cx="4226268" cy="28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éptalálat a következőre: „sportsérülések típusai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3886202"/>
            <a:ext cx="4318146" cy="28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Könnyebb sportsérülések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28265" y="2028172"/>
            <a:ext cx="99796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 szervezet válasza: </a:t>
            </a:r>
            <a:r>
              <a:rPr lang="hu-HU" sz="2000" b="1" dirty="0">
                <a:latin typeface="Bookman Old Style" panose="02050604050505020204" pitchFamily="18" charset="0"/>
              </a:rPr>
              <a:t>gyulladásos folyamat</a:t>
            </a:r>
            <a:r>
              <a:rPr lang="hu-HU" sz="2000" dirty="0">
                <a:latin typeface="Bookman Old Style" panose="02050604050505020204" pitchFamily="18" charset="0"/>
              </a:rPr>
              <a:t> megindítása a sérülés </a:t>
            </a:r>
            <a:r>
              <a:rPr lang="hu-HU" sz="2000" dirty="0" smtClean="0">
                <a:latin typeface="Bookman Old Style" panose="02050604050505020204" pitchFamily="18" charset="0"/>
              </a:rPr>
              <a:t>helyén, </a:t>
            </a:r>
            <a:r>
              <a:rPr lang="hu-HU" sz="2000" dirty="0">
                <a:latin typeface="Bookman Old Style" panose="02050604050505020204" pitchFamily="18" charset="0"/>
              </a:rPr>
              <a:t>ez egyben a gyógyulási folyamat kezdete </a:t>
            </a:r>
            <a:r>
              <a:rPr lang="hu-HU" sz="2000" dirty="0" smtClean="0">
                <a:latin typeface="Bookman Old Style" panose="02050604050505020204" pitchFamily="18" charset="0"/>
              </a:rPr>
              <a:t>is!</a:t>
            </a: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b="1" dirty="0" smtClean="0">
                <a:latin typeface="Bookman Old Style" panose="02050604050505020204" pitchFamily="18" charset="0"/>
              </a:rPr>
              <a:t>A könnyebb sportsérülések tünetei:</a:t>
            </a:r>
          </a:p>
          <a:p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d</a:t>
            </a:r>
            <a:r>
              <a:rPr lang="hu-HU" sz="2000" dirty="0" smtClean="0">
                <a:latin typeface="Bookman Old Style" panose="02050604050505020204" pitchFamily="18" charset="0"/>
              </a:rPr>
              <a:t>uzzanat;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helyi melegség;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b</a:t>
            </a:r>
            <a:r>
              <a:rPr lang="hu-HU" sz="2000" dirty="0" smtClean="0">
                <a:latin typeface="Bookman Old Style" panose="02050604050505020204" pitchFamily="18" charset="0"/>
              </a:rPr>
              <a:t>őrpír;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</a:t>
            </a:r>
            <a:r>
              <a:rPr lang="hu-HU" sz="2000" dirty="0" smtClean="0">
                <a:latin typeface="Bookman Old Style" panose="02050604050505020204" pitchFamily="18" charset="0"/>
              </a:rPr>
              <a:t>ájdalom;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működés kiesés.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Képtalálat a következőre: „sportsérülé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14" y="3028950"/>
            <a:ext cx="4999835" cy="3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sérülések okai, tipikus rizikófaktorok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6200" y="1751947"/>
            <a:ext cx="12115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Bookman Old Style" panose="02050604050505020204" pitchFamily="18" charset="0"/>
              </a:rPr>
              <a:t>Külső </a:t>
            </a:r>
            <a:r>
              <a:rPr lang="hu-HU" sz="2000" b="1" dirty="0" smtClean="0">
                <a:latin typeface="Bookman Old Style" panose="02050604050505020204" pitchFamily="18" charset="0"/>
              </a:rPr>
              <a:t>okok</a:t>
            </a:r>
            <a:r>
              <a:rPr lang="hu-HU" sz="2000" dirty="0">
                <a:latin typeface="Bookman Old Style" panose="02050604050505020204" pitchFamily="18" charset="0"/>
              </a:rPr>
              <a:t>: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n</a:t>
            </a:r>
            <a:r>
              <a:rPr lang="hu-HU" sz="2000" dirty="0" smtClean="0">
                <a:latin typeface="Bookman Old Style" panose="02050604050505020204" pitchFamily="18" charset="0"/>
              </a:rPr>
              <a:t>em megfelelő helyszín (pl.: talaj egyenetlenségek);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sporteszközökből adódó okok (pl.: hibás -, sportághoz és évszakhoz nem megfelelő eszközök);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védőfelszerelések </a:t>
            </a:r>
            <a:r>
              <a:rPr lang="hu-HU" sz="2000" dirty="0" smtClean="0">
                <a:latin typeface="Bookman Old Style" panose="02050604050505020204" pitchFamily="18" charset="0"/>
              </a:rPr>
              <a:t>(pl.: lábszárvédő, fásli</a:t>
            </a:r>
            <a:r>
              <a:rPr lang="hu-HU" sz="2000" dirty="0" smtClean="0">
                <a:latin typeface="Bookman Old Style" panose="02050604050505020204" pitchFamily="18" charset="0"/>
              </a:rPr>
              <a:t>) hiánya;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i</a:t>
            </a:r>
            <a:r>
              <a:rPr lang="hu-HU" sz="2000" dirty="0" smtClean="0">
                <a:latin typeface="Bookman Old Style" panose="02050604050505020204" pitchFamily="18" charset="0"/>
              </a:rPr>
              <a:t>dőjárás sajátosságainak figyelmen kívül hagyása.</a:t>
            </a:r>
          </a:p>
          <a:p>
            <a:endParaRPr lang="hu-HU" sz="2000" b="1" dirty="0">
              <a:latin typeface="Bookman Old Style" panose="02050604050505020204" pitchFamily="18" charset="0"/>
            </a:endParaRPr>
          </a:p>
          <a:p>
            <a:r>
              <a:rPr lang="hu-HU" sz="2000" b="1" dirty="0">
                <a:latin typeface="Bookman Old Style" panose="02050604050505020204" pitchFamily="18" charset="0"/>
              </a:rPr>
              <a:t>Belső </a:t>
            </a:r>
            <a:r>
              <a:rPr lang="hu-HU" sz="2000" b="1" dirty="0" smtClean="0">
                <a:latin typeface="Bookman Old Style" panose="02050604050505020204" pitchFamily="18" charset="0"/>
              </a:rPr>
              <a:t>okok:</a:t>
            </a:r>
          </a:p>
          <a:p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</a:t>
            </a:r>
            <a:r>
              <a:rPr lang="hu-HU" sz="2000" dirty="0" smtClean="0">
                <a:latin typeface="Bookman Old Style" panose="02050604050505020204" pitchFamily="18" charset="0"/>
              </a:rPr>
              <a:t>áradtság;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l</a:t>
            </a:r>
            <a:r>
              <a:rPr lang="hu-HU" sz="2000" dirty="0" smtClean="0">
                <a:latin typeface="Bookman Old Style" panose="02050604050505020204" pitchFamily="18" charset="0"/>
              </a:rPr>
              <a:t>elki problémák;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b</a:t>
            </a:r>
            <a:r>
              <a:rPr lang="hu-HU" sz="2000" dirty="0" smtClean="0">
                <a:latin typeface="Bookman Old Style" panose="02050604050505020204" pitchFamily="18" charset="0"/>
              </a:rPr>
              <a:t>etegség;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k</a:t>
            </a:r>
            <a:r>
              <a:rPr lang="hu-HU" sz="2000" dirty="0" smtClean="0">
                <a:latin typeface="Bookman Old Style" panose="02050604050505020204" pitchFamily="18" charset="0"/>
              </a:rPr>
              <a:t>orábbi sérülés;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i</a:t>
            </a:r>
            <a:r>
              <a:rPr lang="hu-HU" sz="2000" dirty="0" smtClean="0">
                <a:latin typeface="Bookman Old Style" panose="02050604050505020204" pitchFamily="18" charset="0"/>
              </a:rPr>
              <a:t>zomerő eltérések;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k</a:t>
            </a:r>
            <a:r>
              <a:rPr lang="hu-HU" sz="2000" dirty="0" smtClean="0">
                <a:latin typeface="Bookman Old Style" panose="02050604050505020204" pitchFamily="18" charset="0"/>
              </a:rPr>
              <a:t>óros ízületi lazaság;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é</a:t>
            </a:r>
            <a:r>
              <a:rPr lang="hu-HU" sz="2000" dirty="0" smtClean="0">
                <a:latin typeface="Bookman Old Style" panose="02050604050505020204" pitchFamily="18" charset="0"/>
              </a:rPr>
              <a:t>letkor.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lelki problémák és a stressz hatása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29881" y="2294872"/>
            <a:ext cx="52755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Bookman Old Style" panose="02050604050505020204" pitchFamily="18" charset="0"/>
              </a:rPr>
              <a:t>Izomfeszültséget </a:t>
            </a:r>
            <a:r>
              <a:rPr lang="hu-HU" sz="2000" b="1" dirty="0" smtClean="0">
                <a:latin typeface="Bookman Old Style" panose="02050604050505020204" pitchFamily="18" charset="0"/>
              </a:rPr>
              <a:t>okoz:</a:t>
            </a:r>
          </a:p>
          <a:p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s</a:t>
            </a:r>
            <a:r>
              <a:rPr lang="hu-HU" sz="2000" dirty="0" smtClean="0">
                <a:latin typeface="Bookman Old Style" panose="02050604050505020204" pitchFamily="18" charset="0"/>
              </a:rPr>
              <a:t>érülésveszély;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ügyetlenebbé válik a </a:t>
            </a:r>
            <a:r>
              <a:rPr lang="hu-HU" sz="2000" dirty="0" smtClean="0">
                <a:latin typeface="Bookman Old Style" panose="02050604050505020204" pitchFamily="18" charset="0"/>
              </a:rPr>
              <a:t>játékos;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pontatlan </a:t>
            </a:r>
            <a:r>
              <a:rPr lang="hu-HU" sz="2000" dirty="0" smtClean="0">
                <a:latin typeface="Bookman Old Style" panose="02050604050505020204" pitchFamily="18" charset="0"/>
              </a:rPr>
              <a:t>labdakezelés.</a:t>
            </a: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  <a:p>
            <a:r>
              <a:rPr lang="hu-HU" sz="2000" b="1" dirty="0">
                <a:latin typeface="Bookman Old Style" panose="02050604050505020204" pitchFamily="18" charset="0"/>
              </a:rPr>
              <a:t>Ingerültté </a:t>
            </a:r>
            <a:r>
              <a:rPr lang="hu-HU" sz="2000" b="1" dirty="0" smtClean="0">
                <a:latin typeface="Bookman Old Style" panose="02050604050505020204" pitchFamily="18" charset="0"/>
              </a:rPr>
              <a:t>tesz:</a:t>
            </a:r>
          </a:p>
          <a:p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s</a:t>
            </a:r>
            <a:r>
              <a:rPr lang="hu-HU" sz="2000" dirty="0" smtClean="0">
                <a:latin typeface="Bookman Old Style" panose="02050604050505020204" pitchFamily="18" charset="0"/>
              </a:rPr>
              <a:t>zabálytalanságok;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rontott technikai és taktikai </a:t>
            </a:r>
            <a:r>
              <a:rPr lang="hu-HU" sz="2000" dirty="0" smtClean="0">
                <a:latin typeface="Bookman Old Style" panose="02050604050505020204" pitchFamily="18" charset="0"/>
              </a:rPr>
              <a:t>elemek;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ütközések, </a:t>
            </a:r>
            <a:r>
              <a:rPr lang="hu-HU" sz="2000" dirty="0" smtClean="0">
                <a:latin typeface="Bookman Old Style" panose="02050604050505020204" pitchFamily="18" charset="0"/>
              </a:rPr>
              <a:t>sérülésveszély.</a:t>
            </a: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Képtalálat a következőre: „szabálytalanság a fociba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913441"/>
            <a:ext cx="6191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Fejsérülések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68030" y="1713847"/>
            <a:ext cx="65995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G</a:t>
            </a:r>
            <a:r>
              <a:rPr lang="hu-HU" sz="2000" dirty="0" smtClean="0">
                <a:latin typeface="Bookman Old Style" panose="02050604050505020204" pitchFamily="18" charset="0"/>
              </a:rPr>
              <a:t>yakoribbak, </a:t>
            </a:r>
            <a:r>
              <a:rPr lang="hu-HU" sz="2000" dirty="0">
                <a:latin typeface="Bookman Old Style" panose="02050604050505020204" pitchFamily="18" charset="0"/>
              </a:rPr>
              <a:t>mint </a:t>
            </a:r>
            <a:r>
              <a:rPr lang="hu-HU" sz="2000" dirty="0" smtClean="0">
                <a:latin typeface="Bookman Old Style" panose="02050604050505020204" pitchFamily="18" charset="0"/>
              </a:rPr>
              <a:t>gondolnánk.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P</a:t>
            </a:r>
            <a:r>
              <a:rPr lang="hu-HU" sz="2000" dirty="0" smtClean="0">
                <a:latin typeface="Bookman Old Style" panose="02050604050505020204" pitchFamily="18" charset="0"/>
              </a:rPr>
              <a:t>otenciális életveszély (koponyaűri bevérzés!!!)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</a:t>
            </a:r>
            <a:r>
              <a:rPr lang="hu-HU" sz="2000" dirty="0" smtClean="0">
                <a:latin typeface="Bookman Old Style" panose="02050604050505020204" pitchFamily="18" charset="0"/>
              </a:rPr>
              <a:t>inden </a:t>
            </a:r>
            <a:r>
              <a:rPr lang="hu-HU" sz="2000" dirty="0">
                <a:latin typeface="Bookman Old Style" panose="02050604050505020204" pitchFamily="18" charset="0"/>
              </a:rPr>
              <a:t>eset intézeti kivizsgálást </a:t>
            </a:r>
            <a:r>
              <a:rPr lang="hu-HU" sz="2000" dirty="0" smtClean="0">
                <a:latin typeface="Bookman Old Style" panose="02050604050505020204" pitchFamily="18" charset="0"/>
              </a:rPr>
              <a:t>igényel.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K</a:t>
            </a:r>
            <a:r>
              <a:rPr lang="hu-HU" sz="2000" dirty="0" smtClean="0">
                <a:latin typeface="Bookman Old Style" panose="02050604050505020204" pitchFamily="18" charset="0"/>
              </a:rPr>
              <a:t>oponya röntgen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S</a:t>
            </a:r>
            <a:r>
              <a:rPr lang="hu-HU" sz="2000" dirty="0" smtClean="0">
                <a:latin typeface="Bookman Old Style" panose="02050604050505020204" pitchFamily="18" charset="0"/>
              </a:rPr>
              <a:t>zemfenék vizsgálat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gy középvonalának ultrahangos vizsgálata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E</a:t>
            </a:r>
            <a:r>
              <a:rPr lang="hu-HU" sz="2000" dirty="0" smtClean="0">
                <a:latin typeface="Bookman Old Style" panose="02050604050505020204" pitchFamily="18" charset="0"/>
              </a:rPr>
              <a:t>zeket a vizsgálatokat mindenképpen el kell végezni, függetlenül </a:t>
            </a:r>
            <a:r>
              <a:rPr lang="hu-HU" sz="2000" dirty="0">
                <a:latin typeface="Bookman Old Style" panose="02050604050505020204" pitchFamily="18" charset="0"/>
              </a:rPr>
              <a:t>a szubjektív panaszok </a:t>
            </a:r>
            <a:r>
              <a:rPr lang="hu-HU" sz="2000" dirty="0" smtClean="0">
                <a:latin typeface="Bookman Old Style" panose="02050604050505020204" pitchFamily="18" charset="0"/>
              </a:rPr>
              <a:t>erősségétől.</a:t>
            </a: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Képtalálat a következőre: „fejsérülések foci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55" y="2962275"/>
            <a:ext cx="4768275" cy="32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Fejsérülések vizsgálata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67327" y="1971022"/>
            <a:ext cx="11714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229" indent="-286229">
              <a:buFont typeface="Arial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</a:rPr>
              <a:t>Az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anamnézis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kulcs</a:t>
            </a:r>
            <a:r>
              <a:rPr lang="en-US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kérdezd</a:t>
            </a:r>
            <a:r>
              <a:rPr lang="en-US" sz="2000" dirty="0">
                <a:latin typeface="Bookman Old Style" panose="02050604050505020204" pitchFamily="18" charset="0"/>
              </a:rPr>
              <a:t> meg a </a:t>
            </a:r>
            <a:r>
              <a:rPr lang="en-US" sz="2000" dirty="0" err="1">
                <a:latin typeface="Bookman Old Style" panose="02050604050505020204" pitchFamily="18" charset="0"/>
              </a:rPr>
              <a:t>többi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játékost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vagy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hu-HU" sz="2000" dirty="0" smtClean="0">
                <a:latin typeface="Bookman Old Style" panose="02050604050505020204" pitchFamily="18" charset="0"/>
              </a:rPr>
              <a:t>játékvezetőt</a:t>
            </a:r>
            <a:r>
              <a:rPr lang="en-US" sz="2000" dirty="0" smtClean="0">
                <a:latin typeface="Bookman Old Style" panose="02050604050505020204" pitchFamily="18" charset="0"/>
              </a:rPr>
              <a:t>)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286229" indent="-286229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286229" indent="-286229">
              <a:buFont typeface="Arial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</a:rPr>
              <a:t>Mindig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ABC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(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A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irway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B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reathing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C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irculation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=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Légút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Légzés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Keringés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)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és </a:t>
            </a:r>
            <a:r>
              <a:rPr lang="en-US" sz="2000" dirty="0" err="1">
                <a:latin typeface="Bookman Old Style" panose="02050604050505020204" pitchFamily="18" charset="0"/>
              </a:rPr>
              <a:t>stabilizáld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nyaki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gerincet</a:t>
            </a:r>
            <a:r>
              <a:rPr lang="hu-HU" sz="2000" dirty="0" smtClean="0">
                <a:latin typeface="Bookman Old Style" panose="02050604050505020204" pitchFamily="18" charset="0"/>
              </a:rPr>
              <a:t>!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286229" indent="-286229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286229" indent="-286229">
              <a:buFont typeface="Arial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GCS/AVPU</a:t>
            </a:r>
          </a:p>
          <a:p>
            <a:pPr marL="286229" indent="-286229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286229" indent="-286229"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M</a:t>
            </a:r>
            <a:r>
              <a:rPr lang="en-US" sz="2000" dirty="0" err="1" smtClean="0">
                <a:latin typeface="Bookman Old Style" panose="02050604050505020204" pitchFamily="18" charset="0"/>
              </a:rPr>
              <a:t>ódosított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Maddocks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kérdőív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286229" indent="-286229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286229" indent="-286229">
              <a:buFont typeface="Arial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</a:rPr>
              <a:t>Mikor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térhet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vissza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hu-HU" sz="2000" dirty="0" smtClean="0">
                <a:latin typeface="Bookman Old Style" panose="02050604050505020204" pitchFamily="18" charset="0"/>
              </a:rPr>
              <a:t>pályára</a:t>
            </a:r>
            <a:r>
              <a:rPr lang="en-US" sz="2000" dirty="0" smtClean="0">
                <a:latin typeface="Bookman Old Style" panose="02050604050505020204" pitchFamily="18" charset="0"/>
              </a:rPr>
              <a:t>?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286229" indent="-286229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286229" indent="-286229">
              <a:buFont typeface="Arial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</a:rPr>
              <a:t>Mikor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küldjük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kórházba</a:t>
            </a:r>
            <a:r>
              <a:rPr lang="en-US" sz="2000" dirty="0">
                <a:latin typeface="Bookman Old Style" panose="02050604050505020204" pitchFamily="18" charset="0"/>
              </a:rPr>
              <a:t>?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Képtalálat a következőre: „fejsérülés vizsgálat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092219"/>
            <a:ext cx="5962650" cy="36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Módosított </a:t>
            </a:r>
            <a:r>
              <a:rPr lang="hu-HU" sz="2400" b="1" dirty="0" err="1" smtClean="0">
                <a:latin typeface="Bookman Old Style" panose="02050604050505020204" pitchFamily="18" charset="0"/>
              </a:rPr>
              <a:t>Maddocks</a:t>
            </a:r>
            <a:r>
              <a:rPr lang="hu-HU" sz="2400" b="1" dirty="0" smtClean="0">
                <a:latin typeface="Bookman Old Style" panose="02050604050505020204" pitchFamily="18" charset="0"/>
              </a:rPr>
              <a:t> kérdőív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77505" y="1961497"/>
            <a:ext cx="894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79" y="1194841"/>
            <a:ext cx="8447301" cy="567264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952624" y="1688362"/>
            <a:ext cx="388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 Milyen eseményen vagy?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52624" y="2977160"/>
            <a:ext cx="4181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 Melyik félidőben vagyunk?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762375" y="5829300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 Ki </a:t>
            </a:r>
            <a:r>
              <a:rPr lang="hu-HU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</a:t>
            </a:r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őtte az utolsó gólt?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488595" y="2452535"/>
            <a:ext cx="4107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 Mikor játszottál utoljára?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488595" y="4791119"/>
            <a:ext cx="488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 Megnyertük az utolsó meccset?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Az elsősegély fogalma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81172" y="1727579"/>
            <a:ext cx="11305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Bookman Old Style" panose="02050604050505020204" pitchFamily="18" charset="0"/>
              </a:rPr>
              <a:t>Olyan egészségügyi beavatkozás, melyet bárki – laikus vagy valamilyen egészségügyi képzettséggel rendelkező személy – elvégezhet a sürgősségi ellátás megkezdése előtt azért, hogy a baleset vagy hirtelen egészségkárosodás következményeit elhárítsa.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2.bp.blogspot.com/-V6vqACqwN_0/VcTKGAjEQoI/AAAAAAAAABE/_xEUpBv4SMo/s1600/konstant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82" y="3108770"/>
            <a:ext cx="3597656" cy="36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52600" y="3959467"/>
            <a:ext cx="4648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          Konstantin-kereszt</a:t>
            </a: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ctr"/>
            <a:endParaRPr lang="hu-HU" sz="2000" b="1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sürgősségi ellátás szimbóluma, hat ága az ellátás egyes részterületeit szimbolizálja.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ctr"/>
            <a:endParaRPr lang="hu-H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  <a:cs typeface="Calibri" pitchFamily="34" charset="0"/>
              </a:rPr>
              <a:t>A játékos m</a:t>
            </a:r>
            <a:r>
              <a:rPr lang="en-GB" sz="2400" b="1" dirty="0" err="1" smtClean="0">
                <a:latin typeface="Bookman Old Style" panose="02050604050505020204" pitchFamily="18" charset="0"/>
                <a:cs typeface="Calibri" pitchFamily="34" charset="0"/>
              </a:rPr>
              <a:t>ikor</a:t>
            </a:r>
            <a:r>
              <a:rPr lang="en-GB" sz="2400" b="1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latin typeface="Bookman Old Style" panose="02050604050505020204" pitchFamily="18" charset="0"/>
                <a:cs typeface="Calibri" pitchFamily="34" charset="0"/>
              </a:rPr>
              <a:t>térhet</a:t>
            </a:r>
            <a:r>
              <a:rPr lang="en-GB" sz="24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latin typeface="Bookman Old Style" panose="02050604050505020204" pitchFamily="18" charset="0"/>
                <a:cs typeface="Calibri" pitchFamily="34" charset="0"/>
              </a:rPr>
              <a:t>vissza</a:t>
            </a:r>
            <a:r>
              <a:rPr lang="en-GB" sz="2400" b="1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GB" sz="2400" b="1" dirty="0" err="1" smtClean="0">
                <a:latin typeface="Bookman Old Style" panose="02050604050505020204" pitchFamily="18" charset="0"/>
                <a:cs typeface="Calibri" pitchFamily="34" charset="0"/>
              </a:rPr>
              <a:t>pályára</a:t>
            </a:r>
            <a:r>
              <a:rPr lang="en-GB" sz="2400" b="1" dirty="0" smtClean="0">
                <a:latin typeface="Bookman Old Style" panose="02050604050505020204" pitchFamily="18" charset="0"/>
                <a:cs typeface="Calibri" pitchFamily="34" charset="0"/>
              </a:rPr>
              <a:t>/</a:t>
            </a:r>
            <a:r>
              <a:rPr lang="en-GB" sz="2400" b="1" dirty="0" err="1" smtClean="0">
                <a:latin typeface="Bookman Old Style" panose="02050604050505020204" pitchFamily="18" charset="0"/>
                <a:cs typeface="Calibri" pitchFamily="34" charset="0"/>
              </a:rPr>
              <a:t>mikor</a:t>
            </a:r>
            <a:r>
              <a:rPr lang="en-GB" sz="2400" b="1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latin typeface="Bookman Old Style" panose="02050604050505020204" pitchFamily="18" charset="0"/>
                <a:cs typeface="Calibri" pitchFamily="34" charset="0"/>
              </a:rPr>
              <a:t>küldjük</a:t>
            </a:r>
            <a:r>
              <a:rPr lang="en-GB" sz="24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Bookman Old Style" panose="02050604050505020204" pitchFamily="18" charset="0"/>
                <a:cs typeface="Calibri" pitchFamily="34" charset="0"/>
              </a:rPr>
              <a:t>kórházba</a:t>
            </a:r>
            <a:r>
              <a:rPr lang="hu-HU" sz="2400" b="1" dirty="0" smtClean="0">
                <a:latin typeface="Bookman Old Style" panose="02050604050505020204" pitchFamily="18" charset="0"/>
                <a:cs typeface="Calibri" pitchFamily="34" charset="0"/>
              </a:rPr>
              <a:t>?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14" name="Rectangle 17"/>
          <p:cNvSpPr/>
          <p:nvPr/>
        </p:nvSpPr>
        <p:spPr>
          <a:xfrm>
            <a:off x="1344195" y="2800350"/>
            <a:ext cx="32905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221" indent="-216797" algn="just"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n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incs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eszméletvesztés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 algn="just"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n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incs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görcsroham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 algn="just">
              <a:buFont typeface="Arial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GCS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15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 algn="just"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n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orm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á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l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neurológia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 algn="just">
              <a:buFont typeface="Arial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Maddocks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5/5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 algn="just"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n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orm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á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l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egyensúly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 algn="just"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n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orm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á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l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látás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 algn="just"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t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ünetmentes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6233880" y="2800350"/>
            <a:ext cx="47103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GCS &lt;15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bármikor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sérülés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után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p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z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ttraumás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görcsroham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e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szméletvesztés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f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o</a:t>
            </a:r>
            <a:r>
              <a:rPr lang="hu-HU" sz="2000" dirty="0" err="1" smtClean="0">
                <a:latin typeface="Bookman Old Style" panose="02050604050505020204" pitchFamily="18" charset="0"/>
                <a:cs typeface="Calibri" pitchFamily="34" charset="0"/>
              </a:rPr>
              <a:t>ká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lis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tünetek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e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rős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és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állandó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fejfájás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l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egalább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2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alkalommal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hányt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p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z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ttraumás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amnézia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&gt;5 perc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r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etrogr</a:t>
            </a:r>
            <a:r>
              <a:rPr lang="hu-HU" sz="2000" dirty="0" err="1" smtClean="0">
                <a:latin typeface="Bookman Old Style" panose="02050604050505020204" pitchFamily="18" charset="0"/>
                <a:cs typeface="Calibri" pitchFamily="34" charset="0"/>
              </a:rPr>
              <a:t>ád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amnézia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&gt;30 perc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m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agas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rizikójú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sérülés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k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oponyatörés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jelei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43834" indent="-21409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i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smert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k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oagulopátia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1415967" y="2199097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latin typeface="Bookman Old Style" panose="02050604050505020204" pitchFamily="18" charset="0"/>
                <a:cs typeface="Calibri" pitchFamily="34" charset="0"/>
              </a:rPr>
              <a:t>Visszatérhet</a:t>
            </a:r>
            <a:r>
              <a:rPr lang="en-GB" sz="2000" b="1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pályára: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17" name="Rectangle 29"/>
          <p:cNvSpPr/>
          <p:nvPr/>
        </p:nvSpPr>
        <p:spPr>
          <a:xfrm>
            <a:off x="6233880" y="2199097"/>
            <a:ext cx="3196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latin typeface="Bookman Old Style" panose="02050604050505020204" pitchFamily="18" charset="0"/>
                <a:cs typeface="Calibri" pitchFamily="34" charset="0"/>
              </a:rPr>
              <a:t>Kórházba</a:t>
            </a:r>
            <a:r>
              <a:rPr lang="en-GB" sz="20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GB" sz="2000" b="1" dirty="0" err="1">
                <a:latin typeface="Bookman Old Style" panose="02050604050505020204" pitchFamily="18" charset="0"/>
                <a:cs typeface="Calibri" pitchFamily="34" charset="0"/>
              </a:rPr>
              <a:t>kell</a:t>
            </a:r>
            <a:r>
              <a:rPr lang="en-GB" sz="20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Bookman Old Style" panose="02050604050505020204" pitchFamily="18" charset="0"/>
                <a:cs typeface="Calibri" pitchFamily="34" charset="0"/>
              </a:rPr>
              <a:t>küldeni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: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  <a:cs typeface="Calibri" pitchFamily="34" charset="0"/>
              </a:rPr>
              <a:t>Arcsérülések típusai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562100" y="1457788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2221" indent="-216797">
              <a:buFont typeface="Arial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L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ágyrész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sérülések</a:t>
            </a:r>
          </a:p>
          <a:p>
            <a:pPr marL="252221" indent="-216797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Font typeface="Arial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C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sont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sérülések</a:t>
            </a:r>
          </a:p>
          <a:p>
            <a:pPr marL="252221" indent="-216797">
              <a:buFont typeface="Arial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Font typeface="Arial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M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axillo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f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aci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á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lis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törések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Font typeface="Arial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Font typeface="Arial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O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rr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sérülések</a:t>
            </a:r>
          </a:p>
          <a:p>
            <a:pPr marL="252221" indent="-216797">
              <a:buFont typeface="Arial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Font typeface="Arial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O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rbita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sérülések</a:t>
            </a:r>
          </a:p>
          <a:p>
            <a:pPr marL="252221" indent="-216797">
              <a:buFont typeface="Arial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Font typeface="Arial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J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áromív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sérülések</a:t>
            </a:r>
          </a:p>
          <a:p>
            <a:pPr marL="252221" indent="-216797">
              <a:buFont typeface="Arial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S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zemüregsérülése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k</a:t>
            </a:r>
          </a:p>
          <a:p>
            <a:pPr marL="252221" indent="-216797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Font typeface="Arial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Állkapocssérülések</a:t>
            </a:r>
          </a:p>
          <a:p>
            <a:pPr marL="252221" indent="-216797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Font typeface="Arial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F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og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sérülések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6146" name="Picture 2" descr="Képtalálat a következőre: „futball arcsérülé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80" y="1237166"/>
            <a:ext cx="4178300" cy="54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  <a:cs typeface="Calibri" pitchFamily="34" charset="0"/>
              </a:rPr>
              <a:t>Az arc lágyrészének sérülései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699378" y="1637647"/>
            <a:ext cx="828675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</a:rPr>
              <a:t>sporttal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</a:rPr>
              <a:t>kapcsolatos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megfontolások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s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érülés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i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mechanizmus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t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ársult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sérülések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(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pl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.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szem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és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fogak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);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e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sztétikum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funkció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1034390" lvl="2">
              <a:lnSpc>
                <a:spcPct val="90000"/>
              </a:lnSpc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lnSpc>
                <a:spcPct val="90000"/>
              </a:lnSpc>
            </a:pPr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</a:rPr>
              <a:t>Kezelési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lehetőségek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i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deiglenes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  <a:endParaRPr lang="hu-HU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d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efinitív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1034390" lvl="2">
              <a:lnSpc>
                <a:spcPct val="90000"/>
              </a:lnSpc>
            </a:pPr>
            <a:endParaRPr lang="fr-CH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spcBef>
                <a:spcPct val="0"/>
              </a:spcBef>
            </a:pPr>
            <a:r>
              <a:rPr lang="en-US" sz="2000" b="1" dirty="0" err="1">
                <a:latin typeface="Bookman Old Style" panose="02050604050505020204" pitchFamily="18" charset="0"/>
              </a:rPr>
              <a:t>Folytathatja</a:t>
            </a:r>
            <a:r>
              <a:rPr lang="en-US" sz="2000" b="1" dirty="0">
                <a:latin typeface="Bookman Old Style" panose="02050604050505020204" pitchFamily="18" charset="0"/>
              </a:rPr>
              <a:t> a </a:t>
            </a:r>
            <a:r>
              <a:rPr lang="en-US" sz="2000" b="1" dirty="0" err="1" smtClean="0">
                <a:latin typeface="Bookman Old Style" panose="02050604050505020204" pitchFamily="18" charset="0"/>
              </a:rPr>
              <a:t>játékot</a:t>
            </a:r>
            <a:r>
              <a:rPr lang="en-US" sz="2000" b="1" dirty="0" smtClean="0">
                <a:latin typeface="Bookman Old Style" panose="02050604050505020204" pitchFamily="18" charset="0"/>
              </a:rPr>
              <a:t>?</a:t>
            </a:r>
            <a:endParaRPr lang="hu-HU" sz="2000" b="1" dirty="0" smtClean="0">
              <a:latin typeface="Bookman Old Style" panose="020506040505050202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S</a:t>
            </a:r>
            <a:r>
              <a:rPr lang="en-US" sz="2000" dirty="0" err="1" smtClean="0">
                <a:latin typeface="Bookman Old Style" panose="02050604050505020204" pitchFamily="18" charset="0"/>
              </a:rPr>
              <a:t>eb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kiterjedése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G</a:t>
            </a:r>
            <a:r>
              <a:rPr lang="en-US" sz="2000" dirty="0" err="1" smtClean="0">
                <a:latin typeface="Bookman Old Style" panose="02050604050505020204" pitchFamily="18" charset="0"/>
              </a:rPr>
              <a:t>yanú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</a:rPr>
              <a:t>társult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sérülésre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Re</a:t>
            </a:r>
            <a:r>
              <a:rPr lang="hu-HU" sz="2000" dirty="0" smtClean="0">
                <a:latin typeface="Bookman Old Style" panose="02050604050505020204" pitchFamily="18" charset="0"/>
              </a:rPr>
              <a:t>á</a:t>
            </a:r>
            <a:r>
              <a:rPr lang="en-US" sz="2000" dirty="0" err="1" smtClean="0">
                <a:latin typeface="Bookman Old Style" panose="02050604050505020204" pitchFamily="18" charset="0"/>
              </a:rPr>
              <a:t>lisan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zárható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ideiglenesen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vagy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definitív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módon</a:t>
            </a:r>
            <a:r>
              <a:rPr lang="en-US" sz="2000" dirty="0" smtClean="0">
                <a:latin typeface="Bookman Old Style" panose="02050604050505020204" pitchFamily="18" charset="0"/>
              </a:rPr>
              <a:t>?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</a:t>
            </a:r>
            <a:r>
              <a:rPr lang="en-US" sz="2000" dirty="0" err="1" smtClean="0">
                <a:latin typeface="Bookman Old Style" panose="02050604050505020204" pitchFamily="18" charset="0"/>
              </a:rPr>
              <a:t>lapos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sebtisztítás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T</a:t>
            </a:r>
            <a:r>
              <a:rPr lang="en-US" sz="2000" dirty="0" err="1" smtClean="0">
                <a:latin typeface="Bookman Old Style" panose="02050604050505020204" pitchFamily="18" charset="0"/>
              </a:rPr>
              <a:t>etanus</a:t>
            </a:r>
            <a:r>
              <a:rPr lang="hu-HU" sz="2000" dirty="0">
                <a:latin typeface="Bookman Old Style" panose="02050604050505020204" pitchFamily="18" charset="0"/>
              </a:rPr>
              <a:t>z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1034390" lvl="2"/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Képtalálat a következőre: „sebtisztítá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05" y="1637647"/>
            <a:ext cx="4998310" cy="316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99378" y="6070001"/>
            <a:ext cx="11492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Bookman Old Style" panose="02050604050505020204" pitchFamily="18" charset="0"/>
              </a:rPr>
              <a:t>Definitív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ellátást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biztosító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intézménybe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utalás</a:t>
            </a:r>
            <a:r>
              <a:rPr lang="en-US" sz="2000" dirty="0" smtClean="0">
                <a:latin typeface="Bookman Old Style" panose="02050604050505020204" pitchFamily="18" charset="0"/>
              </a:rPr>
              <a:t>? </a:t>
            </a:r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hu-HU" sz="2000" b="1" dirty="0">
                <a:latin typeface="Bookman Old Style" panose="02050604050505020204" pitchFamily="18" charset="0"/>
              </a:rPr>
              <a:t>Á</a:t>
            </a:r>
            <a:r>
              <a:rPr lang="hu-HU" sz="2000" b="1" dirty="0" smtClean="0">
                <a:latin typeface="Bookman Old Style" panose="02050604050505020204" pitchFamily="18" charset="0"/>
              </a:rPr>
              <a:t>llkapocstörés </a:t>
            </a:r>
            <a:r>
              <a:rPr lang="hu-HU" sz="2000" b="1" dirty="0">
                <a:latin typeface="Bookman Old Style" panose="02050604050505020204" pitchFamily="18" charset="0"/>
              </a:rPr>
              <a:t>esetén </a:t>
            </a:r>
            <a:r>
              <a:rPr lang="hu-HU" sz="2000" b="1" dirty="0" smtClean="0">
                <a:latin typeface="Bookman Old Style" panose="02050604050505020204" pitchFamily="18" charset="0"/>
              </a:rPr>
              <a:t>mindenképpen kórházba kell szállítani a sérültet!!!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  <a:cs typeface="Calibri" pitchFamily="34" charset="0"/>
              </a:rPr>
              <a:t>A járomcsont sérülései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2659069"/>
            <a:ext cx="9410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229" indent="-286229"/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</a:rPr>
              <a:t>Látás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/</a:t>
            </a:r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</a:rPr>
              <a:t>szemgolyó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sérülés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szemgolyó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sérülése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veszélyeztetheti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látást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rosszul diagnosztizált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sérülés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veszélyeztetheti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játékos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pályafutását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L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átás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élesség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e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/</a:t>
            </a:r>
            <a:r>
              <a:rPr lang="hu-HU" sz="2000" dirty="0" err="1" smtClean="0">
                <a:latin typeface="Bookman Old Style" panose="02050604050505020204" pitchFamily="18" charset="0"/>
                <a:cs typeface="Calibri" pitchFamily="34" charset="0"/>
              </a:rPr>
              <a:t>kettőslátás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spcBef>
                <a:spcPct val="0"/>
              </a:spcBef>
            </a:pP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Gyakori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 sérülések: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a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vul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z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ió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e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lmozdulás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/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törés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/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</a:rPr>
              <a:t>Mit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tehetünk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,</a:t>
            </a:r>
            <a:r>
              <a:rPr lang="en-US" sz="2000" b="1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</a:rPr>
              <a:t>hogy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</a:rPr>
              <a:t>megelőzzük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</a:rPr>
              <a:t>ezeket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sérüléseket</a:t>
            </a:r>
            <a:r>
              <a:rPr lang="en-US" sz="2000" b="1" dirty="0" smtClean="0">
                <a:latin typeface="Bookman Old Style" panose="02050604050505020204" pitchFamily="18" charset="0"/>
                <a:cs typeface="Calibri" pitchFamily="34" charset="0"/>
              </a:rPr>
              <a:t>?</a:t>
            </a:r>
            <a:endParaRPr lang="hu-HU" sz="2000" b="1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F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ogvédő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használata (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j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elentős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trauma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esetén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sem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károsodik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harapás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)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10242" name="Picture 2" descr="Képtalálat a következőre: „fogvédő futball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5" y="3653920"/>
            <a:ext cx="3044825" cy="216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nyaki gerinc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68030" y="1713847"/>
            <a:ext cx="659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66617" y="1713847"/>
            <a:ext cx="9534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</a:rPr>
              <a:t>légút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vizsgálatakor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vizsgáljuk</a:t>
            </a:r>
            <a:r>
              <a:rPr lang="en-US" sz="2000" dirty="0">
                <a:latin typeface="Bookman Old Style" panose="02050604050505020204" pitchFamily="18" charset="0"/>
              </a:rPr>
              <a:t> meg a </a:t>
            </a:r>
            <a:r>
              <a:rPr lang="en-US" sz="2000" dirty="0" err="1">
                <a:latin typeface="Bookman Old Style" panose="02050604050505020204" pitchFamily="18" charset="0"/>
              </a:rPr>
              <a:t>nyaki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gerincet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is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</a:rPr>
              <a:t>fej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mozgatása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a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másodlagos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sérülések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kialakulása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miatt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nem</a:t>
            </a:r>
            <a:r>
              <a:rPr lang="en-US" sz="2000" dirty="0">
                <a:latin typeface="Bookman Old Style" panose="02050604050505020204" pitchFamily="18" charset="0"/>
              </a:rPr>
              <a:t> javas</a:t>
            </a:r>
            <a:r>
              <a:rPr lang="hu-HU" sz="2000" dirty="0">
                <a:latin typeface="Bookman Old Style" panose="02050604050505020204" pitchFamily="18" charset="0"/>
              </a:rPr>
              <a:t>olt.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</a:rPr>
              <a:t>Anamnézis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 smtClean="0">
                <a:latin typeface="Bookman Old Style" panose="02050604050505020204" pitchFamily="18" charset="0"/>
              </a:rPr>
              <a:t>sérülés</a:t>
            </a:r>
            <a:r>
              <a:rPr lang="hu-HU" sz="2000" dirty="0" smtClean="0">
                <a:latin typeface="Bookman Old Style" panose="02050604050505020204" pitchFamily="18" charset="0"/>
              </a:rPr>
              <a:t>i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mechanizmus</a:t>
            </a:r>
            <a:r>
              <a:rPr lang="en-US" sz="2000" dirty="0" smtClean="0">
                <a:latin typeface="Bookman Old Style" panose="02050604050505020204" pitchFamily="18" charset="0"/>
              </a:rPr>
              <a:t>!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en-US" sz="2000" dirty="0" err="1" smtClean="0">
                <a:latin typeface="Bookman Old Style" panose="02050604050505020204" pitchFamily="18" charset="0"/>
              </a:rPr>
              <a:t>Schanz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gallér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önmagában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nem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rögzíti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nyaki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gerincet</a:t>
            </a:r>
            <a:r>
              <a:rPr lang="hu-HU" sz="2000" dirty="0" smtClean="0">
                <a:latin typeface="Bookman Old Style" panose="02050604050505020204" pitchFamily="18" charset="0"/>
              </a:rPr>
              <a:t>!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Képtalálat a következőre: „nyaki gerinc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603" y="3322637"/>
            <a:ext cx="2667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nyaki gerinc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35" y="4122737"/>
            <a:ext cx="33337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Mikor ép a nyaki gerinc?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68030" y="1713847"/>
            <a:ext cx="659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68030" y="2894947"/>
            <a:ext cx="46674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N</a:t>
            </a:r>
            <a:r>
              <a:rPr lang="en-US" sz="2000" dirty="0" err="1" smtClean="0">
                <a:latin typeface="Bookman Old Style" panose="02050604050505020204" pitchFamily="18" charset="0"/>
              </a:rPr>
              <a:t>incs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középvonali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érzékenység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N</a:t>
            </a:r>
            <a:r>
              <a:rPr lang="en-US" sz="2000" dirty="0" err="1" smtClean="0">
                <a:latin typeface="Bookman Old Style" panose="02050604050505020204" pitchFamily="18" charset="0"/>
              </a:rPr>
              <a:t>incs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fo</a:t>
            </a:r>
            <a:r>
              <a:rPr lang="hu-HU" sz="2000" dirty="0" err="1" smtClean="0">
                <a:latin typeface="Bookman Old Style" panose="02050604050505020204" pitchFamily="18" charset="0"/>
              </a:rPr>
              <a:t>ká</a:t>
            </a:r>
            <a:r>
              <a:rPr lang="en-US" sz="2000" dirty="0" err="1" smtClean="0">
                <a:latin typeface="Bookman Old Style" panose="02050604050505020204" pitchFamily="18" charset="0"/>
              </a:rPr>
              <a:t>lis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neurológiai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gócjel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GCS 15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A</a:t>
            </a:r>
            <a:r>
              <a:rPr lang="en-US" sz="2000" dirty="0" err="1" smtClean="0">
                <a:latin typeface="Bookman Old Style" panose="02050604050505020204" pitchFamily="18" charset="0"/>
              </a:rPr>
              <a:t>ktív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45 </a:t>
            </a:r>
            <a:r>
              <a:rPr lang="en-US" sz="2000" dirty="0" err="1">
                <a:latin typeface="Bookman Old Style" panose="02050604050505020204" pitchFamily="18" charset="0"/>
              </a:rPr>
              <a:t>fokos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rotáció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Bookman Old Style" panose="02050604050505020204" pitchFamily="18" charset="0"/>
              </a:rPr>
              <a:t>S</a:t>
            </a:r>
            <a:r>
              <a:rPr lang="en-US" sz="2000" dirty="0" err="1" smtClean="0">
                <a:latin typeface="Bookman Old Style" panose="02050604050505020204" pitchFamily="18" charset="0"/>
              </a:rPr>
              <a:t>érülés</a:t>
            </a:r>
            <a:r>
              <a:rPr lang="hu-HU" sz="2000" dirty="0" smtClean="0">
                <a:latin typeface="Bookman Old Style" panose="02050604050505020204" pitchFamily="18" charset="0"/>
              </a:rPr>
              <a:t>i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mechanizmus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Képtalálat a következőre: „nyaki gerinc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3" y="1637647"/>
            <a:ext cx="5037137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</a:t>
            </a:r>
            <a:r>
              <a:rPr lang="hu-HU" sz="2400" b="1" dirty="0" smtClean="0">
                <a:latin typeface="Bookman Old Style" panose="02050604050505020204" pitchFamily="18" charset="0"/>
              </a:rPr>
              <a:t> nyaki gerinc kezelése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68030" y="1713847"/>
            <a:ext cx="659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68030" y="3399772"/>
            <a:ext cx="46674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A</a:t>
            </a:r>
            <a:r>
              <a:rPr lang="en-US" sz="2000" dirty="0" err="1" smtClean="0">
                <a:latin typeface="Bookman Old Style" panose="02050604050505020204" pitchFamily="18" charset="0"/>
              </a:rPr>
              <a:t>zonnali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kézzel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stabilizálás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</a:rPr>
              <a:t>Schanz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gallér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Bookman Old Style" panose="02050604050505020204" pitchFamily="18" charset="0"/>
              </a:rPr>
              <a:t>G</a:t>
            </a:r>
            <a:r>
              <a:rPr lang="en-US" sz="2000" dirty="0" err="1" smtClean="0">
                <a:latin typeface="Bookman Old Style" panose="02050604050505020204" pitchFamily="18" charset="0"/>
              </a:rPr>
              <a:t>erinc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ágy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Bookman Old Style" panose="02050604050505020204" pitchFamily="18" charset="0"/>
              </a:rPr>
              <a:t>F</a:t>
            </a:r>
            <a:r>
              <a:rPr lang="en-US" sz="2000" dirty="0" err="1" smtClean="0">
                <a:latin typeface="Bookman Old Style" panose="02050604050505020204" pitchFamily="18" charset="0"/>
              </a:rPr>
              <a:t>ejrögzítő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191" y="1782542"/>
            <a:ext cx="3143250" cy="209362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 rotWithShape="1">
          <a:blip r:embed="rId5"/>
          <a:srcRect t="14224" b="11800"/>
          <a:stretch/>
        </p:blipFill>
        <p:spPr>
          <a:xfrm>
            <a:off x="5192648" y="4473731"/>
            <a:ext cx="3180335" cy="1764517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983" y="3126688"/>
            <a:ext cx="3600789" cy="18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Mellkasi és hasi sérülések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506580" y="971112"/>
            <a:ext cx="4332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r>
              <a:rPr lang="hu-HU" sz="2000" b="1" dirty="0" smtClean="0">
                <a:latin typeface="Bookman Old Style" panose="02050604050505020204" pitchFamily="18" charset="0"/>
              </a:rPr>
              <a:t>Mellkasi trauma vizsgálat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69999" y="2421671"/>
            <a:ext cx="9633680" cy="350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14" tIns="40807" rIns="81614" bIns="40807" numCol="1" anchor="t" anchorCtr="0" compatLnSpc="1">
            <a:prstTxWarp prst="textNoShape">
              <a:avLst/>
            </a:prstTxWarp>
          </a:bodyPr>
          <a:lstStyle>
            <a:lvl1pPr marL="407988" indent="-407988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5825" indent="-341313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362075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906588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24511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29083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100" baseline="0">
                <a:solidFill>
                  <a:schemeClr val="tx1"/>
                </a:solidFill>
                <a:latin typeface="+mn-lt"/>
              </a:defRPr>
            </a:lvl6pPr>
            <a:lvl7pPr marL="33655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38227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42799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252221" indent="-216797">
              <a:spcBef>
                <a:spcPct val="0"/>
              </a:spcBef>
              <a:buClrTx/>
            </a:pP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Először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légutat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vizsgáljuk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és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kezeljük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nyaki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gerinc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)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!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ClrTx/>
            </a:pP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mellkas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vizsgálata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légzés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és 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keringés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vizsgálatának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is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részét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képezi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52221" indent="-216797">
              <a:buClrTx/>
            </a:pP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nyaknál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kezdjük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és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halad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j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unk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lefelé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mellkasfal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felé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!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14379" r="-205" b="24416"/>
          <a:stretch/>
        </p:blipFill>
        <p:spPr>
          <a:xfrm>
            <a:off x="193100" y="4860121"/>
            <a:ext cx="3599194" cy="14666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b="33041"/>
          <a:stretch/>
        </p:blipFill>
        <p:spPr>
          <a:xfrm>
            <a:off x="4118108" y="4860121"/>
            <a:ext cx="3866870" cy="14666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3" b="19444"/>
          <a:stretch/>
        </p:blipFill>
        <p:spPr>
          <a:xfrm>
            <a:off x="8310792" y="4860121"/>
            <a:ext cx="3599194" cy="14666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142854" y="4813883"/>
            <a:ext cx="176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Megfigyelés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043880" y="4813883"/>
            <a:ext cx="176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Hallgatózás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8249677" y="4813883"/>
            <a:ext cx="176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Tapintás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Mellkas traumatológiai vizsgálata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235575" y="1709894"/>
            <a:ext cx="2481691" cy="32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14" tIns="40807" rIns="81614" bIns="40807" numCol="1" anchor="t" anchorCtr="0" compatLnSpc="1">
            <a:prstTxWarp prst="textNoShape">
              <a:avLst/>
            </a:prstTxWarp>
          </a:bodyPr>
          <a:lstStyle>
            <a:lvl1pPr marL="407988" indent="-407988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5825" indent="-341313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362075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906588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24511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29083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100" baseline="0">
                <a:solidFill>
                  <a:schemeClr val="tx1"/>
                </a:solidFill>
                <a:latin typeface="+mn-lt"/>
              </a:defRPr>
            </a:lvl6pPr>
            <a:lvl7pPr marL="33655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38227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4279900" indent="-273050" algn="l" defTabSz="1089025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34007" indent="0">
              <a:lnSpc>
                <a:spcPct val="90000"/>
              </a:lnSpc>
              <a:buClr>
                <a:schemeClr val="tx2"/>
              </a:buClr>
              <a:buSzPct val="100000"/>
              <a:buNone/>
            </a:pPr>
            <a:r>
              <a:rPr lang="en-US" sz="2000" b="1" dirty="0" err="1">
                <a:latin typeface="Bookman Old Style" panose="02050604050505020204" pitchFamily="18" charset="0"/>
                <a:cs typeface="Calibri" charset="0"/>
                <a:sym typeface="Calibri" charset="0"/>
              </a:rPr>
              <a:t>Légút</a:t>
            </a:r>
            <a:r>
              <a:rPr lang="en-US" sz="2000" b="1" dirty="0">
                <a:latin typeface="Bookman Old Style" panose="02050604050505020204" pitchFamily="18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Bookman Old Style" panose="02050604050505020204" pitchFamily="18" charset="0"/>
                <a:cs typeface="Calibri" charset="0"/>
                <a:sym typeface="Calibri" charset="0"/>
              </a:rPr>
              <a:t>szűkület</a:t>
            </a:r>
            <a:endParaRPr lang="en-US" sz="2000" b="1" dirty="0">
              <a:latin typeface="Bookman Old Style" panose="02050604050505020204" pitchFamily="18" charset="0"/>
              <a:cs typeface="Calibri" charset="0"/>
              <a:sym typeface="Calibri" charset="0"/>
            </a:endParaRPr>
          </a:p>
          <a:p>
            <a:pPr marL="289063" indent="-255056">
              <a:lnSpc>
                <a:spcPct val="90000"/>
              </a:lnSpc>
              <a:buClr>
                <a:schemeClr val="tx2"/>
              </a:buClr>
              <a:buSzPct val="100000"/>
              <a:buFont typeface="Calibri" charset="0"/>
              <a:buChar char="•"/>
            </a:pPr>
            <a:endParaRPr lang="en-US" sz="1499" dirty="0">
              <a:cs typeface="Calibri" charset="0"/>
              <a:sym typeface="Calibri" charset="0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7205751" y="1709894"/>
            <a:ext cx="2301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007">
              <a:lnSpc>
                <a:spcPct val="90000"/>
              </a:lnSpc>
              <a:buClr>
                <a:schemeClr val="tx2"/>
              </a:buClr>
              <a:buSzPct val="100000"/>
            </a:pPr>
            <a:r>
              <a:rPr lang="en-US" sz="2000" b="1" dirty="0" err="1">
                <a:latin typeface="Bookman Old Style" panose="02050604050505020204" pitchFamily="18" charset="0"/>
                <a:cs typeface="Calibri" charset="0"/>
                <a:sym typeface="Calibri" charset="0"/>
              </a:rPr>
              <a:t>Tenziós</a:t>
            </a:r>
            <a:r>
              <a:rPr lang="en-US" sz="2000" b="1" dirty="0">
                <a:latin typeface="Bookman Old Style" panose="02050604050505020204" pitchFamily="18" charset="0"/>
                <a:cs typeface="Calibri" charset="0"/>
                <a:sym typeface="Calibri" charset="0"/>
              </a:rPr>
              <a:t> </a:t>
            </a:r>
            <a:r>
              <a:rPr lang="hu-HU" sz="2000" b="1" dirty="0" smtClean="0">
                <a:latin typeface="Bookman Old Style" panose="02050604050505020204" pitchFamily="18" charset="0"/>
                <a:cs typeface="Calibri" charset="0"/>
                <a:sym typeface="Calibri" charset="0"/>
              </a:rPr>
              <a:t>légmell</a:t>
            </a:r>
            <a:endParaRPr lang="en-US" sz="2000" b="1" dirty="0">
              <a:latin typeface="Bookman Old Style" panose="02050604050505020204" pitchFamily="18" charset="0"/>
              <a:cs typeface="Calibri" charset="0"/>
              <a:sym typeface="Calibri" charset="0"/>
            </a:endParaRPr>
          </a:p>
        </p:txBody>
      </p:sp>
      <p:graphicFrame>
        <p:nvGraphicFramePr>
          <p:cNvPr id="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37078"/>
              </p:ext>
            </p:extLst>
          </p:nvPr>
        </p:nvGraphicFramePr>
        <p:xfrm>
          <a:off x="717105" y="4224493"/>
          <a:ext cx="3518629" cy="194300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18629"/>
              </a:tblGrid>
              <a:tr h="323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B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  <a:sym typeface="Calibri Bold" charset="0"/>
                        </a:rPr>
                        <a:t>J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  <a:sym typeface="Calibri Bold" charset="0"/>
                        </a:rPr>
                        <a:t>elek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 Bold" charset="0"/>
                        <a:cs typeface="Calibri" pitchFamily="34" charset="0"/>
                        <a:sym typeface="Calibri Bold" charset="0"/>
                      </a:endParaRPr>
                    </a:p>
                  </a:txBody>
                  <a:tcPr marL="38100" marR="38100" marT="28552" marB="28552" horzOverflow="overflow">
                    <a:solidFill>
                      <a:schemeClr val="accent2"/>
                    </a:solidFill>
                  </a:tcPr>
                </a:tc>
              </a:tr>
              <a:tr h="97150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H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angos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légzés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S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tridor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É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rdes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légzés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Kékülés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  <a:sym typeface="Calibri" charset="0"/>
                        </a:rPr>
                        <a:t>Szapora légzés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Bookman Old Style" panose="02050604050505020204" pitchFamily="18" charset="0"/>
                        <a:ea typeface="Calibri" charset="0"/>
                        <a:cs typeface="Calibri" pitchFamily="34" charset="0"/>
                        <a:sym typeface="Calibri" charset="0"/>
                      </a:endParaRPr>
                    </a:p>
                  </a:txBody>
                  <a:tcPr marL="38100" marR="38100" marT="28552" marB="28552" horzOverflow="overflow"/>
                </a:tc>
              </a:tr>
            </a:tbl>
          </a:graphicData>
        </a:graphic>
      </p:graphicFrame>
      <p:graphicFrame>
        <p:nvGraphicFramePr>
          <p:cNvPr id="23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499658"/>
              </p:ext>
            </p:extLst>
          </p:nvPr>
        </p:nvGraphicFramePr>
        <p:xfrm>
          <a:off x="142795" y="2312960"/>
          <a:ext cx="4667250" cy="163820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667250"/>
              </a:tblGrid>
              <a:tr h="358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B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sym typeface="Calibri Bold" charset="0"/>
                        </a:rPr>
                        <a:t>K</a:t>
                      </a:r>
                      <a:r>
                        <a:rPr kumimoji="0" lang="en-US" sz="20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sym typeface="Calibri Bold" charset="0"/>
                        </a:rPr>
                        <a:t>ezelés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  <a:sym typeface="Calibri Bold" charset="0"/>
                      </a:endParaRPr>
                    </a:p>
                  </a:txBody>
                  <a:tcPr marL="38100" marR="38100" marT="28552" marB="28552" horzOverflow="overflow">
                    <a:solidFill>
                      <a:schemeClr val="accent2"/>
                    </a:solidFill>
                  </a:tcPr>
                </a:tc>
              </a:tr>
              <a:tr h="11543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 l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égút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biztosítás</a:t>
                      </a: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</a:t>
                      </a:r>
                      <a:endParaRPr kumimoji="0" lang="en-US" sz="20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M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űf</a:t>
                      </a: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o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gás</a:t>
                      </a: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, az állkapocs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előrehúzás</a:t>
                      </a: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</a:t>
                      </a:r>
                      <a:endParaRPr kumimoji="0" lang="en-US" sz="20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O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x</a:t>
                      </a: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i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g</a:t>
                      </a: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é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  <a:sym typeface="Calibri" charset="0"/>
                        </a:rPr>
                        <a:t>L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  <a:sym typeface="Calibri" charset="0"/>
                        </a:rPr>
                        <a:t>eszívás</a:t>
                      </a:r>
                      <a:endParaRPr kumimoji="0" lang="en-US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  <a:sym typeface="Calibri" charset="0"/>
                      </a:endParaRPr>
                    </a:p>
                  </a:txBody>
                  <a:tcPr marL="38100" marR="38100" marT="28552" marB="28552" horzOverflow="overflow"/>
                </a:tc>
              </a:tr>
            </a:tbl>
          </a:graphicData>
        </a:graphic>
      </p:graphicFrame>
      <p:graphicFrame>
        <p:nvGraphicFramePr>
          <p:cNvPr id="2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42165"/>
              </p:ext>
            </p:extLst>
          </p:nvPr>
        </p:nvGraphicFramePr>
        <p:xfrm>
          <a:off x="5840306" y="3880102"/>
          <a:ext cx="5032479" cy="285740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032479"/>
              </a:tblGrid>
              <a:tr h="316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B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hu-H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sym typeface="Calibri Bold" charset="0"/>
                        </a:rPr>
                        <a:t>J</a:t>
                      </a:r>
                      <a:r>
                        <a:rPr kumimoji="0" lang="en-US" sz="20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sym typeface="Calibri Bold" charset="0"/>
                        </a:rPr>
                        <a:t>elek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  <a:sym typeface="Calibri Bold" charset="0"/>
                      </a:endParaRPr>
                    </a:p>
                  </a:txBody>
                  <a:tcPr marL="38100" marR="38100" marT="28552" marB="28552" horzOverflow="overflow">
                    <a:solidFill>
                      <a:schemeClr val="accent2"/>
                    </a:solidFill>
                  </a:tcPr>
                </a:tc>
              </a:tr>
              <a:tr h="188400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Lé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gzési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nehézség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T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achycardia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Hi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poten</a:t>
                      </a:r>
                      <a:r>
                        <a:rPr kumimoji="0" lang="hu-HU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zió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C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sökkent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légzés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az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érintett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oldalon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D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obos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kopogtatás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az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érintett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oldalon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 légcső eltér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az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ellenoldal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felé</a:t>
                      </a: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K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itágult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nyaki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vénák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A kékülés már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késői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jel</a:t>
                      </a: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lehet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  <a:sym typeface="Calibri" charset="0"/>
                      </a:endParaRPr>
                    </a:p>
                  </a:txBody>
                  <a:tcPr marL="38100" marR="38100" marT="28552" marB="28552" horzOverflow="overflow"/>
                </a:tc>
              </a:tr>
            </a:tbl>
          </a:graphicData>
        </a:graphic>
      </p:graphicFrame>
      <p:graphicFrame>
        <p:nvGraphicFramePr>
          <p:cNvPr id="25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06893"/>
              </p:ext>
            </p:extLst>
          </p:nvPr>
        </p:nvGraphicFramePr>
        <p:xfrm>
          <a:off x="6392028" y="2312960"/>
          <a:ext cx="3929037" cy="133340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29037"/>
              </a:tblGrid>
              <a:tr h="275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B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sym typeface="Calibri Bold" charset="0"/>
                        </a:rPr>
                        <a:t>K</a:t>
                      </a:r>
                      <a:r>
                        <a:rPr kumimoji="0" lang="en-US" sz="20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sym typeface="Calibri Bold" charset="0"/>
                        </a:rPr>
                        <a:t>ezelés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  <a:sym typeface="Calibri Bold" charset="0"/>
                      </a:endParaRPr>
                    </a:p>
                  </a:txBody>
                  <a:tcPr marL="38100" marR="38100" marT="28552" marB="28552" horzOverflow="overflow">
                    <a:solidFill>
                      <a:schemeClr val="accent2"/>
                    </a:solidFill>
                  </a:tcPr>
                </a:tc>
              </a:tr>
              <a:tr h="73962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x</a:t>
                      </a: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g</a:t>
                      </a: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é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Tű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vel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végzett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anose="02050604050505020204" pitchFamily="18" charset="0"/>
                          <a:sym typeface="Calibri" charset="0"/>
                        </a:rPr>
                        <a:t>dekompresszió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Bookman Old Style" panose="02050604050505020204" pitchFamily="18" charset="0"/>
                        <a:sym typeface="Calibri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charset="0"/>
                        <a:cs typeface="Calibri" charset="0"/>
                        <a:sym typeface="Calibri" charset="0"/>
                      </a:endParaRPr>
                    </a:p>
                  </a:txBody>
                  <a:tcPr marL="38100" marR="38100" marT="28552" marB="2855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5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Hasi sérülések kezelése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054431" y="2412564"/>
            <a:ext cx="83588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ABC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(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A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irway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B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reathing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C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irculation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=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Légút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Légzés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Keringés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)</a:t>
            </a:r>
          </a:p>
          <a:p>
            <a:pPr marL="286229" indent="-286229">
              <a:spcBef>
                <a:spcPct val="0"/>
              </a:spcBef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O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xigén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F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ájdalomcsillapítás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V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éna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biztosítás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folyadékbevitellel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/>
            <a:endParaRPr lang="en-GB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H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asi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érzékenység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esetén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ne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várju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n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k,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hívjuk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mentőt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!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Az elsősegély céljai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819241" y="1746629"/>
            <a:ext cx="68292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z </a:t>
            </a:r>
            <a:r>
              <a:rPr lang="hu-HU" sz="2000" dirty="0">
                <a:latin typeface="Bookman Old Style" panose="02050604050505020204" pitchFamily="18" charset="0"/>
              </a:rPr>
              <a:t>élet </a:t>
            </a:r>
            <a:r>
              <a:rPr lang="hu-HU" sz="2000" dirty="0" smtClean="0">
                <a:latin typeface="Bookman Old Style" panose="02050604050505020204" pitchFamily="18" charset="0"/>
              </a:rPr>
              <a:t>megmentése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T</a:t>
            </a:r>
            <a:r>
              <a:rPr lang="hu-HU" sz="2000" dirty="0" smtClean="0">
                <a:latin typeface="Bookman Old Style" panose="02050604050505020204" pitchFamily="18" charset="0"/>
              </a:rPr>
              <a:t>ovábbi </a:t>
            </a:r>
            <a:r>
              <a:rPr lang="hu-HU" sz="2000" dirty="0" smtClean="0">
                <a:latin typeface="Bookman Old Style" panose="02050604050505020204" pitchFamily="18" charset="0"/>
              </a:rPr>
              <a:t>egészségkárosodás megakadályozása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G</a:t>
            </a:r>
            <a:r>
              <a:rPr lang="hu-HU" sz="2000" dirty="0" smtClean="0">
                <a:latin typeface="Bookman Old Style" panose="02050604050505020204" pitchFamily="18" charset="0"/>
              </a:rPr>
              <a:t>yógyulás </a:t>
            </a:r>
            <a:r>
              <a:rPr lang="hu-HU" sz="2000" dirty="0">
                <a:latin typeface="Bookman Old Style" panose="02050604050505020204" pitchFamily="18" charset="0"/>
              </a:rPr>
              <a:t>elősegítése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Képtalálat a következőre: „elsősegély célj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2" y="3397053"/>
            <a:ext cx="6645275" cy="34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Törések és járulékos sérülések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52450" y="2603064"/>
            <a:ext cx="71891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Szegycsont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  <a:sym typeface="Lucida Grande" charset="0"/>
              </a:rPr>
              <a:t>	</a:t>
            </a:r>
            <a:endParaRPr lang="hu-HU" sz="2000" b="1" dirty="0" smtClean="0">
              <a:latin typeface="Bookman Old Style" panose="02050604050505020204" pitchFamily="18" charset="0"/>
              <a:cs typeface="Calibri" pitchFamily="34" charset="0"/>
              <a:sym typeface="Lucida Grande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D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irekt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trauma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  <a:sym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L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ehetséges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járulékos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m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i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o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k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ardi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á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lis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sérülés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  <a:sym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EKG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  <a:sym typeface="Arial" charset="0"/>
            </a:endParaRPr>
          </a:p>
          <a:p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</a:p>
          <a:p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Lapocka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	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Lucida Grande" charset="0"/>
              </a:rPr>
              <a:t>	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  <a:sym typeface="Lucida Grande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J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elentős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erőbehatás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  <a:sym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K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utassunk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járulékos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mellkas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i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és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has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i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sérülések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után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!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  <a:sym typeface="Arial" charset="0"/>
            </a:endParaRPr>
          </a:p>
          <a:p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 </a:t>
            </a:r>
          </a:p>
          <a:p>
            <a:r>
              <a:rPr lang="en-US" sz="2000" b="1" dirty="0" err="1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Borda</a:t>
            </a: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	</a:t>
            </a:r>
            <a:endParaRPr lang="hu-HU" sz="2000" b="1" dirty="0" smtClean="0">
              <a:latin typeface="Bookman Old Style" panose="02050604050505020204" pitchFamily="18" charset="0"/>
              <a:cs typeface="Calibri" pitchFamily="34" charset="0"/>
              <a:sym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F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ájdalomcsillapítás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,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amennyiben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Arial" charset="0"/>
              </a:rPr>
              <a:t>izolált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007" y="1479688"/>
            <a:ext cx="3370952" cy="53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lép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7175" y="3061364"/>
            <a:ext cx="563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229" indent="-286229" algn="just"/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Bal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oldalon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található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a 9-11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bordaközben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 algn="just"/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			</a:t>
            </a:r>
          </a:p>
          <a:p>
            <a:pPr marL="627924" lvl="1" indent="-285464" algn="just">
              <a:buFont typeface="Arial" pitchFamily="34" charset="0"/>
              <a:buChar char="•"/>
            </a:pP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Gondo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l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junk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rá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alsó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bordaív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magasságában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lévő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sérüléseknél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627924" lvl="1" indent="-285464" algn="just">
              <a:buFont typeface="Arial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Különösen figyeljünk,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ha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valaki</a:t>
            </a:r>
            <a:r>
              <a:rPr lang="hu-HU" sz="2000" dirty="0" err="1" smtClean="0">
                <a:latin typeface="Bookman Old Style" panose="02050604050505020204" pitchFamily="18" charset="0"/>
                <a:cs typeface="Calibri" pitchFamily="34" charset="0"/>
              </a:rPr>
              <a:t>nek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már volt </a:t>
            </a:r>
            <a:r>
              <a:rPr lang="hu-HU" sz="2000" dirty="0" err="1" smtClean="0">
                <a:latin typeface="Bookman Old Style" panose="02050604050505020204" pitchFamily="18" charset="0"/>
                <a:cs typeface="Calibri" pitchFamily="34" charset="0"/>
              </a:rPr>
              <a:t>mononukleózisa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627924" lvl="1" indent="-285464" algn="just">
              <a:buFont typeface="Arial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panaszok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fokozatosan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alakulnak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ki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mr-IN" sz="2000" dirty="0">
                <a:latin typeface="Bookman Old Style" panose="02050604050505020204" pitchFamily="18" charset="0"/>
                <a:cs typeface="Calibri" pitchFamily="34" charset="0"/>
              </a:rPr>
              <a:t>–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újra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kell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vizsgálni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11270" name="Picture 6" descr="Képtalálat a következőre: „lép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80" y="2352675"/>
            <a:ext cx="5715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máj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7175" y="3061364"/>
            <a:ext cx="56388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229" indent="-286229">
              <a:lnSpc>
                <a:spcPct val="90000"/>
              </a:lnSpc>
              <a:spcBef>
                <a:spcPts val="446"/>
              </a:spcBef>
              <a:buFont typeface="Arial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Sokkal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ritkábban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sérül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,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mint a 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lép.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446"/>
              </a:spcBef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lnSpc>
                <a:spcPct val="90000"/>
              </a:lnSpc>
              <a:spcBef>
                <a:spcPts val="446"/>
              </a:spcBef>
              <a:buFont typeface="Arial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A d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irekt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jobb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bordaívet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érő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behatás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tok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alatti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hematomát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okozhat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lnSpc>
                <a:spcPct val="90000"/>
              </a:lnSpc>
              <a:spcBef>
                <a:spcPts val="446"/>
              </a:spcBef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lnSpc>
                <a:spcPct val="90000"/>
              </a:lnSpc>
              <a:spcBef>
                <a:spcPts val="446"/>
              </a:spcBef>
              <a:buFont typeface="Arial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Minden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jobb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bordaív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táji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sérülés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esetén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gondolni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kell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rá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!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 algn="just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15362" name="Picture 2" descr="Képtalálat a következőre: „máj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94" y="219038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nyombél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7175" y="3061364"/>
            <a:ext cx="9353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229" indent="-286229"/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Általában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hirtelen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lassulás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hatására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alakul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ki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másodlagosan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</a:p>
          <a:p>
            <a:pPr marL="286229" indent="-286229"/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Gondoljunk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rá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az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ágyéki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gerinc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sérülésekor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!</a:t>
            </a:r>
          </a:p>
          <a:p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			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  <a:sym typeface="ヒラギノ角ゴ ProN W3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kezdeti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tünetek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általában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szegényesek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 algn="just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16386" name="Picture 2" descr="Képtalálat a következőre: „nyombél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86731"/>
            <a:ext cx="4816475" cy="32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rekesz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433530" y="2499389"/>
            <a:ext cx="56006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098" indent="-214098"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T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ompa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erőbehatás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214098" indent="-214098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14098" indent="-214098"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R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endszerint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bal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oldalon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214098" indent="-214098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14098" indent="-214098">
              <a:buFont typeface="Arial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DD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X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: </a:t>
            </a:r>
            <a:r>
              <a:rPr lang="hu-HU" sz="2000" dirty="0" err="1" smtClean="0">
                <a:latin typeface="Bookman Old Style" panose="02050604050505020204" pitchFamily="18" charset="0"/>
                <a:cs typeface="Calibri" pitchFamily="34" charset="0"/>
              </a:rPr>
              <a:t>tenziós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légmell</a:t>
            </a:r>
          </a:p>
          <a:p>
            <a:pPr marL="214098" indent="-214098">
              <a:buFont typeface="Arial" pitchFamily="34" charset="0"/>
              <a:buChar char="•"/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14098" indent="-214098">
              <a:buFont typeface="Arial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N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agyon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ritka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esetben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sho</a:t>
            </a:r>
            <a:r>
              <a:rPr lang="hu-HU" sz="2000" dirty="0" err="1" smtClean="0">
                <a:latin typeface="Bookman Old Style" panose="02050604050505020204" pitchFamily="18" charset="0"/>
                <a:cs typeface="Calibri" pitchFamily="34" charset="0"/>
              </a:rPr>
              <a:t>ckhoz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vezethet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!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 algn="just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medence vizsgálata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67930" y="2588029"/>
            <a:ext cx="7523495" cy="3370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000" b="1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Soha</a:t>
            </a:r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nyomja</a:t>
            </a:r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szét</a:t>
            </a:r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cs</a:t>
            </a:r>
            <a:r>
              <a:rPr lang="hu-HU" sz="2000" b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í</a:t>
            </a:r>
            <a:r>
              <a:rPr lang="en-US" sz="2000" b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pőt</a:t>
            </a:r>
            <a:r>
              <a:rPr lang="en-US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stabilitás</a:t>
            </a:r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vizsgálatakor</a:t>
            </a:r>
            <a:r>
              <a:rPr lang="hu-HU" sz="2000" b="1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!</a:t>
            </a:r>
            <a:endParaRPr lang="en-US" sz="2000" b="1" dirty="0">
              <a:solidFill>
                <a:schemeClr val="bg1"/>
              </a:solidFill>
              <a:latin typeface="Bookman Old Style" panose="02050604050505020204" pitchFamily="18" charset="0"/>
              <a:cs typeface="Calibri" pitchFamily="34" charset="0"/>
            </a:endParaRPr>
          </a:p>
          <a:p>
            <a:pPr marL="0" lvl="1"/>
            <a:endParaRPr lang="en-US" sz="2000" dirty="0">
              <a:solidFill>
                <a:schemeClr val="bg1"/>
              </a:solidFill>
              <a:latin typeface="Bookman Old Style" panose="02050604050505020204" pitchFamily="18" charset="0"/>
              <a:cs typeface="Calibri" pitchFamily="34" charset="0"/>
            </a:endParaRPr>
          </a:p>
          <a:p>
            <a:pPr marL="214098" lvl="1" indent="-214098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Az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egyedüli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megengedett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irány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az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antero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medial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felé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irányul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és </a:t>
            </a:r>
            <a:r>
              <a:rPr lang="en-US" sz="2000" b="1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csak</a:t>
            </a:r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egyszer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végezzük</a:t>
            </a:r>
            <a:r>
              <a:rPr lang="en-US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el</a:t>
            </a:r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!</a:t>
            </a:r>
            <a:endParaRPr lang="en-US" sz="2000" b="1" dirty="0">
              <a:solidFill>
                <a:schemeClr val="bg1"/>
              </a:solidFill>
              <a:latin typeface="Bookman Old Style" panose="02050604050505020204" pitchFamily="18" charset="0"/>
              <a:cs typeface="Calibri" pitchFamily="34" charset="0"/>
            </a:endParaRPr>
          </a:p>
          <a:p>
            <a:pPr marL="214098" lvl="1" indent="-214098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Csak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akkor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mozgassuk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medencét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, ha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nincs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derékfájdalom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akkor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is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először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aktívan</a:t>
            </a:r>
            <a:r>
              <a:rPr lang="hu-HU" sz="2000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aztán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passzívan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. </a:t>
            </a:r>
          </a:p>
          <a:p>
            <a:pPr marL="214098" lvl="1" indent="-214098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Mondj</a:t>
            </a:r>
            <a:r>
              <a:rPr lang="hu-HU" sz="20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uk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betegnek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hogy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azonnal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jelezze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ha a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csípő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mozgatásakor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derékpanasz</a:t>
            </a:r>
            <a:r>
              <a:rPr lang="hu-HU" sz="20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ai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jelentkeznek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Calibri" pitchFamily="34" charset="0"/>
              </a:rPr>
              <a:t>.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505" y="3720906"/>
            <a:ext cx="3627590" cy="2773711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9" b="27527"/>
          <a:stretch/>
        </p:blipFill>
        <p:spPr>
          <a:xfrm>
            <a:off x="7869620" y="2047875"/>
            <a:ext cx="4040986" cy="125919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7869620" y="2016469"/>
            <a:ext cx="153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Mozgatás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Medencesérülés kezelése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575" y="3225639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6229" indent="-286229">
              <a:spcBef>
                <a:spcPct val="0"/>
              </a:spcBef>
              <a:buFont typeface="Arial" charset="0"/>
              <a:buChar char="•"/>
            </a:pP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ABC 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spcBef>
                <a:spcPct val="0"/>
              </a:spcBef>
              <a:buFont typeface="Arial" charset="0"/>
              <a:buChar char="•"/>
            </a:pPr>
            <a:r>
              <a:rPr lang="hu-HU" sz="2000" dirty="0" err="1" smtClean="0">
                <a:latin typeface="Bookman Old Style" panose="02050604050505020204" pitchFamily="18" charset="0"/>
                <a:cs typeface="Calibri" pitchFamily="34" charset="0"/>
              </a:rPr>
              <a:t>O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xigén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buFont typeface="Arial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F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ájdalomcsillapítás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buFont typeface="Arial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V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éna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biztosítás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folyadékbevitellel</a:t>
            </a:r>
            <a:endParaRPr lang="en-GB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286229" indent="-286229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Ha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medencetörés gyanúja merül fel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vagy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jelentős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vérveszteség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társul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sérüléshez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akkor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ideiglenesen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egy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övvel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stabilizálhatjuk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medencét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939" y="2837673"/>
            <a:ext cx="4769893" cy="31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Csípőficam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81025" y="315783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A sportban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90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% 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hátsó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ficam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ok aránya.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végtag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rövidült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berotált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, 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csípő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flexi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ó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ja 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és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addu</a:t>
            </a:r>
            <a:r>
              <a:rPr lang="hu-HU" sz="2000" dirty="0" err="1" smtClean="0">
                <a:latin typeface="Bookman Old Style" panose="02050604050505020204" pitchFamily="18" charset="0"/>
                <a:cs typeface="Calibri" pitchFamily="34" charset="0"/>
              </a:rPr>
              <a:t>k</a:t>
            </a:r>
            <a:r>
              <a:rPr lang="hu-HU" sz="2000" dirty="0" err="1">
                <a:latin typeface="Bookman Old Style" panose="02050604050505020204" pitchFamily="18" charset="0"/>
                <a:cs typeface="Calibri" pitchFamily="34" charset="0"/>
              </a:rPr>
              <a:t>c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i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ó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ja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mellett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622" y="2399285"/>
            <a:ext cx="4010568" cy="2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Végtagsérülések kezelése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61951" y="1652552"/>
            <a:ext cx="117062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24">
              <a:spcBef>
                <a:spcPct val="0"/>
              </a:spcBef>
              <a:buSzPct val="99000"/>
            </a:pP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Vérzéscsillapítás</a:t>
            </a:r>
            <a:endParaRPr lang="hu-HU" sz="2000" b="1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35424">
              <a:spcBef>
                <a:spcPct val="0"/>
              </a:spcBef>
              <a:buSzPct val="99000"/>
            </a:pP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78324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Nyílt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sérül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és: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sebre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gyakorolt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direktnyomással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csökkentjük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a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vérzést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78324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Fedett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sérülé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s: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minden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törést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rögzítsünk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!</a:t>
            </a:r>
          </a:p>
          <a:p>
            <a:pPr marL="378324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Helyezzünk vissza az eredeti állapotba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minden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olyan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törést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,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ami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jelentős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vérzéssel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járhat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!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5424" indent="0">
              <a:spcBef>
                <a:spcPct val="0"/>
              </a:spcBef>
              <a:buSzPct val="99000"/>
              <a:buNone/>
            </a:pPr>
            <a:endParaRPr lang="en-US" sz="2000" u="sng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5424" indent="0">
              <a:spcBef>
                <a:spcPct val="0"/>
              </a:spcBef>
              <a:buSzPct val="99000"/>
              <a:buNone/>
            </a:pP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Fájdalomcsillapítás</a:t>
            </a:r>
            <a:endParaRPr lang="hu-HU" sz="2000" b="1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35424" indent="0">
              <a:spcBef>
                <a:spcPct val="0"/>
              </a:spcBef>
              <a:buSzPct val="99000"/>
              <a:buNone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378324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Bookman Old Style" panose="02050604050505020204" pitchFamily="18" charset="0"/>
              </a:rPr>
              <a:t>R</a:t>
            </a:r>
            <a:r>
              <a:rPr lang="en-US" sz="2000" dirty="0" err="1" smtClean="0">
                <a:latin typeface="Bookman Old Style" panose="02050604050505020204" pitchFamily="18" charset="0"/>
              </a:rPr>
              <a:t>ögzítés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378324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PO és/</a:t>
            </a:r>
            <a:r>
              <a:rPr lang="en-US" sz="2000" dirty="0" err="1">
                <a:latin typeface="Bookman Old Style" panose="02050604050505020204" pitchFamily="18" charset="0"/>
              </a:rPr>
              <a:t>vagy</a:t>
            </a:r>
            <a:r>
              <a:rPr lang="en-US" sz="2000" dirty="0">
                <a:latin typeface="Bookman Old Style" panose="02050604050505020204" pitchFamily="18" charset="0"/>
              </a:rPr>
              <a:t> IV </a:t>
            </a:r>
          </a:p>
          <a:p>
            <a:pPr marL="378324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NO (?)</a:t>
            </a:r>
          </a:p>
          <a:p>
            <a:pPr marL="378324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H</a:t>
            </a:r>
            <a:r>
              <a:rPr lang="en-US" sz="2000" dirty="0" err="1" smtClean="0">
                <a:latin typeface="Bookman Old Style" panose="02050604050505020204" pitchFamily="18" charset="0"/>
              </a:rPr>
              <a:t>elyi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és </a:t>
            </a:r>
            <a:r>
              <a:rPr lang="en-US" sz="2000" dirty="0" err="1">
                <a:latin typeface="Bookman Old Style" panose="02050604050505020204" pitchFamily="18" charset="0"/>
              </a:rPr>
              <a:t>általános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érzéstelenítés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378324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R</a:t>
            </a:r>
            <a:r>
              <a:rPr lang="en-US" sz="2000" dirty="0" err="1" smtClean="0">
                <a:latin typeface="Bookman Old Style" panose="02050604050505020204" pitchFamily="18" charset="0"/>
              </a:rPr>
              <a:t>epozíció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17412" name="Picture 4" descr="Képtalálat a következőre: „nyílt sérülések ellátás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431531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éptalálat a következőre: „nyílt sérülések ellátás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4315314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Vállficam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6675" y="2983892"/>
            <a:ext cx="8096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4627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90% 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az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elülső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ficamok aránya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1004627" lvl="1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A v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áll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deformitás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a</a:t>
            </a:r>
            <a:endParaRPr lang="en-US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661727" lvl="1">
              <a:buNone/>
            </a:pPr>
            <a:endParaRPr lang="fr-CH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303708"/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   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Visszahelyezés az eredeti állapotba?</a:t>
            </a:r>
            <a:endParaRPr lang="en-US" sz="2000" b="1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1004627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Csak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nagyon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válogatott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esetekben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:</a:t>
            </a:r>
          </a:p>
          <a:p>
            <a:pPr marL="661727" lvl="1">
              <a:buSzPct val="99000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   - 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v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isszatérő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ficam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esetén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, ha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ezt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játékos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 is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megerősíti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  <a:sym typeface="ヒラギノ角ゴ ProN W3" charset="-128"/>
              </a:rPr>
              <a:t>;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661727" lvl="1">
              <a:buSzPct val="99000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   - 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d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istalisan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keringés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vagy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neurológiai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deficit</a:t>
            </a:r>
            <a:r>
              <a:rPr lang="hu-HU" sz="200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smtClean="0">
                <a:latin typeface="Bookman Old Style" panose="02050604050505020204" pitchFamily="18" charset="0"/>
                <a:cs typeface="Calibri" pitchFamily="34" charset="0"/>
              </a:rPr>
              <a:t>esetén.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22530" name="Picture 2" descr="Képtalálat a következőre: „vállfica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507516"/>
            <a:ext cx="4438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9" y="248184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Az elsősegély lépései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6980" y="3403979"/>
            <a:ext cx="365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latin typeface="Bookman Old Style" panose="02050604050505020204" pitchFamily="18" charset="0"/>
              </a:rPr>
              <a:t>Fontos: ha nem segítünk, </a:t>
            </a:r>
            <a:r>
              <a:rPr lang="hu-HU" sz="2000" b="1" dirty="0" smtClean="0">
                <a:latin typeface="Bookman Old Style" panose="02050604050505020204" pitchFamily="18" charset="0"/>
              </a:rPr>
              <a:t>akkor bűncselekményt </a:t>
            </a:r>
            <a:r>
              <a:rPr lang="hu-HU" sz="2000" b="1" dirty="0" smtClean="0">
                <a:latin typeface="Bookman Old Style" panose="02050604050505020204" pitchFamily="18" charset="0"/>
              </a:rPr>
              <a:t>követünk el!!!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Képtalálat a következőre: „elsősegély lépései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28" y="791930"/>
            <a:ext cx="4669508" cy="59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353175" y="6438900"/>
            <a:ext cx="2371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6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Bokaficam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04075" y="2851594"/>
            <a:ext cx="8651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727" lvl="1">
              <a:buNone/>
            </a:pPr>
            <a:r>
              <a:rPr lang="en-US" sz="2000" b="1" dirty="0">
                <a:latin typeface="Bookman Old Style" panose="02050604050505020204" pitchFamily="18" charset="0"/>
                <a:cs typeface="Calibri" pitchFamily="34" charset="0"/>
              </a:rPr>
              <a:t>RICE </a:t>
            </a: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terápia</a:t>
            </a:r>
            <a:endParaRPr lang="hu-HU" sz="2000" b="1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1004627" lvl="1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N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yugalomba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helyezés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1004627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Jegelés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1004627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Kompresszió</a:t>
            </a:r>
            <a:endParaRPr lang="hu-HU" sz="2000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marL="1004627" lvl="1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Felpolcolás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662918" lvl="1" indent="-257175"/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  <a:p>
            <a:pPr marL="661727" lvl="1">
              <a:buNone/>
            </a:pPr>
            <a:r>
              <a:rPr lang="en-US" sz="2000" b="1" dirty="0" err="1" smtClean="0">
                <a:latin typeface="Bookman Old Style" panose="02050604050505020204" pitchFamily="18" charset="0"/>
                <a:cs typeface="Calibri" pitchFamily="34" charset="0"/>
              </a:rPr>
              <a:t>Repozíció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?</a:t>
            </a:r>
          </a:p>
          <a:p>
            <a:pPr marL="1004627" lvl="1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Ha</a:t>
            </a:r>
            <a:r>
              <a:rPr lang="hu-HU" sz="2000" b="1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d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istalisan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keringés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 lép fel</a:t>
            </a:r>
            <a:r>
              <a:rPr lang="hu-HU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vagy</a:t>
            </a:r>
            <a:r>
              <a:rPr lang="en-US" sz="2000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Calibri" pitchFamily="34" charset="0"/>
              </a:rPr>
              <a:t>beidegzés</a:t>
            </a:r>
            <a:r>
              <a:rPr lang="en-US" sz="2000" dirty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  <a:cs typeface="Calibri" pitchFamily="34" charset="0"/>
              </a:rPr>
              <a:t>károsodott</a:t>
            </a:r>
            <a:r>
              <a:rPr lang="hu-HU" sz="2000" dirty="0" smtClean="0">
                <a:latin typeface="Bookman Old Style" panose="02050604050505020204" pitchFamily="18" charset="0"/>
                <a:cs typeface="Calibri" pitchFamily="34" charset="0"/>
              </a:rPr>
              <a:t>.</a:t>
            </a:r>
            <a:endParaRPr lang="en-US" sz="2000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504" y="2285729"/>
            <a:ext cx="3652752" cy="243364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440" y="3502552"/>
            <a:ext cx="3293967" cy="32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930024" y="3511034"/>
            <a:ext cx="1053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Bookman Old Style" panose="02050604050505020204" pitchFamily="18" charset="0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11846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légút biztosítása + a nyaki gerinc állapotának ellenőrzése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353175" y="6438900"/>
            <a:ext cx="2371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51344" r="52812" b="10185"/>
          <a:stretch/>
        </p:blipFill>
        <p:spPr>
          <a:xfrm>
            <a:off x="477506" y="3177657"/>
            <a:ext cx="4619625" cy="34459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1" t="51176" r="15003" b="10017"/>
          <a:stretch/>
        </p:blipFill>
        <p:spPr>
          <a:xfrm>
            <a:off x="7386063" y="3177657"/>
            <a:ext cx="4326032" cy="3445909"/>
          </a:xfrm>
          <a:prstGeom prst="rect">
            <a:avLst/>
          </a:prstGeom>
        </p:spPr>
      </p:pic>
      <p:sp>
        <p:nvSpPr>
          <p:cNvPr id="1024" name="Szövegdoboz 1023"/>
          <p:cNvSpPr txBox="1"/>
          <p:nvPr/>
        </p:nvSpPr>
        <p:spPr>
          <a:xfrm>
            <a:off x="2842198" y="1888805"/>
            <a:ext cx="6783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Biztosítsuk a légutakat!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Ne felejtsük el a nyaki gerincet a trauma során!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1025" name="Téglalap 1024"/>
          <p:cNvSpPr/>
          <p:nvPr/>
        </p:nvSpPr>
        <p:spPr>
          <a:xfrm>
            <a:off x="548802" y="5210860"/>
            <a:ext cx="461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26695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Az á</a:t>
            </a:r>
            <a:r>
              <a:rPr lang="en-US" sz="2000" b="1" dirty="0" err="1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llkapocs</a:t>
            </a:r>
            <a:r>
              <a:rPr lang="en-US" sz="2000" b="1" dirty="0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előre</a:t>
            </a:r>
            <a:r>
              <a:rPr lang="en-US" sz="20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húzás</a:t>
            </a:r>
            <a:r>
              <a:rPr lang="hu-HU" sz="2000" b="1" dirty="0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a.</a:t>
            </a:r>
          </a:p>
          <a:p>
            <a:pPr marL="342900" marR="226695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Ne </a:t>
            </a:r>
            <a:r>
              <a:rPr lang="en-US" sz="2000" b="1" dirty="0" err="1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nyúl</a:t>
            </a:r>
            <a:r>
              <a:rPr lang="hu-HU" sz="2000" b="1" dirty="0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j</a:t>
            </a:r>
            <a:r>
              <a:rPr lang="en-US" sz="2000" b="1" dirty="0" err="1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unk</a:t>
            </a:r>
            <a:r>
              <a:rPr lang="en-US" sz="2000" b="1" dirty="0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a </a:t>
            </a:r>
            <a:r>
              <a:rPr lang="en-US" sz="2000" b="1" dirty="0" err="1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szájba</a:t>
            </a:r>
            <a:r>
              <a:rPr lang="en-US" sz="20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!!</a:t>
            </a:r>
            <a:endParaRPr lang="en-US" sz="2000" dirty="0">
              <a:latin typeface="Bookman Old Style" panose="02050604050505020204" pitchFamily="18" charset="0"/>
              <a:ea typeface="Calibri" charset="0"/>
              <a:cs typeface="Calibri" charset="0"/>
            </a:endParaRPr>
          </a:p>
        </p:txBody>
      </p:sp>
      <p:sp>
        <p:nvSpPr>
          <p:cNvPr id="1027" name="Téglalap 1026"/>
          <p:cNvSpPr/>
          <p:nvPr/>
        </p:nvSpPr>
        <p:spPr>
          <a:xfrm>
            <a:off x="6092345" y="5702141"/>
            <a:ext cx="5619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672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Fej</a:t>
            </a:r>
            <a:r>
              <a:rPr lang="en-US" sz="20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billentés</a:t>
            </a:r>
            <a:r>
              <a:rPr lang="hu-HU" sz="2000" b="1" dirty="0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e,</a:t>
            </a:r>
            <a:r>
              <a:rPr lang="en-US" sz="2000" b="1" dirty="0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áll</a:t>
            </a:r>
            <a:r>
              <a:rPr lang="en-US" sz="20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emelés</a:t>
            </a:r>
            <a:r>
              <a:rPr lang="hu-HU" sz="2000" b="1" dirty="0" smtClean="0">
                <a:solidFill>
                  <a:srgbClr val="FFFFFF"/>
                </a:solidFill>
                <a:latin typeface="Bookman Old Style" panose="02050604050505020204" pitchFamily="18" charset="0"/>
                <a:ea typeface="Calibri" charset="0"/>
                <a:cs typeface="Calibri" charset="0"/>
              </a:rPr>
              <a:t>e.</a:t>
            </a:r>
            <a:endParaRPr lang="en-US" sz="2000" dirty="0">
              <a:latin typeface="Bookman Old Style" panose="02050604050505020204" pitchFamily="18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légzés és a keringés ellenőrzése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353175" y="6438900"/>
            <a:ext cx="2371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20459" r="12087" b="14388"/>
          <a:stretch/>
        </p:blipFill>
        <p:spPr>
          <a:xfrm>
            <a:off x="699378" y="1333500"/>
            <a:ext cx="10687195" cy="55245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314450" y="1933575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Vizsgáljuk meg a légzést </a:t>
            </a:r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és ezzel </a:t>
            </a:r>
            <a:r>
              <a:rPr lang="hu-H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egyidejűleg a nyaki verőéren a pulzust is!</a:t>
            </a:r>
            <a:endParaRPr lang="hu-H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</a:t>
            </a:r>
            <a:r>
              <a:rPr lang="hu-HU" sz="2400" b="1" dirty="0" smtClean="0">
                <a:latin typeface="Bookman Old Style" panose="02050604050505020204" pitchFamily="18" charset="0"/>
              </a:rPr>
              <a:t>lsősegély a sportpályán és a pálya mellett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63181" y="2232404"/>
            <a:ext cx="120288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V</a:t>
            </a:r>
            <a:r>
              <a:rPr lang="hu-HU" sz="2000" b="1" dirty="0" smtClean="0">
                <a:latin typeface="Bookman Old Style" panose="02050604050505020204" pitchFamily="18" charset="0"/>
              </a:rPr>
              <a:t>áratlan szívleállás</a:t>
            </a:r>
          </a:p>
          <a:p>
            <a:pPr>
              <a:lnSpc>
                <a:spcPct val="80000"/>
              </a:lnSpc>
              <a:spcAft>
                <a:spcPts val="1200"/>
              </a:spcAft>
              <a:buNone/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E</a:t>
            </a:r>
            <a:r>
              <a:rPr lang="hu-HU" sz="2000" b="1" dirty="0" smtClean="0">
                <a:latin typeface="Bookman Old Style" panose="02050604050505020204" pitchFamily="18" charset="0"/>
              </a:rPr>
              <a:t>gyéb tudatvesztéses állapotok: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-  </a:t>
            </a:r>
            <a:r>
              <a:rPr lang="hu-HU" sz="2000" dirty="0" smtClean="0">
                <a:latin typeface="Bookman Old Style" panose="02050604050505020204" pitchFamily="18" charset="0"/>
              </a:rPr>
              <a:t>ájulás; 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442913" indent="-442913">
              <a:lnSpc>
                <a:spcPct val="80000"/>
              </a:lnSpc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-  trauma </a:t>
            </a:r>
            <a:r>
              <a:rPr lang="hu-HU" sz="2000" dirty="0" smtClean="0">
                <a:latin typeface="Bookman Old Style" panose="02050604050505020204" pitchFamily="18" charset="0"/>
              </a:rPr>
              <a:t>okozta </a:t>
            </a:r>
            <a:r>
              <a:rPr lang="hu-HU" sz="2000" dirty="0">
                <a:latin typeface="Bookman Old Style" panose="02050604050505020204" pitchFamily="18" charset="0"/>
              </a:rPr>
              <a:t>(</a:t>
            </a:r>
            <a:r>
              <a:rPr lang="hu-HU" sz="2000" dirty="0" smtClean="0">
                <a:latin typeface="Bookman Old Style" panose="02050604050505020204" pitchFamily="18" charset="0"/>
              </a:rPr>
              <a:t>ütés a </a:t>
            </a:r>
            <a:r>
              <a:rPr lang="hu-HU" sz="2000" dirty="0">
                <a:latin typeface="Bookman Old Style" panose="02050604050505020204" pitchFamily="18" charset="0"/>
              </a:rPr>
              <a:t>fejen, mellkason, egyéb testtájon</a:t>
            </a:r>
            <a:r>
              <a:rPr lang="hu-HU" sz="2000" dirty="0" smtClean="0">
                <a:latin typeface="Bookman Old Style" panose="02050604050505020204" pitchFamily="18" charset="0"/>
              </a:rPr>
              <a:t>) </a:t>
            </a:r>
            <a:r>
              <a:rPr lang="hu-HU" sz="2000" dirty="0">
                <a:latin typeface="Bookman Old Style" panose="02050604050505020204" pitchFamily="18" charset="0"/>
              </a:rPr>
              <a:t>fájdalom, vérzés, sokk</a:t>
            </a:r>
            <a:r>
              <a:rPr lang="hu-HU" sz="2000" i="1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miatt;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hu-HU" sz="2000" i="1" dirty="0">
                <a:latin typeface="Bookman Old Style" panose="02050604050505020204" pitchFamily="18" charset="0"/>
              </a:rPr>
              <a:t>   </a:t>
            </a:r>
            <a:r>
              <a:rPr lang="hu-HU" sz="2000" dirty="0">
                <a:latin typeface="Bookman Old Style" panose="02050604050505020204" pitchFamily="18" charset="0"/>
              </a:rPr>
              <a:t>-  epilepsziás </a:t>
            </a:r>
            <a:r>
              <a:rPr lang="hu-HU" sz="2000" dirty="0" smtClean="0">
                <a:latin typeface="Bookman Old Style" panose="02050604050505020204" pitchFamily="18" charset="0"/>
              </a:rPr>
              <a:t>roham;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442913" indent="-442913"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-  extrém külső körülmények: hőhatás, hideg, </a:t>
            </a:r>
            <a:r>
              <a:rPr lang="hu-HU" sz="2000" dirty="0" smtClean="0">
                <a:latin typeface="Bookman Old Style" panose="02050604050505020204" pitchFamily="18" charset="0"/>
              </a:rPr>
              <a:t>magaslat. </a:t>
            </a:r>
          </a:p>
          <a:p>
            <a:pPr marL="442913" indent="-442913">
              <a:lnSpc>
                <a:spcPct val="80000"/>
              </a:lnSpc>
              <a:spcAft>
                <a:spcPts val="1200"/>
              </a:spcAft>
              <a:buNone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Sportsérülések: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   - akut sérülés (sportbaleset);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   - túlterheléses </a:t>
            </a:r>
            <a:r>
              <a:rPr lang="hu-HU" sz="2000" dirty="0">
                <a:latin typeface="Bookman Old Style" panose="02050604050505020204" pitchFamily="18" charset="0"/>
              </a:rPr>
              <a:t>sérülés (sportártalom</a:t>
            </a:r>
            <a:r>
              <a:rPr lang="hu-HU" sz="2000" dirty="0" smtClean="0">
                <a:latin typeface="Bookman Old Style" panose="02050604050505020204" pitchFamily="18" charset="0"/>
              </a:rPr>
              <a:t>).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Képtalálat a következőre: „ájulás sportpályá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379423"/>
            <a:ext cx="4273550" cy="24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Sportsérülések elsősegélyének lépései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58430" y="3031218"/>
            <a:ext cx="85617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Azonnali </a:t>
            </a:r>
            <a:r>
              <a:rPr lang="hu-HU" sz="2000" b="1" dirty="0" smtClean="0">
                <a:latin typeface="Bookman Old Style" panose="02050604050505020204" pitchFamily="18" charset="0"/>
              </a:rPr>
              <a:t>teendők: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1. Nyugalomba helyezés       </a:t>
            </a:r>
            <a:r>
              <a:rPr lang="hu-HU" sz="2000" b="1" dirty="0" smtClean="0">
                <a:latin typeface="Bookman Old Style" panose="02050604050505020204" pitchFamily="18" charset="0"/>
              </a:rPr>
              <a:t>R</a:t>
            </a:r>
            <a:r>
              <a:rPr lang="hu-HU" sz="2000" dirty="0" smtClean="0">
                <a:latin typeface="Bookman Old Style" panose="02050604050505020204" pitchFamily="18" charset="0"/>
              </a:rPr>
              <a:t>est;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2. Hűtés, </a:t>
            </a:r>
            <a:r>
              <a:rPr lang="hu-HU" sz="2000" dirty="0" smtClean="0">
                <a:latin typeface="Bookman Old Style" panose="02050604050505020204" pitchFamily="18" charset="0"/>
              </a:rPr>
              <a:t>jegelés                   </a:t>
            </a:r>
            <a:r>
              <a:rPr lang="hu-HU" sz="2000" b="1" dirty="0" err="1" smtClean="0">
                <a:latin typeface="Bookman Old Style" panose="02050604050505020204" pitchFamily="18" charset="0"/>
              </a:rPr>
              <a:t>I</a:t>
            </a:r>
            <a:r>
              <a:rPr lang="hu-HU" sz="2000" dirty="0" err="1" smtClean="0">
                <a:latin typeface="Bookman Old Style" panose="02050604050505020204" pitchFamily="18" charset="0"/>
              </a:rPr>
              <a:t>ce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(újabb vélemények szerint javallott a hideg-meleg víz pár percenkénti váltogatása, így biztosított a folyamatos vérkeringés is);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3. Kompresszió      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 </a:t>
            </a:r>
            <a:r>
              <a:rPr lang="hu-HU" sz="2000" b="1" dirty="0" err="1" smtClean="0">
                <a:latin typeface="Bookman Old Style" panose="02050604050505020204" pitchFamily="18" charset="0"/>
              </a:rPr>
              <a:t>C</a:t>
            </a:r>
            <a:r>
              <a:rPr lang="hu-HU" sz="2000" dirty="0" err="1" smtClean="0">
                <a:latin typeface="Bookman Old Style" panose="02050604050505020204" pitchFamily="18" charset="0"/>
              </a:rPr>
              <a:t>ompression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(a sérült testrészre lokálisan egy plusz nyomókötést kell helyezni a kompresszió alá);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4. Felpolcolás, megemelés    </a:t>
            </a:r>
            <a:r>
              <a:rPr lang="hu-HU" sz="2000" b="1" dirty="0" err="1" smtClean="0">
                <a:latin typeface="Bookman Old Style" panose="02050604050505020204" pitchFamily="18" charset="0"/>
              </a:rPr>
              <a:t>E</a:t>
            </a:r>
            <a:r>
              <a:rPr lang="hu-HU" sz="2000" dirty="0" err="1" smtClean="0">
                <a:latin typeface="Bookman Old Style" panose="02050604050505020204" pitchFamily="18" charset="0"/>
              </a:rPr>
              <a:t>levation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Kivétel: izomgörcs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Képtalálat a következőre: „r.i.c.e. first aid”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"/>
          <a:stretch/>
        </p:blipFill>
        <p:spPr bwMode="auto">
          <a:xfrm>
            <a:off x="8980820" y="2714559"/>
            <a:ext cx="3111167" cy="40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8431" y="1613129"/>
            <a:ext cx="11733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Az általános </a:t>
            </a:r>
            <a:r>
              <a:rPr lang="hu-H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elsősegélynyújtási</a:t>
            </a:r>
            <a:r>
              <a:rPr lang="hu-H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sorrend az angol kifejezések kezdőbetűiből létrehozott RICE mozaikszó által jegyezhető meg. Ez a </a:t>
            </a:r>
            <a:r>
              <a:rPr lang="hu-HU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szabály </a:t>
            </a:r>
            <a:r>
              <a:rPr lang="hu-H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gyakorlatilag minden sérülés ellátásának </a:t>
            </a:r>
            <a:r>
              <a:rPr lang="hu-HU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az alapja</a:t>
            </a:r>
            <a:r>
              <a:rPr lang="hu-H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. Kivételt képeznek a sebzéssel járó sérülések, ahol a második pontban említett jegelés a seben nem alkalmazható.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sebellátás elsősegélyének lépései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8431" y="2127479"/>
            <a:ext cx="11733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•     </a:t>
            </a:r>
            <a:r>
              <a:rPr lang="en-US" sz="2000" dirty="0" err="1" smtClean="0">
                <a:latin typeface="Bookman Old Style" panose="02050604050505020204" pitchFamily="18" charset="0"/>
              </a:rPr>
              <a:t>Az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első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lépés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mindig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vérzés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elállítása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illetve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csillapítása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>
                <a:latin typeface="Bookman Old Style" panose="02050604050505020204" pitchFamily="18" charset="0"/>
              </a:rPr>
              <a:t>•     </a:t>
            </a:r>
            <a:r>
              <a:rPr lang="en-US" sz="2000" dirty="0" smtClean="0">
                <a:latin typeface="Bookman Old Style" panose="02050604050505020204" pitchFamily="18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</a:rPr>
              <a:t>sebellátás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második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lépése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akkor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következik</a:t>
            </a:r>
            <a:r>
              <a:rPr lang="en-US" sz="2000" dirty="0">
                <a:latin typeface="Bookman Old Style" panose="02050604050505020204" pitchFamily="18" charset="0"/>
              </a:rPr>
              <a:t>, ha a </a:t>
            </a:r>
            <a:r>
              <a:rPr lang="en-US" sz="2000" dirty="0" err="1">
                <a:latin typeface="Bookman Old Style" panose="02050604050505020204" pitchFamily="18" charset="0"/>
              </a:rPr>
              <a:t>vérzés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elállt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illetve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jelentősen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</a:t>
            </a:r>
            <a:r>
              <a:rPr lang="en-US" sz="2000" dirty="0" err="1" smtClean="0">
                <a:latin typeface="Bookman Old Style" panose="02050604050505020204" pitchFamily="18" charset="0"/>
              </a:rPr>
              <a:t>csillapodott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  <a:r>
              <a:rPr lang="en-US" sz="2000" dirty="0" err="1">
                <a:latin typeface="Bookman Old Style" panose="02050604050505020204" pitchFamily="18" charset="0"/>
              </a:rPr>
              <a:t>Ez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pedig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seb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megtisztítása</a:t>
            </a:r>
            <a:r>
              <a:rPr lang="en-US" sz="2000" dirty="0" smtClean="0">
                <a:latin typeface="Bookman Old Style" panose="02050604050505020204" pitchFamily="18" charset="0"/>
              </a:rPr>
              <a:t>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>
                <a:latin typeface="Bookman Old Style" panose="02050604050505020204" pitchFamily="18" charset="0"/>
              </a:rPr>
              <a:t>•     </a:t>
            </a:r>
            <a:r>
              <a:rPr lang="en-US" sz="2000" dirty="0" smtClean="0">
                <a:latin typeface="Bookman Old Style" panose="02050604050505020204" pitchFamily="18" charset="0"/>
              </a:rPr>
              <a:t>Ha </a:t>
            </a:r>
            <a:r>
              <a:rPr lang="en-US" sz="2000" dirty="0">
                <a:latin typeface="Bookman Old Style" panose="02050604050505020204" pitchFamily="18" charset="0"/>
              </a:rPr>
              <a:t>a </a:t>
            </a:r>
            <a:r>
              <a:rPr lang="en-US" sz="2000" dirty="0" err="1" smtClean="0">
                <a:latin typeface="Bookman Old Style" panose="02050604050505020204" pitchFamily="18" charset="0"/>
              </a:rPr>
              <a:t>seb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már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nem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vérzik</a:t>
            </a:r>
            <a:r>
              <a:rPr lang="hu-HU" sz="2000" dirty="0" smtClean="0">
                <a:latin typeface="Bookman Old Style" panose="02050604050505020204" pitchFamily="18" charset="0"/>
              </a:rPr>
              <a:t> és tiszta</a:t>
            </a:r>
            <a:r>
              <a:rPr lang="en-US" sz="2000" dirty="0" smtClean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akkor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jöhet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harmadik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lépés</a:t>
            </a:r>
            <a:r>
              <a:rPr lang="hu-HU" sz="2000" dirty="0" smtClean="0">
                <a:latin typeface="Bookman Old Style" panose="02050604050505020204" pitchFamily="18" charset="0"/>
              </a:rPr>
              <a:t>: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a </a:t>
            </a:r>
            <a:r>
              <a:rPr lang="en-US" sz="2000" dirty="0" err="1">
                <a:latin typeface="Bookman Old Style" panose="02050604050505020204" pitchFamily="18" charset="0"/>
              </a:rPr>
              <a:t>kötözés</a:t>
            </a:r>
            <a:r>
              <a:rPr lang="en-US" sz="2000" dirty="0" smtClean="0">
                <a:latin typeface="Bookman Old Style" panose="02050604050505020204" pitchFamily="18" charset="0"/>
              </a:rPr>
              <a:t>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>
                <a:latin typeface="Bookman Old Style" panose="02050604050505020204" pitchFamily="18" charset="0"/>
              </a:rPr>
              <a:t>•     </a:t>
            </a:r>
            <a:r>
              <a:rPr lang="en-US" sz="2000" dirty="0" err="1" smtClean="0">
                <a:latin typeface="Bookman Old Style" panose="02050604050505020204" pitchFamily="18" charset="0"/>
              </a:rPr>
              <a:t>Negyedik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feladatunk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sérült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testrész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nyugalomba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helyezése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>
                <a:latin typeface="Bookman Old Style" panose="02050604050505020204" pitchFamily="18" charset="0"/>
              </a:rPr>
              <a:t>•     </a:t>
            </a:r>
            <a:r>
              <a:rPr lang="en-US" sz="2000" dirty="0" err="1" smtClean="0">
                <a:latin typeface="Bookman Old Style" panose="02050604050505020204" pitchFamily="18" charset="0"/>
              </a:rPr>
              <a:t>Ötödik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feladat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 smtClean="0">
                <a:latin typeface="Bookman Old Style" panose="02050604050505020204" pitchFamily="18" charset="0"/>
              </a:rPr>
              <a:t>fájdalomcsillapítás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>
                <a:latin typeface="Bookman Old Style" panose="02050604050505020204" pitchFamily="18" charset="0"/>
              </a:rPr>
              <a:t>•     </a:t>
            </a:r>
            <a:r>
              <a:rPr lang="en-US" sz="2000" dirty="0" err="1" smtClean="0">
                <a:latin typeface="Bookman Old Style" panose="02050604050505020204" pitchFamily="18" charset="0"/>
              </a:rPr>
              <a:t>Végül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szennyezett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sérülések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esetén</a:t>
            </a:r>
            <a:r>
              <a:rPr lang="en-US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főleg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>
                <a:latin typeface="Bookman Old Style" panose="02050604050505020204" pitchFamily="18" charset="0"/>
              </a:rPr>
              <a:t>földdel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szennyezettek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esetében</a:t>
            </a:r>
            <a:r>
              <a:rPr lang="en-US" sz="2000" dirty="0" smtClean="0">
                <a:latin typeface="Bookman Old Style" panose="02050604050505020204" pitchFamily="18" charset="0"/>
              </a:rPr>
              <a:t>)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48 </a:t>
            </a:r>
            <a:r>
              <a:rPr lang="en-US" sz="2000" dirty="0" err="1">
                <a:latin typeface="Bookman Old Style" panose="02050604050505020204" pitchFamily="18" charset="0"/>
              </a:rPr>
              <a:t>órán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belül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tetanusz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védőoltást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kell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kapnia</a:t>
            </a:r>
            <a:r>
              <a:rPr lang="en-US" sz="2000" dirty="0">
                <a:latin typeface="Bookman Old Style" panose="02050604050505020204" pitchFamily="18" charset="0"/>
              </a:rPr>
              <a:t> a </a:t>
            </a:r>
            <a:r>
              <a:rPr lang="en-US" sz="2000" dirty="0" err="1" smtClean="0">
                <a:latin typeface="Bookman Old Style" panose="02050604050505020204" pitchFamily="18" charset="0"/>
              </a:rPr>
              <a:t>betegnek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  <a:endParaRPr lang="en-US" sz="2000" dirty="0">
              <a:latin typeface="Bookman Old Style" panose="02050604050505020204" pitchFamily="18" charset="0"/>
            </a:endParaRP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1696</Words>
  <Application>Microsoft Office PowerPoint</Application>
  <PresentationFormat>Szélesvásznú</PresentationFormat>
  <Paragraphs>407</Paragraphs>
  <Slides>41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50" baseType="lpstr">
      <vt:lpstr>Arial</vt:lpstr>
      <vt:lpstr>Bookman Old Style</vt:lpstr>
      <vt:lpstr>Calibri</vt:lpstr>
      <vt:lpstr>Calibri Bold</vt:lpstr>
      <vt:lpstr>Calibri Light</vt:lpstr>
      <vt:lpstr>Lucida Grande</vt:lpstr>
      <vt:lpstr>Wingdings</vt:lpstr>
      <vt:lpstr>ヒラギノ角ゴ ProN W3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Kocsárdy Gyula</dc:creator>
  <cp:lastModifiedBy>Kocsárdy Gyula</cp:lastModifiedBy>
  <cp:revision>73</cp:revision>
  <dcterms:created xsi:type="dcterms:W3CDTF">2017-07-31T09:52:11Z</dcterms:created>
  <dcterms:modified xsi:type="dcterms:W3CDTF">2017-08-18T14:35:04Z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