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98" r:id="rId5"/>
    <p:sldId id="299" r:id="rId6"/>
    <p:sldId id="276" r:id="rId7"/>
    <p:sldId id="301" r:id="rId8"/>
    <p:sldId id="302" r:id="rId9"/>
    <p:sldId id="303" r:id="rId10"/>
    <p:sldId id="277" r:id="rId11"/>
    <p:sldId id="278" r:id="rId12"/>
    <p:sldId id="279" r:id="rId13"/>
    <p:sldId id="281" r:id="rId14"/>
    <p:sldId id="305" r:id="rId15"/>
    <p:sldId id="306" r:id="rId16"/>
    <p:sldId id="308" r:id="rId17"/>
    <p:sldId id="310" r:id="rId18"/>
    <p:sldId id="312" r:id="rId19"/>
    <p:sldId id="314" r:id="rId20"/>
    <p:sldId id="316" r:id="rId21"/>
    <p:sldId id="273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honyi_szabolcs\AppData\Local\Microsoft\Windows\Temporary%20Internet%20Files\Content.Outlook\9BEJP9OZ\&#214;sszes_&#225;bra_TAO-GR&#193;F_2018_EY%20(00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honyi_szabolcs\AppData\Local\Microsoft\Windows\Temporary%20Internet%20Files\Content.Outlook\9BEJP9OZ\&#214;sszes_&#225;bra_TAO-GR&#193;F_2018_EY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honyi_szabolcs\AppData\Local\Microsoft\Windows\Temporary%20Internet%20Files\Content.Outlook\9BEJP9OZ\&#214;sszes_&#225;bra_TAO-GR&#193;F_2018_EY%20(0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honyi_szabolcs\AppData\Local\Microsoft\Windows\Temporary%20Internet%20Files\Content.Outlook\9BEJP9OZ\&#214;sszes_&#225;bra_TAO-GR&#193;F_2018_EY%20(0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'16'!$A$21:$A$23</c:f>
              <c:strCache>
                <c:ptCount val="3"/>
                <c:pt idx="0">
                  <c:v>Tárgyi eszköz</c:v>
                </c:pt>
                <c:pt idx="1">
                  <c:v>Utánpótlás-nevelés</c:v>
                </c:pt>
                <c:pt idx="2">
                  <c:v>Egyéb</c:v>
                </c:pt>
              </c:strCache>
            </c:strRef>
          </c:cat>
          <c:val>
            <c:numRef>
              <c:f>'16'!$I$21:$I$23</c:f>
              <c:numCache>
                <c:formatCode>0%</c:formatCode>
                <c:ptCount val="3"/>
                <c:pt idx="0">
                  <c:v>0.58037052400640754</c:v>
                </c:pt>
                <c:pt idx="1">
                  <c:v>0.38034044046702792</c:v>
                </c:pt>
                <c:pt idx="2">
                  <c:v>3.9289035526564479E-2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023038301172146"/>
          <c:y val="0.39808078695190746"/>
          <c:w val="0.17255212189383093"/>
          <c:h val="0.203838426096184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53940963749893E-2"/>
          <c:y val="1.6533141623313624E-2"/>
          <c:w val="0.94234605903625013"/>
          <c:h val="0.8574444813503567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'17'!$B$27</c:f>
              <c:strCache>
                <c:ptCount val="1"/>
                <c:pt idx="0">
                  <c:v>Öltözők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'17'!$C$27:$I$27</c:f>
              <c:numCache>
                <c:formatCode>0.0</c:formatCode>
                <c:ptCount val="6"/>
                <c:pt idx="0">
                  <c:v>3.1</c:v>
                </c:pt>
                <c:pt idx="1">
                  <c:v>3.3858001409999998</c:v>
                </c:pt>
                <c:pt idx="2">
                  <c:v>2.2242297550000001</c:v>
                </c:pt>
                <c:pt idx="3">
                  <c:v>3.8570175189999998</c:v>
                </c:pt>
                <c:pt idx="4">
                  <c:v>4.1112859569999998</c:v>
                </c:pt>
                <c:pt idx="5">
                  <c:v>2.887030239</c:v>
                </c:pt>
              </c:numCache>
            </c:numRef>
          </c:val>
        </c:ser>
        <c:ser>
          <c:idx val="2"/>
          <c:order val="1"/>
          <c:tx>
            <c:strRef>
              <c:f>'17'!$B$28</c:f>
              <c:strCache>
                <c:ptCount val="1"/>
                <c:pt idx="0">
                  <c:v>Pályaépítés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'17'!$C$28:$I$28</c:f>
              <c:numCache>
                <c:formatCode>0.0</c:formatCode>
                <c:ptCount val="6"/>
                <c:pt idx="0">
                  <c:v>3.1</c:v>
                </c:pt>
                <c:pt idx="1">
                  <c:v>2.714436445</c:v>
                </c:pt>
                <c:pt idx="2">
                  <c:v>5.1370616440000001</c:v>
                </c:pt>
                <c:pt idx="3">
                  <c:v>2.7552795259999998</c:v>
                </c:pt>
                <c:pt idx="4">
                  <c:v>2.829328244</c:v>
                </c:pt>
                <c:pt idx="5">
                  <c:v>3.3203266820000001</c:v>
                </c:pt>
              </c:numCache>
            </c:numRef>
          </c:val>
        </c:ser>
        <c:ser>
          <c:idx val="3"/>
          <c:order val="2"/>
          <c:tx>
            <c:strRef>
              <c:f>'17'!$B$29</c:f>
              <c:strCache>
                <c:ptCount val="1"/>
                <c:pt idx="0">
                  <c:v>Pályafelújítás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'17'!$C$29:$I$29</c:f>
              <c:numCache>
                <c:formatCode>0.0</c:formatCode>
                <c:ptCount val="6"/>
                <c:pt idx="0">
                  <c:v>2.2000000000000002</c:v>
                </c:pt>
                <c:pt idx="1">
                  <c:v>2.555148591</c:v>
                </c:pt>
                <c:pt idx="2">
                  <c:v>2.5956476369999999</c:v>
                </c:pt>
                <c:pt idx="3">
                  <c:v>3.7027810749999999</c:v>
                </c:pt>
                <c:pt idx="4">
                  <c:v>3.848935242</c:v>
                </c:pt>
                <c:pt idx="5">
                  <c:v>4.2228181930000002</c:v>
                </c:pt>
              </c:numCache>
            </c:numRef>
          </c:val>
        </c:ser>
        <c:ser>
          <c:idx val="4"/>
          <c:order val="3"/>
          <c:tx>
            <c:strRef>
              <c:f>'17'!$B$30</c:f>
              <c:strCache>
                <c:ptCount val="1"/>
                <c:pt idx="0">
                  <c:v>Stadion, sportcsarnok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'17'!$C$30:$I$30</c:f>
              <c:numCache>
                <c:formatCode>0.0</c:formatCode>
                <c:ptCount val="6"/>
                <c:pt idx="0">
                  <c:v>1.7</c:v>
                </c:pt>
                <c:pt idx="1">
                  <c:v>1.541138238</c:v>
                </c:pt>
                <c:pt idx="2">
                  <c:v>2.000775967</c:v>
                </c:pt>
                <c:pt idx="3">
                  <c:v>3.9405681279999998</c:v>
                </c:pt>
                <c:pt idx="4">
                  <c:v>4.9244578350000001</c:v>
                </c:pt>
                <c:pt idx="5">
                  <c:v>4.0802440640000004</c:v>
                </c:pt>
              </c:numCache>
            </c:numRef>
          </c:val>
        </c:ser>
        <c:ser>
          <c:idx val="5"/>
          <c:order val="4"/>
          <c:tx>
            <c:strRef>
              <c:f>'17'!$B$31</c:f>
              <c:strCache>
                <c:ptCount val="1"/>
                <c:pt idx="0">
                  <c:v>Sportszer, egyéb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'17'!$C$31:$I$31</c:f>
              <c:numCache>
                <c:formatCode>0.0</c:formatCode>
                <c:ptCount val="6"/>
                <c:pt idx="0">
                  <c:v>2</c:v>
                </c:pt>
                <c:pt idx="1">
                  <c:v>2.2042916589999999</c:v>
                </c:pt>
                <c:pt idx="2">
                  <c:v>2.0852359620000001</c:v>
                </c:pt>
                <c:pt idx="3">
                  <c:v>3.9613191919999999</c:v>
                </c:pt>
                <c:pt idx="4">
                  <c:v>6.5499334390000001</c:v>
                </c:pt>
                <c:pt idx="5">
                  <c:v>8.4075152339999999</c:v>
                </c:pt>
              </c:numCache>
            </c:numRef>
          </c:val>
        </c:ser>
        <c:ser>
          <c:idx val="0"/>
          <c:order val="5"/>
          <c:tx>
            <c:strRef>
              <c:f>'17'!$B$26</c:f>
              <c:strCache>
                <c:ptCount val="1"/>
                <c:pt idx="0">
                  <c:v>Egyéb épület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'17'!$C$25:$I$25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'17'!$C$26:$I$26</c:f>
              <c:numCache>
                <c:formatCode>0.0</c:formatCode>
                <c:ptCount val="6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3.2466248470000001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767712"/>
        <c:axId val="143620696"/>
      </c:barChart>
      <c:catAx>
        <c:axId val="14376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3620696"/>
        <c:crosses val="autoZero"/>
        <c:auto val="1"/>
        <c:lblAlgn val="ctr"/>
        <c:lblOffset val="100"/>
        <c:noMultiLvlLbl val="0"/>
      </c:catAx>
      <c:valAx>
        <c:axId val="143620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376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'17b'!$B$21:$B$26</c:f>
              <c:strCache>
                <c:ptCount val="6"/>
                <c:pt idx="0">
                  <c:v>Egyéb épület</c:v>
                </c:pt>
                <c:pt idx="1">
                  <c:v>Öltözők</c:v>
                </c:pt>
                <c:pt idx="2">
                  <c:v>Pályaépítés</c:v>
                </c:pt>
                <c:pt idx="3">
                  <c:v>Pályafelújítás, - infrastruktúra bővítés</c:v>
                </c:pt>
                <c:pt idx="4">
                  <c:v>Stadion, sportcsarnok</c:v>
                </c:pt>
                <c:pt idx="5">
                  <c:v>Sportszer, egyéb</c:v>
                </c:pt>
              </c:strCache>
            </c:strRef>
          </c:cat>
          <c:val>
            <c:numRef>
              <c:f>'17b'!$J$21:$J$26</c:f>
              <c:numCache>
                <c:formatCode>0%</c:formatCode>
                <c:ptCount val="6"/>
                <c:pt idx="0">
                  <c:v>3.0864612300061416E-2</c:v>
                </c:pt>
                <c:pt idx="1">
                  <c:v>0.18600158343556364</c:v>
                </c:pt>
                <c:pt idx="2">
                  <c:v>0.18876868160686763</c:v>
                </c:pt>
                <c:pt idx="3">
                  <c:v>0.18181833324052593</c:v>
                </c:pt>
                <c:pt idx="4">
                  <c:v>0.17289967785134439</c:v>
                </c:pt>
                <c:pt idx="5">
                  <c:v>0.23964711156563701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83517244125122E-2"/>
          <c:y val="5.3434154064075333E-2"/>
          <c:w val="0.91128982499650113"/>
          <c:h val="0.850088189257787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'18'!$B$23</c:f>
              <c:strCache>
                <c:ptCount val="1"/>
                <c:pt idx="0">
                  <c:v>Szakemberek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'18'!$C$22:$I$22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'18'!$C$23:$I$23</c:f>
              <c:numCache>
                <c:formatCode>0.0</c:formatCode>
                <c:ptCount val="6"/>
                <c:pt idx="0">
                  <c:v>4.3317649300000003</c:v>
                </c:pt>
                <c:pt idx="1">
                  <c:v>3.7173856719999998</c:v>
                </c:pt>
                <c:pt idx="2">
                  <c:v>5.1019297640000003</c:v>
                </c:pt>
                <c:pt idx="3">
                  <c:v>4.9744655089999998</c:v>
                </c:pt>
                <c:pt idx="4">
                  <c:v>5.6108346869999997</c:v>
                </c:pt>
                <c:pt idx="5">
                  <c:v>6.5656392490000002</c:v>
                </c:pt>
              </c:numCache>
            </c:numRef>
          </c:val>
        </c:ser>
        <c:ser>
          <c:idx val="1"/>
          <c:order val="1"/>
          <c:tx>
            <c:strRef>
              <c:f>'18'!$B$24</c:f>
              <c:strCache>
                <c:ptCount val="1"/>
                <c:pt idx="0">
                  <c:v>Sporteszközök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'18'!$C$22:$I$22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'18'!$C$24:$I$24</c:f>
              <c:numCache>
                <c:formatCode>0.0</c:formatCode>
                <c:ptCount val="6"/>
                <c:pt idx="0">
                  <c:v>2.2556322070000001</c:v>
                </c:pt>
                <c:pt idx="1">
                  <c:v>1.8961594129999999</c:v>
                </c:pt>
                <c:pt idx="2">
                  <c:v>2.6621840899999998</c:v>
                </c:pt>
                <c:pt idx="3">
                  <c:v>2.167605086</c:v>
                </c:pt>
                <c:pt idx="4">
                  <c:v>2.1478629420000002</c:v>
                </c:pt>
                <c:pt idx="5">
                  <c:v>2.0747354040000001</c:v>
                </c:pt>
              </c:numCache>
            </c:numRef>
          </c:val>
        </c:ser>
        <c:ser>
          <c:idx val="2"/>
          <c:order val="2"/>
          <c:tx>
            <c:strRef>
              <c:f>'18'!$B$25</c:f>
              <c:strCache>
                <c:ptCount val="1"/>
                <c:pt idx="0">
                  <c:v>Személyszállítás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'18'!$C$22:$I$22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'18'!$C$25:$I$25</c:f>
              <c:numCache>
                <c:formatCode>0.0</c:formatCode>
                <c:ptCount val="6"/>
                <c:pt idx="0">
                  <c:v>1.1272621810000001</c:v>
                </c:pt>
                <c:pt idx="1">
                  <c:v>1.03200183</c:v>
                </c:pt>
                <c:pt idx="2">
                  <c:v>1.379711318</c:v>
                </c:pt>
                <c:pt idx="3">
                  <c:v>1.234582745</c:v>
                </c:pt>
                <c:pt idx="4">
                  <c:v>1.1767778790000001</c:v>
                </c:pt>
                <c:pt idx="5">
                  <c:v>1.2062515030000001</c:v>
                </c:pt>
              </c:numCache>
            </c:numRef>
          </c:val>
        </c:ser>
        <c:ser>
          <c:idx val="3"/>
          <c:order val="3"/>
          <c:tx>
            <c:strRef>
              <c:f>'18'!$B$26</c:f>
              <c:strCache>
                <c:ptCount val="1"/>
                <c:pt idx="0">
                  <c:v>Pályabérlet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'18'!$C$22:$I$22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'18'!$C$26:$I$26</c:f>
              <c:numCache>
                <c:formatCode>0.0</c:formatCode>
                <c:ptCount val="6"/>
                <c:pt idx="0">
                  <c:v>1.658514211</c:v>
                </c:pt>
                <c:pt idx="1">
                  <c:v>1.4121267200000001</c:v>
                </c:pt>
                <c:pt idx="2">
                  <c:v>1.2256647439999999</c:v>
                </c:pt>
                <c:pt idx="3">
                  <c:v>1.1376034799999999</c:v>
                </c:pt>
                <c:pt idx="4">
                  <c:v>1.0552411900000001</c:v>
                </c:pt>
                <c:pt idx="5">
                  <c:v>1.080367144</c:v>
                </c:pt>
              </c:numCache>
            </c:numRef>
          </c:val>
        </c:ser>
        <c:ser>
          <c:idx val="4"/>
          <c:order val="4"/>
          <c:tx>
            <c:strRef>
              <c:f>'18'!$B$27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'18'!$C$22:$I$22</c:f>
              <c:strCache>
                <c:ptCount val="6"/>
                <c:pt idx="0">
                  <c:v>2012/2013</c:v>
                </c:pt>
                <c:pt idx="1">
                  <c:v>2013/2014</c:v>
                </c:pt>
                <c:pt idx="2">
                  <c:v>2014/2015</c:v>
                </c:pt>
                <c:pt idx="3">
                  <c:v>2015/2016</c:v>
                </c:pt>
                <c:pt idx="4">
                  <c:v>2016/2017</c:v>
                </c:pt>
                <c:pt idx="5">
                  <c:v>2017/2018</c:v>
                </c:pt>
              </c:strCache>
            </c:strRef>
          </c:cat>
          <c:val>
            <c:numRef>
              <c:f>'18'!$C$27:$I$27</c:f>
              <c:numCache>
                <c:formatCode>0.0</c:formatCode>
                <c:ptCount val="6"/>
                <c:pt idx="0">
                  <c:v>1.9273282060000001</c:v>
                </c:pt>
                <c:pt idx="1">
                  <c:v>1.6343870089999999</c:v>
                </c:pt>
                <c:pt idx="2">
                  <c:v>2.2774123089999998</c:v>
                </c:pt>
                <c:pt idx="3">
                  <c:v>1.5316091279999999</c:v>
                </c:pt>
                <c:pt idx="4">
                  <c:v>1.2978969250000001</c:v>
                </c:pt>
                <c:pt idx="5">
                  <c:v>1.2712719450000001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308904"/>
        <c:axId val="169135232"/>
      </c:barChart>
      <c:catAx>
        <c:axId val="16930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9135232"/>
        <c:crosses val="autoZero"/>
        <c:auto val="1"/>
        <c:lblAlgn val="ctr"/>
        <c:lblOffset val="100"/>
        <c:noMultiLvlLbl val="0"/>
      </c:catAx>
      <c:valAx>
        <c:axId val="16913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930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81225479837193"/>
          <c:y val="0.96347373245011037"/>
          <c:w val="0.50837549040325614"/>
          <c:h val="3.65262296758359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4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22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9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91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1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1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5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17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1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4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1D7B-48B3-4B55-9503-89532C9BF470}" type="datetimeFigureOut">
              <a:rPr lang="hu-HU" smtClean="0"/>
              <a:t>2019.08.15.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3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35575" y="2778744"/>
            <a:ext cx="9861050" cy="23076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5400" b="1" dirty="0" smtClean="0">
                <a:latin typeface="Bookman Old Style" panose="02050604050505020204" pitchFamily="18" charset="0"/>
              </a:rPr>
              <a:t>TAO rendszer áttekintés</a:t>
            </a:r>
          </a:p>
          <a:p>
            <a:pPr>
              <a:defRPr/>
            </a:pPr>
            <a:r>
              <a:rPr lang="hu-HU" sz="5400" b="1" dirty="0" smtClean="0">
                <a:latin typeface="Bookman Old Style" panose="02050604050505020204" pitchFamily="18" charset="0"/>
              </a:rPr>
              <a:t>Látvány-csapatsportágak támogatási rendszere</a:t>
            </a: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Hatósági folyamat 1.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Jobbra nyíl feliratnak 3"/>
          <p:cNvSpPr/>
          <p:nvPr/>
        </p:nvSpPr>
        <p:spPr>
          <a:xfrm>
            <a:off x="1994790" y="1926921"/>
            <a:ext cx="244792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Pályázati szándék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9" name="Jobbra nyíl feliratnak 4"/>
          <p:cNvSpPr/>
          <p:nvPr/>
        </p:nvSpPr>
        <p:spPr>
          <a:xfrm>
            <a:off x="4689804" y="1916791"/>
            <a:ext cx="283947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Alkalmassági követelmények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Jobbra nyíl feliratnak 5"/>
          <p:cNvSpPr/>
          <p:nvPr/>
        </p:nvSpPr>
        <p:spPr>
          <a:xfrm>
            <a:off x="7776368" y="1953712"/>
            <a:ext cx="2232025" cy="108108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Pályázati űrlap feltöltése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775125" y="3127319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Támogató keresés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611837" y="3127319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Jogszabályi feltételek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7524750" y="3127319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Mellékletek</a:t>
            </a:r>
          </a:p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+ hatósági </a:t>
            </a: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díj!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5" name="Szögletes összekötő 14"/>
          <p:cNvCxnSpPr/>
          <p:nvPr/>
        </p:nvCxnSpPr>
        <p:spPr>
          <a:xfrm rot="5400000">
            <a:off x="5549358" y="1455093"/>
            <a:ext cx="436060" cy="49301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Jobbra nyíl feliratnak 7"/>
          <p:cNvSpPr/>
          <p:nvPr/>
        </p:nvSpPr>
        <p:spPr>
          <a:xfrm>
            <a:off x="2241879" y="4149028"/>
            <a:ext cx="2449512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Pályázat benyújtása az MLSZ felé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7" name="Jobbra nyíl feliratnak 11"/>
          <p:cNvSpPr/>
          <p:nvPr/>
        </p:nvSpPr>
        <p:spPr>
          <a:xfrm>
            <a:off x="5009917" y="4149028"/>
            <a:ext cx="244792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Szövetségi ellenőrzés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7776368" y="4149028"/>
            <a:ext cx="165576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Hatósági döntés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065337" y="5373688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Hiánypótlás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7111204" y="5373688"/>
            <a:ext cx="2986089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Jóváhagyás/elutasítás (miniszteri jóváhagyás)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4759325" y="5373688"/>
            <a:ext cx="21177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Tartalmi - formai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Hatósági folyamat 2.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2" name="Jobbra nyíl feliratnak 3"/>
          <p:cNvSpPr/>
          <p:nvPr/>
        </p:nvSpPr>
        <p:spPr>
          <a:xfrm>
            <a:off x="2024625" y="1980570"/>
            <a:ext cx="244792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Jóváhagyó határozat</a:t>
            </a:r>
          </a:p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kézhezvétele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3" name="Jobbra nyíl feliratnak 4"/>
          <p:cNvSpPr/>
          <p:nvPr/>
        </p:nvSpPr>
        <p:spPr>
          <a:xfrm>
            <a:off x="4791076" y="1988345"/>
            <a:ext cx="2631048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Támogatási megállapodás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4" name="Jobbra nyíl feliratnak 5"/>
          <p:cNvSpPr/>
          <p:nvPr/>
        </p:nvSpPr>
        <p:spPr>
          <a:xfrm>
            <a:off x="7740650" y="1988345"/>
            <a:ext cx="2365375" cy="108108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Támogatási igazolás kérelem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1835150" y="3178104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Támogató keresés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166648" y="3178104"/>
            <a:ext cx="297287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Elkülönített számla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NAV igazolás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581900" y="3178969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Mellékletek</a:t>
            </a:r>
          </a:p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+ hatósági </a:t>
            </a: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díj!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28" name="Szögletes összekötő 27"/>
          <p:cNvCxnSpPr/>
          <p:nvPr/>
        </p:nvCxnSpPr>
        <p:spPr>
          <a:xfrm rot="5400000">
            <a:off x="5393532" y="1488209"/>
            <a:ext cx="433387" cy="48942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Jobbra nyíl feliratnak 7"/>
          <p:cNvSpPr/>
          <p:nvPr/>
        </p:nvSpPr>
        <p:spPr>
          <a:xfrm>
            <a:off x="1988113" y="4149725"/>
            <a:ext cx="2449512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Támogatási igazolás kézhezvétele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0" name="Jobbra nyíl feliratnak 11"/>
          <p:cNvSpPr/>
          <p:nvPr/>
        </p:nvSpPr>
        <p:spPr>
          <a:xfrm>
            <a:off x="4882637" y="4149725"/>
            <a:ext cx="244792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Támogatás fogadása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7775574" y="4149725"/>
            <a:ext cx="165576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Program</a:t>
            </a:r>
            <a:endParaRPr lang="hu-HU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végrehajtása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1835149" y="5373688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Hiánypótlás (weboldal)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4557711" y="5373688"/>
            <a:ext cx="2190751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Kivéve: utófinanszírozás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7595392" y="5373688"/>
            <a:ext cx="20161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Negyedéves </a:t>
            </a: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jelentések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Hatósági folyamat 3.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18" name="Jobbra nyíl feliratnak 3"/>
          <p:cNvSpPr/>
          <p:nvPr/>
        </p:nvSpPr>
        <p:spPr>
          <a:xfrm>
            <a:off x="1523999" y="1982510"/>
            <a:ext cx="2447925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Program</a:t>
            </a:r>
            <a:endParaRPr lang="hu-HU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végrehajtása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9" name="Jobbra nyíl feliratnak 4"/>
          <p:cNvSpPr/>
          <p:nvPr/>
        </p:nvSpPr>
        <p:spPr>
          <a:xfrm>
            <a:off x="4628356" y="1984097"/>
            <a:ext cx="2684462" cy="10795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Negyedéves előrehaladási jelentések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20" name="Jobbra nyíl feliratnak 5"/>
          <p:cNvSpPr/>
          <p:nvPr/>
        </p:nvSpPr>
        <p:spPr>
          <a:xfrm>
            <a:off x="8045450" y="1982510"/>
            <a:ext cx="2232025" cy="108108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Záró elszámolás benyújtása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91370" y="3141663"/>
            <a:ext cx="2943224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Módosítás/hosszabbítás lehetséges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4419600" y="3141663"/>
            <a:ext cx="2160587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Tárgynegyedévet követő 8. nap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7312818" y="3141663"/>
            <a:ext cx="3057525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Támogatási időszak vége + 30 nap (+ 15 nap)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7" name="Tekercs vízszintesen 36"/>
          <p:cNvSpPr/>
          <p:nvPr/>
        </p:nvSpPr>
        <p:spPr>
          <a:xfrm>
            <a:off x="4564062" y="3935414"/>
            <a:ext cx="2016125" cy="15478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 smtClean="0">
                <a:latin typeface="Bookman Old Style" panose="02050604050505020204" pitchFamily="18" charset="0"/>
              </a:rPr>
              <a:t>Záró elszámolás jóváhagyása</a:t>
            </a:r>
          </a:p>
        </p:txBody>
      </p:sp>
      <p:sp>
        <p:nvSpPr>
          <p:cNvPr id="38" name="Téglalap 37"/>
          <p:cNvSpPr/>
          <p:nvPr/>
        </p:nvSpPr>
        <p:spPr>
          <a:xfrm>
            <a:off x="4564062" y="5305428"/>
            <a:ext cx="2016125" cy="323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rgbClr val="002060"/>
                </a:solidFill>
                <a:latin typeface="Bookman Old Style" panose="02050604050505020204" pitchFamily="18" charset="0"/>
              </a:rPr>
              <a:t>Hiánypótlás</a:t>
            </a:r>
            <a:endParaRPr lang="en-US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8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Az MLSZ hármas szerepköre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grpSp>
        <p:nvGrpSpPr>
          <p:cNvPr id="16" name="Csoportba foglalás 15"/>
          <p:cNvGrpSpPr/>
          <p:nvPr/>
        </p:nvGrpSpPr>
        <p:grpSpPr>
          <a:xfrm>
            <a:off x="5671742" y="3239091"/>
            <a:ext cx="3191758" cy="3076460"/>
            <a:chOff x="3477931" y="1686143"/>
            <a:chExt cx="2610802" cy="2610802"/>
          </a:xfrm>
        </p:grpSpPr>
        <p:sp>
          <p:nvSpPr>
            <p:cNvPr id="17" name="Ellipszis 16"/>
            <p:cNvSpPr/>
            <p:nvPr/>
          </p:nvSpPr>
          <p:spPr>
            <a:xfrm>
              <a:off x="3477931" y="1686143"/>
              <a:ext cx="2610802" cy="26108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2" name="Ellipszis 4"/>
            <p:cNvSpPr/>
            <p:nvPr/>
          </p:nvSpPr>
          <p:spPr>
            <a:xfrm>
              <a:off x="4229321" y="2358955"/>
              <a:ext cx="1812332" cy="1435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000" kern="1200" dirty="0" smtClean="0">
                  <a:latin typeface="Bookman Old Style" panose="02050604050505020204" pitchFamily="18" charset="0"/>
                </a:rPr>
                <a:t>Szövetség</a:t>
              </a:r>
              <a:endParaRPr lang="en-US" sz="3000" kern="1200" dirty="0"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3299881" y="3228975"/>
            <a:ext cx="3381968" cy="3086576"/>
            <a:chOff x="1695883" y="1686143"/>
            <a:chExt cx="2610802" cy="2610802"/>
          </a:xfrm>
        </p:grpSpPr>
        <p:sp>
          <p:nvSpPr>
            <p:cNvPr id="24" name="Ellipszis 23"/>
            <p:cNvSpPr/>
            <p:nvPr/>
          </p:nvSpPr>
          <p:spPr>
            <a:xfrm>
              <a:off x="1695883" y="1686143"/>
              <a:ext cx="2610802" cy="26108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Ellipszis 4"/>
            <p:cNvSpPr/>
            <p:nvPr/>
          </p:nvSpPr>
          <p:spPr>
            <a:xfrm>
              <a:off x="1941734" y="2360600"/>
              <a:ext cx="1566481" cy="14359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000" kern="1200" dirty="0" smtClean="0">
                  <a:latin typeface="Bookman Old Style" panose="02050604050505020204" pitchFamily="18" charset="0"/>
                </a:rPr>
                <a:t>Pályázó</a:t>
              </a:r>
              <a:endParaRPr lang="en-US" sz="3000" kern="1200" dirty="0"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4666779" y="1237166"/>
            <a:ext cx="3134201" cy="3248501"/>
            <a:chOff x="2715258" y="-9672"/>
            <a:chExt cx="2610802" cy="2610802"/>
          </a:xfrm>
        </p:grpSpPr>
        <p:sp>
          <p:nvSpPr>
            <p:cNvPr id="27" name="Ellipszis 26"/>
            <p:cNvSpPr/>
            <p:nvPr/>
          </p:nvSpPr>
          <p:spPr>
            <a:xfrm>
              <a:off x="2715258" y="-9672"/>
              <a:ext cx="2610802" cy="26108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8" name="Ellipszis 4"/>
            <p:cNvSpPr/>
            <p:nvPr/>
          </p:nvSpPr>
          <p:spPr>
            <a:xfrm>
              <a:off x="3255187" y="802651"/>
              <a:ext cx="1523397" cy="84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000" kern="1200" dirty="0" smtClean="0">
                  <a:latin typeface="Bookman Old Style" panose="02050604050505020204" pitchFamily="18" charset="0"/>
                </a:rPr>
                <a:t>Hatóság</a:t>
              </a:r>
            </a:p>
          </p:txBody>
        </p:sp>
      </p:grpSp>
      <p:sp>
        <p:nvSpPr>
          <p:cNvPr id="29" name="Szövegdoboz 8"/>
          <p:cNvSpPr txBox="1">
            <a:spLocks noChangeArrowheads="1"/>
          </p:cNvSpPr>
          <p:nvPr/>
        </p:nvSpPr>
        <p:spPr bwMode="auto">
          <a:xfrm>
            <a:off x="192316" y="4157484"/>
            <a:ext cx="373721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000" b="1" dirty="0">
                <a:latin typeface="Bookman Old Style" panose="02050604050505020204" pitchFamily="18" charset="0"/>
              </a:rPr>
              <a:t>KORMÁNYZAT</a:t>
            </a:r>
            <a:r>
              <a:rPr lang="hu-HU" sz="2000" dirty="0">
                <a:latin typeface="Bookman Old Style" panose="02050604050505020204" pitchFamily="18" charset="0"/>
              </a:rPr>
              <a:t>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hu-HU" sz="2000" i="1" dirty="0" smtClean="0">
                <a:latin typeface="Bookman Old Style" panose="02050604050505020204" pitchFamily="18" charset="0"/>
              </a:rPr>
              <a:t>(</a:t>
            </a:r>
            <a:r>
              <a:rPr lang="hu-HU" sz="2000" i="1" dirty="0">
                <a:latin typeface="Bookman Old Style" panose="02050604050505020204" pitchFamily="18" charset="0"/>
              </a:rPr>
              <a:t>adófizetők)</a:t>
            </a:r>
          </a:p>
          <a:p>
            <a:pPr eaLnBrk="1" hangingPunct="1">
              <a:buFont typeface="Arial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</a:rPr>
              <a:t>   hitelesség</a:t>
            </a:r>
            <a:endParaRPr lang="hu-HU" sz="2000" dirty="0">
              <a:latin typeface="Bookman Old Style" panose="02050604050505020204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</a:rPr>
              <a:t>   a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források</a:t>
            </a:r>
            <a:r>
              <a:rPr lang="hu-HU" sz="2000" dirty="0">
                <a:latin typeface="Bookman Old Style" panose="02050604050505020204" pitchFamily="18" charset="0"/>
              </a:rPr>
              <a:t> hatékony </a:t>
            </a:r>
            <a:r>
              <a:rPr lang="hu-HU" sz="2000" dirty="0" smtClean="0">
                <a:latin typeface="Bookman Old Style" panose="02050604050505020204" pitchFamily="18" charset="0"/>
              </a:rPr>
              <a:t>     felhasználása</a:t>
            </a:r>
            <a:endParaRPr lang="hu-HU" sz="2000" dirty="0">
              <a:latin typeface="Bookman Old Style" panose="02050604050505020204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</a:rPr>
              <a:t>   a </a:t>
            </a:r>
            <a:r>
              <a:rPr lang="hu-HU" sz="2000" dirty="0">
                <a:latin typeface="Bookman Old Style" panose="02050604050505020204" pitchFamily="18" charset="0"/>
              </a:rPr>
              <a:t>stratégia megvalósítása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30" name="Szövegdoboz 6"/>
          <p:cNvSpPr txBox="1">
            <a:spLocks noChangeArrowheads="1"/>
          </p:cNvSpPr>
          <p:nvPr/>
        </p:nvSpPr>
        <p:spPr bwMode="auto">
          <a:xfrm>
            <a:off x="7872975" y="2034275"/>
            <a:ext cx="39909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000" b="1" dirty="0">
                <a:latin typeface="Bookman Old Style" panose="02050604050505020204" pitchFamily="18" charset="0"/>
              </a:rPr>
              <a:t>JOGALKOTÓ</a:t>
            </a:r>
            <a:r>
              <a:rPr lang="hu-HU" sz="2000" dirty="0">
                <a:latin typeface="Bookman Old Style" panose="02050604050505020204" pitchFamily="18" charset="0"/>
              </a:rPr>
              <a:t>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hu-HU" sz="2000" i="1" dirty="0" smtClean="0">
                <a:latin typeface="Bookman Old Style" panose="02050604050505020204" pitchFamily="18" charset="0"/>
              </a:rPr>
              <a:t>(</a:t>
            </a:r>
            <a:r>
              <a:rPr lang="hu-HU" sz="2000" i="1" dirty="0">
                <a:latin typeface="Bookman Old Style" panose="02050604050505020204" pitchFamily="18" charset="0"/>
              </a:rPr>
              <a:t>ügyfél)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j</a:t>
            </a:r>
            <a:r>
              <a:rPr lang="hu-HU" sz="2000" dirty="0" smtClean="0">
                <a:latin typeface="Bookman Old Style" panose="02050604050505020204" pitchFamily="18" charset="0"/>
              </a:rPr>
              <a:t>ogszabályok </a:t>
            </a:r>
            <a:r>
              <a:rPr lang="hu-HU" sz="2000" dirty="0">
                <a:latin typeface="Bookman Old Style" panose="02050604050505020204" pitchFamily="18" charset="0"/>
              </a:rPr>
              <a:t>betartása és betartatása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31" name="Szövegdoboz 9"/>
          <p:cNvSpPr txBox="1">
            <a:spLocks noChangeArrowheads="1"/>
          </p:cNvSpPr>
          <p:nvPr/>
        </p:nvSpPr>
        <p:spPr bwMode="auto">
          <a:xfrm>
            <a:off x="9188062" y="4521205"/>
            <a:ext cx="25240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000" b="1" dirty="0">
                <a:latin typeface="Bookman Old Style" panose="02050604050505020204" pitchFamily="18" charset="0"/>
              </a:rPr>
              <a:t>TAGOK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érdekképviselet</a:t>
            </a:r>
            <a:endParaRPr lang="en-US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Támogatási igazolás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491058" y="2361547"/>
            <a:ext cx="9485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22/C típusú: határozat / mellékletek / támogató közvetlenül utal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24/A </a:t>
            </a:r>
            <a:r>
              <a:rPr lang="hu-HU" sz="2000" dirty="0" smtClean="0">
                <a:latin typeface="Bookman Old Style" panose="02050604050505020204" pitchFamily="18" charset="0"/>
              </a:rPr>
              <a:t>típusú: </a:t>
            </a:r>
            <a:r>
              <a:rPr lang="hu-HU" sz="2000" dirty="0">
                <a:latin typeface="Bookman Old Style" panose="02050604050505020204" pitchFamily="18" charset="0"/>
              </a:rPr>
              <a:t>igazolás / nincs melléklet / NAV utal</a:t>
            </a: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b="1" dirty="0">
                <a:latin typeface="Bookman Old Style" panose="02050604050505020204" pitchFamily="18" charset="0"/>
              </a:rPr>
              <a:t>Közös: </a:t>
            </a:r>
            <a:r>
              <a:rPr lang="hu-HU" sz="2000" dirty="0">
                <a:latin typeface="Bookman Old Style" panose="02050604050505020204" pitchFamily="18" charset="0"/>
              </a:rPr>
              <a:t>jóváhagyott sportfejlesztési program és az elfogadó </a:t>
            </a:r>
            <a:r>
              <a:rPr lang="hu-HU" sz="2000" dirty="0" smtClean="0">
                <a:latin typeface="Bookman Old Style" panose="02050604050505020204" pitchFamily="18" charset="0"/>
              </a:rPr>
              <a:t>határozat honlapon való közzététele.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Támogatási lehetőségek</a:t>
            </a: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491058" y="2361547"/>
            <a:ext cx="948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80707"/>
              </p:ext>
            </p:extLst>
          </p:nvPr>
        </p:nvGraphicFramePr>
        <p:xfrm>
          <a:off x="1469720" y="1112280"/>
          <a:ext cx="9528320" cy="571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0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32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8379">
                <a:tc>
                  <a:txBody>
                    <a:bodyPr/>
                    <a:lstStyle/>
                    <a:p>
                      <a:pPr algn="ctr" fontAlgn="ctr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Adókedvezmény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Adójóváírás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Jogszabályi hivatkozás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Tao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tv.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22/C §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Tao tv. 24/A §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Mértéke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2,5%-3,75%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2,5%-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Támogatás dokumentuma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támogatási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igazolás (határozat)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igazolás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Könyvelése (támogató oldalán)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86/88-as számlaosztály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461</a:t>
                      </a:r>
                      <a:r>
                        <a:rPr lang="hu-H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-</a:t>
                      </a:r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társasági adóelőleg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Könyvelése (támogatott oldalán)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96/98-as számlaosztály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96/98-as számlaosztály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2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Juttatás módja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közvetlenül a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támogatótól  a kedvezményezettnek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NAV-on</a:t>
                      </a:r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keresztül a kedvezményezettnek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83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Bejelentés módja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SPORTBEJ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Rendelkező nyilatkozat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42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Utalás időpontja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adóévben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 bevallások/előlegek esedékességét követően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5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Kiegészítő támogatás mértéke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6,75% (</a:t>
                      </a:r>
                      <a:r>
                        <a:rPr lang="hu-HU" sz="1100" dirty="0" smtClean="0">
                          <a:effectLst/>
                          <a:latin typeface="Bookman Old Style" panose="02050604050505020204" pitchFamily="18" charset="0"/>
                        </a:rPr>
                        <a:t>a pozitív adóalap 9%-ának min.</a:t>
                      </a:r>
                      <a:r>
                        <a:rPr lang="hu-HU" sz="1100" baseline="0" dirty="0" smtClean="0">
                          <a:effectLst/>
                          <a:latin typeface="Bookman Old Style" panose="02050604050505020204" pitchFamily="18" charset="0"/>
                        </a:rPr>
                        <a:t> 75%-a)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12,5%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1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támogatás ellenőrzése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995876" y="1637647"/>
            <a:ext cx="104760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latin typeface="Bookman Old Style" panose="02050604050505020204" pitchFamily="18" charset="0"/>
              </a:rPr>
              <a:t>Elszámolási kötelezettség: </a:t>
            </a:r>
            <a:r>
              <a:rPr lang="hu-HU" sz="2000" dirty="0">
                <a:latin typeface="Bookman Old Style" panose="02050604050505020204" pitchFamily="18" charset="0"/>
              </a:rPr>
              <a:t>támogatási időszak vége (06.30.) után 30 napon belül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300 millió Ft programértéket elérő vagy meghaladó programok </a:t>
            </a:r>
            <a:r>
              <a:rPr lang="hu-HU" sz="2000" b="1" dirty="0" smtClean="0">
                <a:latin typeface="Bookman Old Style" panose="02050604050505020204" pitchFamily="18" charset="0"/>
              </a:rPr>
              <a:t>esetén: </a:t>
            </a:r>
            <a:r>
              <a:rPr lang="hu-HU" sz="2000" dirty="0" smtClean="0">
                <a:latin typeface="Bookman Old Style" panose="02050604050505020204" pitchFamily="18" charset="0"/>
              </a:rPr>
              <a:t>Emberi </a:t>
            </a:r>
            <a:r>
              <a:rPr lang="hu-HU" sz="2000" dirty="0">
                <a:latin typeface="Bookman Old Style" panose="02050604050505020204" pitchFamily="18" charset="0"/>
              </a:rPr>
              <a:t>Erőforrások </a:t>
            </a:r>
            <a:r>
              <a:rPr lang="hu-HU" sz="2000" dirty="0" smtClean="0">
                <a:latin typeface="Bookman Old Style" panose="02050604050505020204" pitchFamily="18" charset="0"/>
              </a:rPr>
              <a:t>Minisztériuma felé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300 millió Ft programértéket meg nem haladó programok </a:t>
            </a:r>
            <a:r>
              <a:rPr lang="hu-HU" sz="2000" b="1" dirty="0" smtClean="0">
                <a:latin typeface="Bookman Old Style" panose="02050604050505020204" pitchFamily="18" charset="0"/>
              </a:rPr>
              <a:t>esetén: </a:t>
            </a:r>
            <a:r>
              <a:rPr lang="hu-HU" sz="2000" dirty="0" smtClean="0">
                <a:latin typeface="Bookman Old Style" panose="02050604050505020204" pitchFamily="18" charset="0"/>
              </a:rPr>
              <a:t>MLSZ </a:t>
            </a:r>
            <a:r>
              <a:rPr lang="hu-HU" sz="2000" dirty="0">
                <a:latin typeface="Bookman Old Style" panose="02050604050505020204" pitchFamily="18" charset="0"/>
              </a:rPr>
              <a:t>TAO Ellenőrzési </a:t>
            </a:r>
            <a:r>
              <a:rPr lang="hu-HU" sz="2000" dirty="0" smtClean="0">
                <a:latin typeface="Bookman Old Style" panose="02050604050505020204" pitchFamily="18" charset="0"/>
              </a:rPr>
              <a:t>Osztálya felé, az MLSZ </a:t>
            </a:r>
            <a:r>
              <a:rPr lang="hu-HU" sz="2000" dirty="0">
                <a:latin typeface="Bookman Old Style" panose="02050604050505020204" pitchFamily="18" charset="0"/>
              </a:rPr>
              <a:t>Elszámolási </a:t>
            </a:r>
            <a:r>
              <a:rPr lang="hu-HU" sz="2000" dirty="0" smtClean="0">
                <a:latin typeface="Bookman Old Style" panose="02050604050505020204" pitchFamily="18" charset="0"/>
              </a:rPr>
              <a:t>Szabályzat alapján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b="1" dirty="0" smtClean="0">
              <a:latin typeface="Bookman Old Style" panose="02050604050505020204" pitchFamily="18" charset="0"/>
            </a:endParaRPr>
          </a:p>
          <a:p>
            <a:r>
              <a:rPr lang="hu-HU" sz="2000" b="1" dirty="0" smtClean="0">
                <a:latin typeface="Bookman Old Style" panose="02050604050505020204" pitchFamily="18" charset="0"/>
              </a:rPr>
              <a:t>Szabálytalanságok </a:t>
            </a:r>
            <a:r>
              <a:rPr lang="hu-HU" sz="2000" b="1" dirty="0">
                <a:latin typeface="Bookman Old Style" panose="02050604050505020204" pitchFamily="18" charset="0"/>
              </a:rPr>
              <a:t>megállapítása (csak lehívott támogatás esetén):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Nem valósítják meg a programot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Eltér a jóváhagyott programtól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Nem szabályszerűen használják a támogatást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Nem számol el a felhasznált támogatással</a:t>
            </a:r>
          </a:p>
          <a:p>
            <a:r>
              <a:rPr lang="hu-HU" sz="2000" b="1" dirty="0">
                <a:latin typeface="Bookman Old Style" panose="02050604050505020204" pitchFamily="18" charset="0"/>
              </a:rPr>
              <a:t>Szankciók: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3 év kizárás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Kamattal növelt visszafizetési kötelezettség</a:t>
            </a:r>
          </a:p>
        </p:txBody>
      </p:sp>
    </p:spTree>
    <p:extLst>
      <p:ext uri="{BB962C8B-B14F-4D97-AF65-F5344CB8AC3E}">
        <p14:creationId xmlns:p14="http://schemas.microsoft.com/office/powerpoint/2010/main" val="16537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44878"/>
              </p:ext>
            </p:extLst>
          </p:nvPr>
        </p:nvGraphicFramePr>
        <p:xfrm>
          <a:off x="-2" y="7"/>
          <a:ext cx="12192001" cy="6857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548"/>
                <a:gridCol w="1122717"/>
                <a:gridCol w="1122717"/>
                <a:gridCol w="1122717"/>
                <a:gridCol w="1122717"/>
                <a:gridCol w="1122717"/>
                <a:gridCol w="1122717"/>
                <a:gridCol w="1122717"/>
                <a:gridCol w="1122717"/>
                <a:gridCol w="1122717"/>
              </a:tblGrid>
              <a:tr h="695242">
                <a:tc gridSpan="7"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 Jóváhagyott </a:t>
                      </a:r>
                      <a:r>
                        <a:rPr lang="hu-HU" sz="2000" b="1" u="none" strike="noStrike" dirty="0">
                          <a:effectLst/>
                          <a:latin typeface="Bookman Old Style" panose="02050604050505020204" pitchFamily="18" charset="0"/>
                        </a:rPr>
                        <a:t>támogatások aránya jogcímek szerint 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sng" strike="noStrike" dirty="0">
                          <a:effectLst/>
                          <a:latin typeface="Bookman Old Style" panose="02050604050505020204" pitchFamily="18" charset="0"/>
                        </a:rPr>
                        <a:t>Segédtáblák</a:t>
                      </a:r>
                      <a:endParaRPr lang="hu-HU" sz="1400" b="1" i="0" u="sng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52924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  <a:latin typeface="Bookman Old Style" panose="02050604050505020204" pitchFamily="18" charset="0"/>
                        </a:rPr>
                        <a:t>Jogcím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2011/12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2012/13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2013/14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2014/2015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2015/2016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2016/2017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2017/2018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Összesen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Tárgyi eszköz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45%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53%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54%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53%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61%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64%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66%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58%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52143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  <a:latin typeface="Bookman Old Style" panose="02050604050505020204" pitchFamily="18" charset="0"/>
                        </a:rPr>
                        <a:t>Utánpótlás-nevelés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48%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36%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38%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Egyéb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7%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4%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  <a:latin typeface="Bookman Old Style" panose="02050604050505020204" pitchFamily="18" charset="0"/>
                        </a:rPr>
                        <a:t>Összesen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  <a:latin typeface="Bookman Old Style" panose="02050604050505020204" pitchFamily="18" charset="0"/>
                        </a:rPr>
                        <a:t>100,0%</a:t>
                      </a:r>
                      <a:endParaRPr lang="hu-HU" sz="14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30071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012192"/>
              </p:ext>
            </p:extLst>
          </p:nvPr>
        </p:nvGraphicFramePr>
        <p:xfrm>
          <a:off x="2329123" y="630958"/>
          <a:ext cx="7038453" cy="3379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7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28146"/>
              </p:ext>
            </p:extLst>
          </p:nvPr>
        </p:nvGraphicFramePr>
        <p:xfrm>
          <a:off x="0" y="9"/>
          <a:ext cx="12191999" cy="6857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977"/>
                <a:gridCol w="3347827"/>
                <a:gridCol w="1115940"/>
                <a:gridCol w="1115940"/>
                <a:gridCol w="1115940"/>
                <a:gridCol w="1115940"/>
                <a:gridCol w="1115940"/>
                <a:gridCol w="1115940"/>
                <a:gridCol w="1082555"/>
              </a:tblGrid>
              <a:tr h="6605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 Jóváhagyott </a:t>
                      </a:r>
                      <a:r>
                        <a:rPr lang="hu-HU" sz="2000" b="1" u="none" strike="noStrike" dirty="0">
                          <a:effectLst/>
                          <a:latin typeface="Bookman Old Style" panose="02050604050505020204" pitchFamily="18" charset="0"/>
                        </a:rPr>
                        <a:t>tárgyi eszköz támogatás megoszlása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628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7183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hu-HU" sz="1400" u="none" strike="noStrike" dirty="0">
                          <a:effectLst/>
                          <a:latin typeface="Bookman Old Style" panose="02050604050505020204" pitchFamily="18" charset="0"/>
                        </a:rPr>
                        <a:t>*A 2011/2012-es évre részletes statisztika az első év még papír alapú nyilvántartása miatt nem áll </a:t>
                      </a:r>
                      <a:r>
                        <a:rPr lang="hu-HU" sz="14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rendelkezésre.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1"/>
          <p:cNvGraphicFramePr/>
          <p:nvPr>
            <p:extLst>
              <p:ext uri="{D42A27DB-BD31-4B8C-83A1-F6EECF244321}">
                <p14:modId xmlns:p14="http://schemas.microsoft.com/office/powerpoint/2010/main" val="4031619825"/>
              </p:ext>
            </p:extLst>
          </p:nvPr>
        </p:nvGraphicFramePr>
        <p:xfrm>
          <a:off x="1752600" y="819150"/>
          <a:ext cx="895350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89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10685"/>
              </p:ext>
            </p:extLst>
          </p:nvPr>
        </p:nvGraphicFramePr>
        <p:xfrm>
          <a:off x="5" y="-13295"/>
          <a:ext cx="12191996" cy="6871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273"/>
                <a:gridCol w="1392273"/>
                <a:gridCol w="1392273"/>
                <a:gridCol w="1392273"/>
                <a:gridCol w="1392273"/>
                <a:gridCol w="1392273"/>
                <a:gridCol w="1392273"/>
                <a:gridCol w="1392273"/>
                <a:gridCol w="1053812"/>
              </a:tblGrid>
              <a:tr h="799983">
                <a:tc gridSpan="6"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 Tárgyi </a:t>
                      </a:r>
                      <a:r>
                        <a:rPr lang="hu-HU" sz="2000" b="1" u="none" strike="noStrike" dirty="0">
                          <a:effectLst/>
                          <a:latin typeface="Bookman Old Style" panose="02050604050505020204" pitchFamily="18" charset="0"/>
                        </a:rPr>
                        <a:t>eszköz bontás 2011-2018 összességében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5713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247284"/>
              </p:ext>
            </p:extLst>
          </p:nvPr>
        </p:nvGraphicFramePr>
        <p:xfrm>
          <a:off x="1221055" y="904875"/>
          <a:ext cx="8418245" cy="568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6" y="43787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H</a:t>
            </a:r>
            <a:r>
              <a:rPr lang="hu-HU" sz="2400" b="1" dirty="0" smtClean="0">
                <a:latin typeface="Bookman Old Style" panose="02050604050505020204" pitchFamily="18" charset="0"/>
              </a:rPr>
              <a:t>áttér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819547" y="2051695"/>
            <a:ext cx="6828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Jogszabályok: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1996. évi LXXXI. törvény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107/2011 (VI.30.) kormányrendelet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39/2011 (VI.30.) NEFMI rendelet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2016. évi CL. törvény ( új </a:t>
            </a:r>
            <a:r>
              <a:rPr lang="hu-HU" sz="2000" dirty="0" err="1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Ket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hu-H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Egyéb útmutatók: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Értékelési Alapelvek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Elszámolási Szabályzat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Építési </a:t>
            </a:r>
            <a:r>
              <a:rPr lang="hu-HU" sz="20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benchárak</a:t>
            </a: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MLSZ egyéb releváns szabályzatai</a:t>
            </a:r>
          </a:p>
          <a:p>
            <a:pPr lvl="1"/>
            <a:endParaRPr lang="hu-HU" sz="2000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24304"/>
              </p:ext>
            </p:extLst>
          </p:nvPr>
        </p:nvGraphicFramePr>
        <p:xfrm>
          <a:off x="0" y="14140"/>
          <a:ext cx="12192000" cy="684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650"/>
                <a:gridCol w="3998187"/>
                <a:gridCol w="1665909"/>
                <a:gridCol w="1832501"/>
                <a:gridCol w="1678252"/>
                <a:gridCol w="1832501"/>
              </a:tblGrid>
              <a:tr h="4687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 Utánpótlás-nevelésre </a:t>
                      </a:r>
                      <a:r>
                        <a:rPr lang="hu-HU" sz="2000" b="1" u="none" strike="noStrike" dirty="0">
                          <a:effectLst/>
                          <a:latin typeface="Bookman Old Style" panose="02050604050505020204" pitchFamily="18" charset="0"/>
                        </a:rPr>
                        <a:t>jóváhagyott támogatás megoszlása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6" gridSpan="4"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7500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55893085"/>
              </p:ext>
            </p:extLst>
          </p:nvPr>
        </p:nvGraphicFramePr>
        <p:xfrm>
          <a:off x="1885950" y="857250"/>
          <a:ext cx="8162925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73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930024" y="3511034"/>
            <a:ext cx="10533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>
                <a:latin typeface="Bookman Old Style" panose="02050604050505020204" pitchFamily="18" charset="0"/>
              </a:rPr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11846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rendszer céljai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66558" y="1637647"/>
            <a:ext cx="10534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program céljai összhangban vannak az MLSZ stratégiai céljaival (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elsősorban: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minőségi képzés, infrastruktúra fejlesztés,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növekedés).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programban megcélzott eredmények a kérelmező adottságai, helyzete, jelenlegi aktivitása alapján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reálisak, elérhetőek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és hosszabb távon is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fenntarthatóak.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megcélzott eredmények és az igényelt támogatási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összeg arányosak egymással.</a:t>
            </a:r>
          </a:p>
          <a:p>
            <a:pPr algn="just">
              <a:defRPr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fejlesztésekre fordított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források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alátámaszthatók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kapacitásmutatókkal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(elsősorban: infrastruktúra-fejlesztések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fejlesztési program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illeszkedik az MLSZ országos hatáskörű programjaihoz, illetve az abban szereplő tevékenységek helyi (kistérségi, regionális) szinten hatékonyabban és eredményesebben valósíthatóak meg, mint országos szinten.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Támogatás igénybevételére jogosult szervezetek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66555" y="2266297"/>
            <a:ext cx="105346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Bookman Old Style" panose="02050604050505020204" pitchFamily="18" charset="0"/>
              </a:rPr>
              <a:t>Látvány-csapatsportok: </a:t>
            </a:r>
            <a:r>
              <a:rPr lang="hu-HU" sz="2000" dirty="0">
                <a:latin typeface="Bookman Old Style" panose="02050604050505020204" pitchFamily="18" charset="0"/>
              </a:rPr>
              <a:t>labdarúgás, kézilabda, kosárlabda, vízilabda, </a:t>
            </a:r>
            <a:r>
              <a:rPr lang="hu-HU" sz="2000" dirty="0" smtClean="0">
                <a:latin typeface="Bookman Old Style" panose="02050604050505020204" pitchFamily="18" charset="0"/>
              </a:rPr>
              <a:t>jégkorong, röplabda</a:t>
            </a:r>
            <a:endParaRPr lang="hu-HU" sz="2000" dirty="0">
              <a:latin typeface="Bookman Old Style" panose="02050604050505020204" pitchFamily="18" charset="0"/>
            </a:endParaRPr>
          </a:p>
          <a:p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látvány-csapatsportok </a:t>
            </a:r>
            <a:r>
              <a:rPr lang="hu-HU" sz="2000" dirty="0">
                <a:latin typeface="Bookman Old Style" panose="02050604050505020204" pitchFamily="18" charset="0"/>
              </a:rPr>
              <a:t>országos sportági </a:t>
            </a:r>
            <a:r>
              <a:rPr lang="hu-HU" sz="2000" dirty="0" smtClean="0">
                <a:latin typeface="Bookman Old Style" panose="02050604050505020204" pitchFamily="18" charset="0"/>
              </a:rPr>
              <a:t>szakszövetségei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látvány-csapatsportok </a:t>
            </a:r>
            <a:r>
              <a:rPr lang="hu-HU" sz="2000" dirty="0">
                <a:latin typeface="Bookman Old Style" panose="02050604050505020204" pitchFamily="18" charset="0"/>
              </a:rPr>
              <a:t>országos </a:t>
            </a:r>
            <a:r>
              <a:rPr lang="hu-HU" sz="2000" b="1" dirty="0">
                <a:latin typeface="Bookman Old Style" panose="02050604050505020204" pitchFamily="18" charset="0"/>
              </a:rPr>
              <a:t>sportági </a:t>
            </a:r>
            <a:r>
              <a:rPr lang="hu-HU" sz="2000" b="1" dirty="0" smtClean="0">
                <a:latin typeface="Bookman Old Style" panose="02050604050505020204" pitchFamily="18" charset="0"/>
              </a:rPr>
              <a:t>szakszövetségei tagjaiként </a:t>
            </a:r>
            <a:r>
              <a:rPr lang="hu-HU" sz="2000" b="1" dirty="0">
                <a:latin typeface="Bookman Old Style" panose="02050604050505020204" pitchFamily="18" charset="0"/>
              </a:rPr>
              <a:t>működő </a:t>
            </a:r>
            <a:r>
              <a:rPr lang="hu-HU" sz="2000" b="1" u="sng" dirty="0">
                <a:latin typeface="Bookman Old Style" panose="02050604050505020204" pitchFamily="18" charset="0"/>
              </a:rPr>
              <a:t>amatőr</a:t>
            </a:r>
            <a:r>
              <a:rPr lang="hu-HU" sz="2000" dirty="0"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latin typeface="Bookman Old Style" panose="02050604050505020204" pitchFamily="18" charset="0"/>
              </a:rPr>
              <a:t>sportszervezetek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látvány-csapatsportok </a:t>
            </a:r>
            <a:r>
              <a:rPr lang="hu-HU" sz="2000" dirty="0">
                <a:latin typeface="Bookman Old Style" panose="02050604050505020204" pitchFamily="18" charset="0"/>
              </a:rPr>
              <a:t>országos </a:t>
            </a:r>
            <a:r>
              <a:rPr lang="hu-HU" sz="2000" b="1" dirty="0">
                <a:latin typeface="Bookman Old Style" panose="02050604050505020204" pitchFamily="18" charset="0"/>
              </a:rPr>
              <a:t>sportági </a:t>
            </a:r>
            <a:r>
              <a:rPr lang="hu-HU" sz="2000" b="1" dirty="0" smtClean="0">
                <a:latin typeface="Bookman Old Style" panose="02050604050505020204" pitchFamily="18" charset="0"/>
              </a:rPr>
              <a:t>szakszövetségei tagjaiként </a:t>
            </a:r>
            <a:r>
              <a:rPr lang="hu-HU" sz="2000" b="1" dirty="0">
                <a:latin typeface="Bookman Old Style" panose="02050604050505020204" pitchFamily="18" charset="0"/>
              </a:rPr>
              <a:t>működő </a:t>
            </a:r>
            <a:r>
              <a:rPr lang="hu-HU" sz="2000" b="1" u="sng" dirty="0">
                <a:latin typeface="Bookman Old Style" panose="02050604050505020204" pitchFamily="18" charset="0"/>
              </a:rPr>
              <a:t>hivatásos</a:t>
            </a:r>
            <a:r>
              <a:rPr lang="hu-HU" sz="2000" dirty="0">
                <a:latin typeface="Bookman Old Style" panose="02050604050505020204" pitchFamily="18" charset="0"/>
              </a:rPr>
              <a:t> </a:t>
            </a:r>
            <a:r>
              <a:rPr lang="hu-HU" sz="2000" dirty="0" smtClean="0">
                <a:latin typeface="Bookman Old Style" panose="02050604050505020204" pitchFamily="18" charset="0"/>
              </a:rPr>
              <a:t>sportszervezetek</a:t>
            </a: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látvány-csapatsportok </a:t>
            </a:r>
            <a:r>
              <a:rPr lang="hu-HU" sz="2000" dirty="0">
                <a:latin typeface="Bookman Old Style" panose="02050604050505020204" pitchFamily="18" charset="0"/>
              </a:rPr>
              <a:t>fejlesztése érdekében létrejött alapítvány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</a:rPr>
              <a:t>MOB</a:t>
            </a:r>
            <a:endParaRPr 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Pályázható jogcímek és támogatási intenzitásuk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66555" y="2875897"/>
            <a:ext cx="10534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Személyi jellegű ráfordítások (50%)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Utánpótlás-nevelési feladatok (90%) - </a:t>
            </a:r>
            <a:r>
              <a:rPr lang="hu-HU" sz="20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minőségi képzés, tömegesítés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Tárgyi eszköz </a:t>
            </a: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beruházások, felújítások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(70%) -</a:t>
            </a:r>
            <a:r>
              <a:rPr lang="hu-HU" sz="20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infrastruktúra fejlesztés</a:t>
            </a:r>
            <a:endParaRPr lang="hu-H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Képzés </a:t>
            </a: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(50%) </a:t>
            </a:r>
            <a:r>
              <a:rPr lang="hu-HU" sz="20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 minőségi képzés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Üzemeltetés (50%)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rendszer szereplői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56" y="1637647"/>
            <a:ext cx="11562094" cy="519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4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Támogatási összeg meghatározása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6675" y="2161522"/>
            <a:ext cx="1203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Működési típusú költségek </a:t>
            </a:r>
            <a:r>
              <a:rPr lang="hu-HU" sz="2000" dirty="0">
                <a:latin typeface="Bookman Old Style" panose="02050604050505020204" pitchFamily="18" charset="0"/>
              </a:rPr>
              <a:t>(utánpótlás-nevelés, személyi jellegű ráfordítások, üzemeltetés):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Csapatok szintje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Utánpótláscsapatok száma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Utánpótlás-nevelés minősége (produktivitási bónusz)</a:t>
            </a:r>
          </a:p>
          <a:p>
            <a:pPr marL="342900" lvl="1" indent="0">
              <a:buNone/>
            </a:pPr>
            <a:endParaRPr lang="hu-HU" sz="2000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Tárgyi eszköz beruházások, felújítások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Csapatok szintje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Csapatok (utánpótlás is) létszáma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>
                <a:latin typeface="Bookman Old Style" panose="02050604050505020204" pitchFamily="18" charset="0"/>
              </a:rPr>
              <a:t>Infrastruktúra Szabályoknak való megfelelés</a:t>
            </a:r>
          </a:p>
          <a:p>
            <a:pPr marL="342900" lvl="1" indent="0">
              <a:buNone/>
            </a:pPr>
            <a:endParaRPr lang="hu-HU" sz="2000" dirty="0">
              <a:latin typeface="Bookman Old Style" panose="02050604050505020204" pitchFamily="18" charset="0"/>
            </a:endParaRPr>
          </a:p>
          <a:p>
            <a:pPr marL="342900" lvl="1" indent="0">
              <a:buNone/>
            </a:pPr>
            <a:r>
              <a:rPr lang="hu-HU" sz="2000" b="1" dirty="0">
                <a:latin typeface="Bookman Old Style" panose="02050604050505020204" pitchFamily="18" charset="0"/>
              </a:rPr>
              <a:t>A programok jóváhagyására minden esetben az Elnökség által elfogadott Értékelési Elvek figyelembe vételével kerül sor! 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Egyéb tudnivalók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63181" y="2447272"/>
            <a:ext cx="119010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Támogatási időszak: </a:t>
            </a:r>
            <a:r>
              <a:rPr lang="hu-HU" sz="2000" b="1" dirty="0" smtClean="0">
                <a:latin typeface="Bookman Old Style" panose="02050604050505020204" pitchFamily="18" charset="0"/>
              </a:rPr>
              <a:t>adott év július 1 – következő év június 30.</a:t>
            </a:r>
            <a:endParaRPr lang="hu-HU" sz="2000" b="1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Sportfejlesztési program benyújtásának határideje: </a:t>
            </a:r>
            <a:r>
              <a:rPr lang="hu-HU" sz="2000" b="1" dirty="0" smtClean="0">
                <a:latin typeface="Bookman Old Style" panose="02050604050505020204" pitchFamily="18" charset="0"/>
              </a:rPr>
              <a:t>adott év </a:t>
            </a:r>
            <a:r>
              <a:rPr lang="hu-HU" sz="2000" b="1" dirty="0">
                <a:latin typeface="Bookman Old Style" panose="02050604050505020204" pitchFamily="18" charset="0"/>
              </a:rPr>
              <a:t>április 30.</a:t>
            </a:r>
          </a:p>
          <a:p>
            <a:r>
              <a:rPr lang="hu-HU" sz="2000" b="1" dirty="0" smtClean="0">
                <a:latin typeface="Bookman Old Style" panose="02050604050505020204" pitchFamily="18" charset="0"/>
              </a:rPr>
              <a:t>      Hosszabbítás</a:t>
            </a:r>
            <a:r>
              <a:rPr lang="hu-HU" sz="2000" b="1" dirty="0">
                <a:latin typeface="Bookman Old Style" panose="02050604050505020204" pitchFamily="18" charset="0"/>
              </a:rPr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   A támogatási </a:t>
            </a:r>
            <a:r>
              <a:rPr lang="hu-HU" sz="2000" dirty="0">
                <a:latin typeface="Bookman Old Style" panose="02050604050505020204" pitchFamily="18" charset="0"/>
              </a:rPr>
              <a:t>időszak </a:t>
            </a:r>
            <a:r>
              <a:rPr lang="hu-HU" sz="2000" dirty="0" smtClean="0">
                <a:latin typeface="Bookman Old Style" panose="02050604050505020204" pitchFamily="18" charset="0"/>
              </a:rPr>
              <a:t>1x </a:t>
            </a:r>
            <a:r>
              <a:rPr lang="hu-HU" sz="2000" dirty="0">
                <a:latin typeface="Bookman Old Style" panose="02050604050505020204" pitchFamily="18" charset="0"/>
              </a:rPr>
              <a:t>meghosszabbítható (4 </a:t>
            </a:r>
            <a:r>
              <a:rPr lang="hu-HU" sz="2000" dirty="0" smtClean="0">
                <a:latin typeface="Bookman Old Style" panose="02050604050505020204" pitchFamily="18" charset="0"/>
              </a:rPr>
              <a:t>év - </a:t>
            </a:r>
            <a:r>
              <a:rPr lang="hu-HU" sz="2000" dirty="0">
                <a:latin typeface="Bookman Old Style" panose="02050604050505020204" pitchFamily="18" charset="0"/>
              </a:rPr>
              <a:t>csak a 10 millió forintot </a:t>
            </a:r>
            <a:r>
              <a:rPr lang="hu-HU" sz="2000" dirty="0" smtClean="0">
                <a:latin typeface="Bookman Old Style" panose="02050604050505020204" pitchFamily="18" charset="0"/>
              </a:rPr>
              <a:t>elérő ingatlanfejlesztések esetén)</a:t>
            </a:r>
            <a:endParaRPr lang="hu-HU" sz="2000" dirty="0">
              <a:latin typeface="Bookman Old Style" panose="02050604050505020204" pitchFamily="18" charset="0"/>
            </a:endParaRPr>
          </a:p>
          <a:p>
            <a:r>
              <a:rPr lang="hu-HU" sz="2000" b="1" dirty="0" smtClean="0">
                <a:latin typeface="Bookman Old Style" panose="02050604050505020204" pitchFamily="18" charset="0"/>
              </a:rPr>
              <a:t>      Módosítás</a:t>
            </a:r>
            <a:r>
              <a:rPr lang="hu-HU" sz="2000" b="1" dirty="0">
                <a:latin typeface="Bookman Old Style" panose="02050604050505020204" pitchFamily="18" charset="0"/>
              </a:rPr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   Jogcímen </a:t>
            </a:r>
            <a:r>
              <a:rPr lang="hu-HU" sz="2000" dirty="0">
                <a:latin typeface="Bookman Old Style" panose="02050604050505020204" pitchFamily="18" charset="0"/>
              </a:rPr>
              <a:t>belül 3x (május 31.)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   Jogcímek </a:t>
            </a:r>
            <a:r>
              <a:rPr lang="hu-HU" sz="2000" dirty="0">
                <a:latin typeface="Bookman Old Style" panose="02050604050505020204" pitchFamily="18" charset="0"/>
              </a:rPr>
              <a:t>között 1x (június 30.)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   Hosszabbított </a:t>
            </a:r>
            <a:r>
              <a:rPr lang="hu-HU" sz="2000" dirty="0">
                <a:latin typeface="Bookman Old Style" panose="02050604050505020204" pitchFamily="18" charset="0"/>
              </a:rPr>
              <a:t>időszakban 2x (csak a 10 millió forintot elérő ingatlanfejlesztések esetén)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7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Egyéb tudnivalók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370027" y="2390122"/>
            <a:ext cx="9741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Nem MLSZ nevelésű </a:t>
            </a:r>
            <a:r>
              <a:rPr lang="hu-HU" sz="2000" b="1" dirty="0" smtClean="0">
                <a:latin typeface="Bookman Old Style" panose="02050604050505020204" pitchFamily="18" charset="0"/>
              </a:rPr>
              <a:t>játékosok </a:t>
            </a:r>
            <a:r>
              <a:rPr lang="hu-HU" sz="2000" b="1" dirty="0">
                <a:latin typeface="Bookman Old Style" panose="02050604050505020204" pitchFamily="18" charset="0"/>
              </a:rPr>
              <a:t>szankcionálása (minimális támogatás)</a:t>
            </a:r>
          </a:p>
          <a:p>
            <a:endParaRPr lang="hu-HU" sz="2000" b="1" dirty="0">
              <a:latin typeface="Bookman Old Style" panose="0205060405050502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latin typeface="Bookman Old Style" panose="02050604050505020204" pitchFamily="18" charset="0"/>
              </a:rPr>
              <a:t>MLSZ nevelésű játékos: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magyar állampolgár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magyar </a:t>
            </a:r>
            <a:r>
              <a:rPr lang="hu-HU" sz="2000" dirty="0">
                <a:latin typeface="Bookman Old Style" panose="02050604050505020204" pitchFamily="18" charset="0"/>
              </a:rPr>
              <a:t>felmenővel rendelkezik, és ezt közokirattal, vagy </a:t>
            </a:r>
            <a:r>
              <a:rPr lang="hu-HU" sz="2000" dirty="0" smtClean="0">
                <a:latin typeface="Bookman Old Style" panose="02050604050505020204" pitchFamily="18" charset="0"/>
              </a:rPr>
              <a:t>közjegyző által </a:t>
            </a:r>
            <a:r>
              <a:rPr lang="hu-HU" sz="2000" dirty="0">
                <a:latin typeface="Bookman Old Style" panose="02050604050505020204" pitchFamily="18" charset="0"/>
              </a:rPr>
              <a:t>hitelesített teljes bizonyító erejű magánokirattal </a:t>
            </a:r>
            <a:r>
              <a:rPr lang="hu-HU" sz="2000" dirty="0" smtClean="0">
                <a:latin typeface="Bookman Old Style" panose="02050604050505020204" pitchFamily="18" charset="0"/>
              </a:rPr>
              <a:t>igazolja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latin typeface="Bookman Old Style" panose="02050604050505020204" pitchFamily="18" charset="0"/>
              </a:rPr>
              <a:t>21 </a:t>
            </a:r>
            <a:r>
              <a:rPr lang="hu-HU" sz="2000" dirty="0">
                <a:latin typeface="Bookman Old Style" panose="02050604050505020204" pitchFamily="18" charset="0"/>
              </a:rPr>
              <a:t>éves kora alatt egy vagy több MLSZ tag sportszervezetben legalább 3 évet egyben vagy megszakításokkal igazolt játékos volt.</a:t>
            </a: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922</Words>
  <Application>Microsoft Office PowerPoint</Application>
  <PresentationFormat>Szélesvásznú</PresentationFormat>
  <Paragraphs>232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Courier New</vt:lpstr>
      <vt:lpstr>Times New Roman</vt:lpstr>
      <vt:lpstr>Wingdings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Kocsárdy Gyula</dc:creator>
  <cp:lastModifiedBy>Kocsárdy Gyula</cp:lastModifiedBy>
  <cp:revision>52</cp:revision>
  <dcterms:created xsi:type="dcterms:W3CDTF">2017-07-31T09:52:11Z</dcterms:created>
  <dcterms:modified xsi:type="dcterms:W3CDTF">2019-08-15T12:27:29Z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