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73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35575" y="277874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smtClean="0">
                <a:latin typeface="Bookman Old Style" panose="02050604050505020204" pitchFamily="18" charset="0"/>
              </a:rPr>
              <a:t>A fair play szerepe a labdarúgásban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az edzők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85603" y="1637647"/>
            <a:ext cx="86965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20000"/>
              </a:spcAft>
              <a:defRPr/>
            </a:pPr>
            <a:r>
              <a:rPr lang="hu-HU" altLang="hu-HU" sz="2000" b="1" dirty="0">
                <a:latin typeface="Bookman Old Style" panose="02050604050505020204" pitchFamily="18" charset="0"/>
              </a:rPr>
              <a:t>Az edző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kötelessége általánosan, hogy: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játékosainak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és segítőinek egészsége prioritást élvezzen. </a:t>
            </a:r>
            <a:endParaRPr lang="hu-HU" altLang="hu-HU" sz="20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minden tőle telhetőt megtegyen sportbeli, technikai, taktikai stb. területek fejlesztésére, s minden megengedett eszköz segítségével, csapatával a legjobb eredményeket érje el.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játékosaival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megértesse és betartassa a sportszerű magatartás szellemének alapelveit.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elkerüljön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minden olyan dolgot, amely hosszú távon az egészségre vagy testi fejlődésre veszélyeket hordoz magában (különösen fiatal játékosok esetében). </a:t>
            </a:r>
            <a:endParaRPr lang="en-US" altLang="hu-H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gyerekeknek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olyan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sportbeli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tapasztalatot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adjon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át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ami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egész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életükben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egészséges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fizikai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tevékenységre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sarkal</a:t>
            </a: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</a:t>
            </a:r>
            <a:r>
              <a:rPr lang="en-US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ja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őket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kerüljön</a:t>
            </a:r>
            <a:r>
              <a:rPr lang="en-US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olyan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elvárásokat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gyerekekkel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szemben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ami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nincs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arányban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</a:t>
            </a:r>
            <a:r>
              <a:rPr lang="hu-HU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zok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nak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képességeivel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8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az edzők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141786" y="2069765"/>
            <a:ext cx="8184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20000"/>
              </a:spcAft>
              <a:defRPr/>
            </a:pPr>
            <a:r>
              <a:rPr lang="hu-HU" altLang="hu-HU" sz="2000" b="1" dirty="0">
                <a:latin typeface="Bookman Old Style" panose="02050604050505020204" pitchFamily="18" charset="0"/>
              </a:rPr>
              <a:t>Az edző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kötelessége általánosan, hogy: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ugyanolyan</a:t>
            </a:r>
            <a:r>
              <a:rPr lang="en-US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érdeklődéssel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kísérje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kevésbé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tehetséges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gyermekeket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mint 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tehetségeket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versenye</a:t>
            </a:r>
            <a:r>
              <a:rPr lang="hu-HU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ke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elért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sikereken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túl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is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emelje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ki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jutalmazza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igyekezetet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és </a:t>
            </a:r>
            <a:r>
              <a:rPr lang="hu-HU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anna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eredményeit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minél</a:t>
            </a:r>
            <a:r>
              <a:rPr lang="en-US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több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információval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lássa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el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fiatal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sportolót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és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annak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családját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túlzott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teljesítmény-centrikusság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veszélyeiről</a:t>
            </a:r>
            <a:r>
              <a:rPr lang="en-US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artsa tiszteletben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 játékszabályokat, a versenykiírásokat és a játék szellemét, s eszerint </a:t>
            </a: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irányítsa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 játékosait.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kerülje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 szabályok kijátszásának kísérletét.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tiltsa </a:t>
            </a:r>
            <a:r>
              <a:rPr lang="hu-HU" altLang="hu-H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 tiltott szerek használatát játékosai körében. </a:t>
            </a:r>
          </a:p>
        </p:txBody>
      </p:sp>
    </p:spTree>
    <p:extLst>
      <p:ext uri="{BB962C8B-B14F-4D97-AF65-F5344CB8AC3E}">
        <p14:creationId xmlns:p14="http://schemas.microsoft.com/office/powerpoint/2010/main" val="32024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az edzők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80953" y="2428815"/>
            <a:ext cx="750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/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95243" y="2012528"/>
            <a:ext cx="86772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2000" b="1" dirty="0">
                <a:latin typeface="Bookman Old Style" panose="02050604050505020204" pitchFamily="18" charset="0"/>
              </a:rPr>
              <a:t>Az ellenfél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játékosainak és hivatalos személyeinek </a:t>
            </a:r>
            <a:r>
              <a:rPr lang="hu-HU" altLang="hu-HU" sz="2000" b="1" dirty="0">
                <a:latin typeface="Bookman Old Style" panose="02050604050505020204" pitchFamily="18" charset="0"/>
              </a:rPr>
              <a:t>tiszteletben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tartása</a:t>
            </a:r>
          </a:p>
          <a:p>
            <a:pPr algn="just"/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Legyen példakép játékosai számára abban is, hogy előzékenységet, udvariasságot tanúsít az ellenféllel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(annak </a:t>
            </a:r>
            <a:r>
              <a:rPr lang="hu-HU" altLang="hu-HU" sz="2000" dirty="0">
                <a:latin typeface="Bookman Old Style" panose="02050604050505020204" pitchFamily="18" charset="0"/>
              </a:rPr>
              <a:t>játékosaival és vezetőivel is) szemben.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Tanítsa meg játékosait „az ellenfél nem ellenség” szellemiségre.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Tartózkodjon az erőszakos játék taktikájától, az ellenfél megfélemlítésétől.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Ne rontsa el a mérkőzést azzal</a:t>
            </a:r>
            <a:r>
              <a:rPr lang="hu-HU" altLang="hu-HU" sz="2000" dirty="0">
                <a:latin typeface="Bookman Old Style" panose="02050604050505020204" pitchFamily="18" charset="0"/>
              </a:rPr>
              <a:t>, hogy az ellenfelet vulgáris kifejezésekkel illeti. 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Tartsa </a:t>
            </a:r>
            <a:r>
              <a:rPr lang="hu-HU" altLang="hu-HU" sz="2000" dirty="0">
                <a:latin typeface="Bookman Old Style" panose="02050604050505020204" pitchFamily="18" charset="0"/>
              </a:rPr>
              <a:t>tiszteletben a hivatalos személyeket (játékvezetők és segítőik, tartalék játékvezetők, hivatalos ellenőrök).</a:t>
            </a:r>
            <a:endParaRPr lang="hu-HU" alt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16" descr="Képtalálat a következőre: „fair pla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" y="3103667"/>
            <a:ext cx="8683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Képtalálat a következőre: „fair play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18" y="3103666"/>
            <a:ext cx="16033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az edzők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733318" y="1977768"/>
            <a:ext cx="9001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Viselkedjék udvariasan a mérkőzés játékvezetőivel, hivatalos személyeivel szemben.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Legyen megértéssel a játékvezetés nehézségeivel szemben, méltósággal fogadja el a döntéseket.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Legyen tudatában annak, hogy a mérkőzés két fél között rögzített játékszabályok keretében folyó erőpróba, s ebben a játékvezető a mérkőzés fontos részét képezi, mint a játék rendjét fenntartó és döntéshozó személy. </a:t>
            </a:r>
          </a:p>
        </p:txBody>
      </p:sp>
      <p:pic>
        <p:nvPicPr>
          <p:cNvPr id="12" name="Picture 2" descr="Képtalálat a következőre: „fair pla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30" y="4532313"/>
            <a:ext cx="34925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086100" y="128370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2000" b="1" dirty="0">
                <a:latin typeface="Bookman Old Style" panose="02050604050505020204" pitchFamily="18" charset="0"/>
              </a:rPr>
              <a:t>Az ellenfél játékosainak és hivatalos személyeinek tiszteletben tartása</a:t>
            </a:r>
          </a:p>
        </p:txBody>
      </p:sp>
    </p:spTree>
    <p:extLst>
      <p:ext uri="{BB962C8B-B14F-4D97-AF65-F5344CB8AC3E}">
        <p14:creationId xmlns:p14="http://schemas.microsoft.com/office/powerpoint/2010/main" val="1846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az edzők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14293" y="1809097"/>
            <a:ext cx="8639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Kötelezettség a közönséggel és a médiumokkal </a:t>
            </a:r>
            <a:r>
              <a:rPr lang="hu-HU" sz="2000" b="1" dirty="0" smtClean="0">
                <a:latin typeface="Bookman Old Style" panose="02050604050505020204" pitchFamily="18" charset="0"/>
              </a:rPr>
              <a:t>szemben</a:t>
            </a:r>
          </a:p>
          <a:p>
            <a:pPr algn="just"/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Megadja </a:t>
            </a:r>
            <a:r>
              <a:rPr lang="hu-HU" altLang="hu-HU" sz="2000" dirty="0">
                <a:latin typeface="Bookman Old Style" panose="02050604050505020204" pitchFamily="18" charset="0"/>
              </a:rPr>
              <a:t>a szükséges tájékoztatást a médiák képviselőinek a személyiségi jogok keretein belül.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Őrizze meg méltóságát a közönséggel és a médiákkal szemben, függetlenül az eredménytől éppúgy, mint a nézők vagy a média provokációjától.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Információi szigorúan ragaszkodjanak az igazsághoz és a valósághoz.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labdarúgás etikájának kialakításában az edző személye kulcsfontosságú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</a:t>
            </a:r>
            <a:endParaRPr lang="hu-HU" alt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2711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Etikai normák a játékosok számára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57093" y="2022241"/>
            <a:ext cx="95535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Aft>
                <a:spcPct val="40000"/>
              </a:spcAft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Kötelezettségek a sportággal </a:t>
            </a:r>
            <a:r>
              <a:rPr lang="hu-HU" sz="2000" b="1" dirty="0" smtClean="0">
                <a:latin typeface="Bookman Old Style" panose="02050604050505020204" pitchFamily="18" charset="0"/>
              </a:rPr>
              <a:t>szemben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mérkőzések minősége, a résztvevők és nézők öröme és szórakozása elsődlegesen a játékosok teljesítményétől és magatartásától függ.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Minden erőfeszítést tegyen meg sportbeli (technikai, taktikai, erőnléti stb.) képességeinek fejlesztésére.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mérkőzés során tanúsítson maximális erő – és teljesítménykifejtést, még akkor is, ha csapata már elérte a kívánt eredményt (biztos győzelem, továbbjutás stb.).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Nyújtson pozitív példát a fiatal játékosoknak.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Kerülje az </a:t>
            </a:r>
            <a:r>
              <a:rPr lang="hu-HU" sz="2000" dirty="0" err="1">
                <a:latin typeface="Bookman Old Style" panose="02050604050505020204" pitchFamily="18" charset="0"/>
              </a:rPr>
              <a:t>antifutballt</a:t>
            </a:r>
            <a:r>
              <a:rPr lang="hu-HU" sz="2000" dirty="0">
                <a:latin typeface="Bookman Old Style" panose="02050604050505020204" pitchFamily="18" charset="0"/>
              </a:rPr>
              <a:t>, az időhúzás minden formáját.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pályán kívüli magatartásával is segítse elő a labdarúgás megbecsültségét. </a:t>
            </a:r>
          </a:p>
        </p:txBody>
      </p:sp>
    </p:spTree>
    <p:extLst>
      <p:ext uri="{BB962C8B-B14F-4D97-AF65-F5344CB8AC3E}">
        <p14:creationId xmlns:p14="http://schemas.microsoft.com/office/powerpoint/2010/main" val="3218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313050" y="593415"/>
            <a:ext cx="584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 játékosok számára</a:t>
            </a:r>
          </a:p>
        </p:txBody>
      </p:sp>
      <p:sp>
        <p:nvSpPr>
          <p:cNvPr id="3" name="Téglalap 2"/>
          <p:cNvSpPr/>
          <p:nvPr/>
        </p:nvSpPr>
        <p:spPr>
          <a:xfrm>
            <a:off x="678308" y="2124962"/>
            <a:ext cx="11111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Aft>
                <a:spcPct val="40000"/>
              </a:spcAft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Kötelezettségek a sportággal szemben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en-US" sz="2000" dirty="0" err="1">
                <a:latin typeface="Bookman Old Style" panose="02050604050505020204" pitchFamily="18" charset="0"/>
              </a:rPr>
              <a:t>zerződésében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vállalt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kötelezettségeinek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tegyen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eleget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Minden </a:t>
            </a:r>
            <a:r>
              <a:rPr lang="en-US" sz="2000" dirty="0" err="1">
                <a:latin typeface="Bookman Old Style" panose="02050604050505020204" pitchFamily="18" charset="0"/>
              </a:rPr>
              <a:t>megengedett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eszközzel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küzdjön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csapatának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győzelméért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</a:p>
          <a:p>
            <a:pPr algn="just">
              <a:buFont typeface="Calibri" panose="020F050202020403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</a:t>
            </a:r>
            <a:r>
              <a:rPr lang="en-US" sz="2000" dirty="0" err="1" smtClean="0">
                <a:latin typeface="Bookman Old Style" panose="02050604050505020204" pitchFamily="18" charset="0"/>
              </a:rPr>
              <a:t>Álljon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ellen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ún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en-US" sz="2000" dirty="0" err="1">
                <a:latin typeface="Bookman Old Style" panose="02050604050505020204" pitchFamily="18" charset="0"/>
              </a:rPr>
              <a:t>fekete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pénzekkel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kapcsolatos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minden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kísérletnek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(</a:t>
            </a:r>
            <a:r>
              <a:rPr lang="en-US" sz="2000" dirty="0">
                <a:latin typeface="Bookman Old Style" panose="02050604050505020204" pitchFamily="18" charset="0"/>
              </a:rPr>
              <a:t>pl. </a:t>
            </a:r>
            <a:r>
              <a:rPr lang="en-US" sz="2000" dirty="0" err="1">
                <a:latin typeface="Bookman Old Style" panose="02050604050505020204" pitchFamily="18" charset="0"/>
              </a:rPr>
              <a:t>vesztegetés</a:t>
            </a:r>
            <a:r>
              <a:rPr lang="hu-HU" sz="2000" dirty="0">
                <a:latin typeface="Bookman Old Style" panose="02050604050505020204" pitchFamily="18" charset="0"/>
              </a:rPr>
              <a:t>)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Képtalálat a következőre: „fair pla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0" y="3857625"/>
            <a:ext cx="49149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313050" y="593415"/>
            <a:ext cx="584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 játékosok számára</a:t>
            </a:r>
          </a:p>
        </p:txBody>
      </p:sp>
      <p:sp>
        <p:nvSpPr>
          <p:cNvPr id="4" name="Téglalap 3"/>
          <p:cNvSpPr/>
          <p:nvPr/>
        </p:nvSpPr>
        <p:spPr>
          <a:xfrm>
            <a:off x="861781" y="2466322"/>
            <a:ext cx="10744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Aft>
                <a:spcPct val="40000"/>
              </a:spcAft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Kötelezettségek a sportággal szemben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Bookman Old Style" panose="02050604050505020204" pitchFamily="18" charset="0"/>
              </a:rPr>
              <a:t>Tartsa tiszteletben 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csapatvezetők</a:t>
            </a:r>
            <a:r>
              <a:rPr lang="hu-HU" altLang="hu-HU" sz="2000" dirty="0">
                <a:latin typeface="Bookman Old Style" panose="02050604050505020204" pitchFamily="18" charset="0"/>
              </a:rPr>
              <a:t>et.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>
                <a:latin typeface="Bookman Old Style" panose="02050604050505020204" pitchFamily="18" charset="0"/>
              </a:rPr>
              <a:t>Kövesse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edző</a:t>
            </a:r>
            <a:r>
              <a:rPr lang="en-US" altLang="hu-HU" sz="2000" dirty="0">
                <a:latin typeface="Bookman Old Style" panose="02050604050505020204" pitchFamily="18" charset="0"/>
              </a:rPr>
              <a:t> és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csapatvezetők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utasításait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feltéve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azo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k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nem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mondanak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az </a:t>
            </a:r>
            <a:r>
              <a:rPr lang="en-US" altLang="hu-HU" sz="2000" dirty="0" err="1" smtClean="0">
                <a:latin typeface="Bookman Old Style" panose="02050604050505020204" pitchFamily="18" charset="0"/>
              </a:rPr>
              <a:t>etikai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kódex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szellem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iségé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nek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>
                <a:latin typeface="Bookman Old Style" panose="02050604050505020204" pitchFamily="18" charset="0"/>
              </a:rPr>
              <a:t>Tanúsítson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tiszteletet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csapatának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vezetői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iránt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>
                <a:latin typeface="Bookman Old Style" panose="020506040505050202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tegyen</a:t>
            </a:r>
            <a:r>
              <a:rPr lang="en-US" altLang="hu-HU" sz="2000" dirty="0">
                <a:latin typeface="Bookman Old Style" panose="02050604050505020204" pitchFamily="18" charset="0"/>
              </a:rPr>
              <a:t> meg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annak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érdekében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magatartása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teljesítménye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közönség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számára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vonzó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legyen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>
                <a:latin typeface="Bookman Old Style" panose="02050604050505020204" pitchFamily="18" charset="0"/>
              </a:rPr>
              <a:t>Tartsa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tiszteletben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szurkolóit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hu-HU" sz="2000" dirty="0" err="1">
                <a:latin typeface="Bookman Old Style" panose="02050604050505020204" pitchFamily="18" charset="0"/>
              </a:rPr>
              <a:t>Adjon</a:t>
            </a:r>
            <a:r>
              <a:rPr lang="en-US" altLang="hu-HU" sz="2000" dirty="0">
                <a:latin typeface="Bookman Old Style" panose="02050604050505020204" pitchFamily="18" charset="0"/>
              </a:rPr>
              <a:t> meg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szükséges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információt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a médiának (</a:t>
            </a:r>
            <a:r>
              <a:rPr lang="en-US" altLang="hu-HU" sz="2000" dirty="0">
                <a:latin typeface="Bookman Old Style" panose="020506040505050202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személyiségi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jogok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keretein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belül</a:t>
            </a:r>
            <a:r>
              <a:rPr lang="hu-HU" altLang="hu-HU" sz="2000" dirty="0">
                <a:latin typeface="Bookman Old Style" panose="02050604050505020204" pitchFamily="18" charset="0"/>
              </a:rPr>
              <a:t>),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mindig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szigorúan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ragaszkodva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igazsághoz</a:t>
            </a:r>
            <a:r>
              <a:rPr lang="en-US" altLang="hu-HU" sz="2000" dirty="0">
                <a:latin typeface="Bookman Old Style" panose="02050604050505020204" pitchFamily="18" charset="0"/>
              </a:rPr>
              <a:t> és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valósághoz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endParaRPr lang="hu-HU" alt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313304" y="593415"/>
            <a:ext cx="984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hu-HU" sz="2400" b="1" dirty="0">
                <a:latin typeface="Bookman Old Style" panose="02050604050505020204" pitchFamily="18" charset="0"/>
              </a:rPr>
              <a:t>A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játékszabályok</a:t>
            </a:r>
            <a:r>
              <a:rPr lang="en-US" altLang="hu-HU" sz="2400" b="1" dirty="0">
                <a:latin typeface="Bookman Old Style" panose="02050604050505020204" pitchFamily="18" charset="0"/>
              </a:rPr>
              <a:t> és a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versenyszabályok</a:t>
            </a:r>
            <a:r>
              <a:rPr lang="en-US" altLang="hu-HU" sz="2400" b="1" dirty="0">
                <a:latin typeface="Bookman Old Style" panose="02050604050505020204" pitchFamily="18" charset="0"/>
              </a:rPr>
              <a:t>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tiszteletben</a:t>
            </a:r>
            <a:r>
              <a:rPr lang="en-US" altLang="hu-HU" sz="2400" b="1" dirty="0">
                <a:latin typeface="Bookman Old Style" panose="02050604050505020204" pitchFamily="18" charset="0"/>
              </a:rPr>
              <a:t>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tartása</a:t>
            </a:r>
            <a:r>
              <a:rPr lang="hu-HU" altLang="hu-HU" sz="2400" b="1" dirty="0">
                <a:latin typeface="Bookman Old Style" panose="02050604050505020204" pitchFamily="18" charset="0"/>
              </a:rPr>
              <a:t> 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8101" y="1294365"/>
            <a:ext cx="11182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alábbiakban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felsorolt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normák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kötelezettségek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csoportjai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szerint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sorolj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ák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fel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játékosok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magatartási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szabályait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Elsősorban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élvonalbeli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labdarúgókhoz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szólnak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főképp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UEFA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tornák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résztvevőihez</a:t>
            </a:r>
            <a:r>
              <a:rPr lang="en-US" altLang="hu-HU" sz="2000" dirty="0">
                <a:latin typeface="Bookman Old Style" panose="02050604050505020204" pitchFamily="18" charset="0"/>
              </a:rPr>
              <a:t>, de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szinten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játszó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játékosra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érvényesek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függetlenül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attól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profi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amatőr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labdarúgóról</a:t>
            </a:r>
            <a:r>
              <a:rPr lang="en-US" altLang="hu-HU" sz="2000" dirty="0">
                <a:latin typeface="Bookman Old Style" panose="02050604050505020204" pitchFamily="18" charset="0"/>
              </a:rPr>
              <a:t> van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szó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éppen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a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sportágat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csupán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szabadidejében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űző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játékosról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alt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Az </a:t>
            </a:r>
            <a:r>
              <a:rPr lang="hu-HU" altLang="hu-HU" sz="2000" dirty="0">
                <a:latin typeface="Bookman Old Style" panose="02050604050505020204" pitchFamily="18" charset="0"/>
              </a:rPr>
              <a:t>etikai normák megkívánják a játékostól a szabályok betartását és a játék szelleméhez való alkalmazkodást.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siker és balsiker, győzelem és vereség sportszerű és túlzott érzelemnyilvánítás nélküli elfogadását. </a:t>
            </a:r>
            <a:endParaRPr lang="en-US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dirty="0" err="1">
                <a:latin typeface="Bookman Old Style" panose="02050604050505020204" pitchFamily="18" charset="0"/>
              </a:rPr>
              <a:t>Ellenállás</a:t>
            </a:r>
            <a:r>
              <a:rPr lang="hu-HU" altLang="hu-HU" sz="2000" dirty="0">
                <a:latin typeface="Bookman Old Style" panose="02050604050505020204" pitchFamily="18" charset="0"/>
              </a:rPr>
              <a:t> tanúsítása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mindennemű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 smtClean="0">
                <a:latin typeface="Bookman Old Style" panose="02050604050505020204" pitchFamily="18" charset="0"/>
              </a:rPr>
              <a:t>dopping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ga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l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szemben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játékosainak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tiszteletben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tartása</a:t>
            </a:r>
            <a:r>
              <a:rPr lang="hu-HU" altLang="hu-HU" sz="2000" dirty="0">
                <a:latin typeface="Bookman Old Style" panose="02050604050505020204" pitchFamily="18" charset="0"/>
              </a:rPr>
              <a:t>.</a:t>
            </a:r>
            <a:endParaRPr lang="en-US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dirty="0">
                <a:latin typeface="Bookman Old Style" panose="020506040505050202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mindenkor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tanúsítson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megbecsülést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iránt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tekintet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nélkül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eredményére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dirty="0">
                <a:latin typeface="Bookman Old Style" panose="02050604050505020204" pitchFamily="18" charset="0"/>
              </a:rPr>
              <a:t>Ne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veszélyeztesse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testi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épségét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kerülje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erőszakot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durvaságot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segítsen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sérült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ellenfélnek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dirty="0" err="1">
                <a:latin typeface="Bookman Old Style" panose="02050604050505020204" pitchFamily="18" charset="0"/>
              </a:rPr>
              <a:t>Kerülje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hátrányára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elkövetett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csalás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megkísérlésének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különböző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formáit</a:t>
            </a:r>
            <a:r>
              <a:rPr lang="en-US" altLang="hu-HU" sz="2000" dirty="0">
                <a:latin typeface="Bookman Old Style" panose="02050604050505020204" pitchFamily="18" charset="0"/>
              </a:rPr>
              <a:t>, pl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.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: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szabálytalanság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sérülés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tettetése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megbüntetésének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érdekében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77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313304" y="593415"/>
            <a:ext cx="984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hu-HU" sz="2400" b="1" dirty="0">
                <a:latin typeface="Bookman Old Style" panose="02050604050505020204" pitchFamily="18" charset="0"/>
              </a:rPr>
              <a:t>A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játékszabályok</a:t>
            </a:r>
            <a:r>
              <a:rPr lang="en-US" altLang="hu-HU" sz="2400" b="1" dirty="0">
                <a:latin typeface="Bookman Old Style" panose="02050604050505020204" pitchFamily="18" charset="0"/>
              </a:rPr>
              <a:t> és a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versenyszabályok</a:t>
            </a:r>
            <a:r>
              <a:rPr lang="en-US" altLang="hu-HU" sz="2400" b="1" dirty="0">
                <a:latin typeface="Bookman Old Style" panose="02050604050505020204" pitchFamily="18" charset="0"/>
              </a:rPr>
              <a:t>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tiszteletben</a:t>
            </a:r>
            <a:r>
              <a:rPr lang="en-US" altLang="hu-HU" sz="2400" b="1" dirty="0">
                <a:latin typeface="Bookman Old Style" panose="02050604050505020204" pitchFamily="18" charset="0"/>
              </a:rPr>
              <a:t> </a:t>
            </a:r>
            <a:r>
              <a:rPr lang="en-US" altLang="hu-HU" sz="2400" b="1" dirty="0" err="1">
                <a:latin typeface="Bookman Old Style" panose="02050604050505020204" pitchFamily="18" charset="0"/>
              </a:rPr>
              <a:t>tartása</a:t>
            </a:r>
            <a:r>
              <a:rPr lang="hu-HU" altLang="hu-HU" sz="2400" b="1" dirty="0">
                <a:latin typeface="Bookman Old Style" panose="02050604050505020204" pitchFamily="18" charset="0"/>
              </a:rPr>
              <a:t> 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3181" y="3743147"/>
            <a:ext cx="499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hu-HU" sz="2000" dirty="0">
                <a:latin typeface="Bookman Old Style" panose="020506040505050202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játékvezető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tiszteletben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tartása</a:t>
            </a:r>
            <a:r>
              <a:rPr lang="hu-HU" altLang="hu-HU" sz="2000" dirty="0">
                <a:latin typeface="Bookman Old Style" panose="02050604050505020204" pitchFamily="18" charset="0"/>
              </a:rPr>
              <a:t>, i</a:t>
            </a:r>
            <a:r>
              <a:rPr lang="en-US" altLang="hu-HU" sz="2000" dirty="0">
                <a:latin typeface="Bookman Old Style" panose="02050604050505020204" pitchFamily="18" charset="0"/>
              </a:rPr>
              <a:t>de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tartozik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mindenekelőtt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játékvezető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döntéseinek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tiltakozás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nélküli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elfogadása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8" name="Picture 2" descr="Képtalálat a következőre: „fair pla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521298"/>
            <a:ext cx="666432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</a:t>
            </a:r>
            <a:r>
              <a:rPr lang="hu-HU" sz="2400" b="1" dirty="0" smtClean="0">
                <a:latin typeface="Bookman Old Style" panose="02050604050505020204" pitchFamily="18" charset="0"/>
              </a:rPr>
              <a:t>fair play definíciója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294564" y="1861195"/>
            <a:ext cx="78786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hu-HU" sz="2000" b="1" dirty="0">
                <a:latin typeface="Bookman Old Style" panose="02050604050505020204" pitchFamily="18" charset="0"/>
              </a:rPr>
              <a:t>A </a:t>
            </a:r>
            <a:r>
              <a:rPr lang="hu-HU" altLang="hu-HU" sz="2000" b="1" dirty="0">
                <a:latin typeface="Bookman Old Style" panose="02050604050505020204" pitchFamily="18" charset="0"/>
              </a:rPr>
              <a:t>f</a:t>
            </a:r>
            <a:r>
              <a:rPr lang="en-US" altLang="hu-HU" sz="2000" b="1" dirty="0">
                <a:latin typeface="Bookman Old Style" panose="02050604050505020204" pitchFamily="18" charset="0"/>
              </a:rPr>
              <a:t>air </a:t>
            </a:r>
            <a:r>
              <a:rPr lang="hu-HU" altLang="hu-HU" sz="2000" b="1" dirty="0">
                <a:latin typeface="Bookman Old Style" panose="02050604050505020204" pitchFamily="18" charset="0"/>
              </a:rPr>
              <a:t>p</a:t>
            </a:r>
            <a:r>
              <a:rPr lang="en-US" altLang="hu-HU" sz="2000" b="1" dirty="0">
                <a:latin typeface="Bookman Old Style" panose="02050604050505020204" pitchFamily="18" charset="0"/>
              </a:rPr>
              <a:t>lay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jelentése</a:t>
            </a:r>
            <a:r>
              <a:rPr lang="hu-HU" altLang="hu-HU" sz="2000" b="1" dirty="0">
                <a:latin typeface="Bookman Old Style" panose="02050604050505020204" pitchFamily="18" charset="0"/>
              </a:rPr>
              <a:t>: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tiszta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eszközökkel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játszott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b="1" dirty="0">
                <a:latin typeface="Bookman Old Style" panose="02050604050505020204" pitchFamily="18" charset="0"/>
              </a:rPr>
              <a:t> és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ellenféllel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szemben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tanúsított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sportszerű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magatartás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eszméje</a:t>
            </a:r>
            <a:r>
              <a:rPr lang="en-US" altLang="hu-HU" sz="2000" b="1" dirty="0">
                <a:latin typeface="Bookman Old Style" panose="02050604050505020204" pitchFamily="18" charset="0"/>
              </a:rPr>
              <a:t>.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Ez</a:t>
            </a:r>
            <a:r>
              <a:rPr lang="en-US" altLang="hu-HU" sz="2000" dirty="0">
                <a:latin typeface="Bookman Old Style" panose="02050604050505020204" pitchFamily="18" charset="0"/>
              </a:rPr>
              <a:t> a sport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egyik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legnemesebb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tényezője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hiszen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</a:t>
            </a:r>
            <a:r>
              <a:rPr lang="en-US" altLang="hu-HU" sz="2000" dirty="0">
                <a:latin typeface="Bookman Old Style" panose="02050604050505020204" pitchFamily="18" charset="0"/>
              </a:rPr>
              <a:t> a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>
                <a:latin typeface="Bookman Old Style" panose="02050604050505020204" pitchFamily="18" charset="0"/>
              </a:rPr>
              <a:t>sport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hozta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létre</a:t>
            </a:r>
            <a:r>
              <a:rPr lang="hu-HU" altLang="hu-HU" sz="2000" dirty="0">
                <a:latin typeface="Bookman Old Style" panose="02050604050505020204" pitchFamily="18" charset="0"/>
              </a:rPr>
              <a:t> 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f</a:t>
            </a:r>
            <a:r>
              <a:rPr lang="en-US" altLang="hu-HU" sz="2000" dirty="0">
                <a:latin typeface="Bookman Old Style" panose="02050604050505020204" pitchFamily="18" charset="0"/>
              </a:rPr>
              <a:t>air </a:t>
            </a:r>
            <a:r>
              <a:rPr lang="hu-HU" altLang="hu-HU" sz="2000" dirty="0">
                <a:latin typeface="Bookman Old Style" panose="02050604050505020204" pitchFamily="18" charset="0"/>
              </a:rPr>
              <a:t>p</a:t>
            </a:r>
            <a:r>
              <a:rPr lang="en-US" altLang="hu-HU" sz="2000" dirty="0">
                <a:latin typeface="Bookman Old Style" panose="02050604050505020204" pitchFamily="18" charset="0"/>
              </a:rPr>
              <a:t>lay-t.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eszme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azért</a:t>
            </a:r>
            <a:r>
              <a:rPr lang="en-US" altLang="hu-HU" sz="2000" dirty="0">
                <a:latin typeface="Bookman Old Style" panose="02050604050505020204" pitchFamily="18" charset="0"/>
              </a:rPr>
              <a:t> is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fontos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mert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csak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sportszerű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jelent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igazi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szórakozást</a:t>
            </a:r>
            <a:r>
              <a:rPr lang="en-US" altLang="hu-HU" sz="2000" dirty="0">
                <a:latin typeface="Bookman Old Style" panose="02050604050505020204" pitchFamily="18" charset="0"/>
              </a:rPr>
              <a:t>. A </a:t>
            </a:r>
            <a:r>
              <a:rPr lang="hu-HU" altLang="hu-HU" sz="2000" dirty="0">
                <a:latin typeface="Bookman Old Style" panose="02050604050505020204" pitchFamily="18" charset="0"/>
              </a:rPr>
              <a:t>f</a:t>
            </a:r>
            <a:r>
              <a:rPr lang="en-US" altLang="hu-HU" sz="2000" dirty="0">
                <a:latin typeface="Bookman Old Style" panose="02050604050505020204" pitchFamily="18" charset="0"/>
              </a:rPr>
              <a:t>air </a:t>
            </a:r>
            <a:r>
              <a:rPr lang="hu-HU" altLang="hu-HU" sz="2000" dirty="0">
                <a:latin typeface="Bookman Old Style" panose="02050604050505020204" pitchFamily="18" charset="0"/>
              </a:rPr>
              <a:t>p</a:t>
            </a:r>
            <a:r>
              <a:rPr lang="en-US" altLang="hu-HU" sz="2000" dirty="0">
                <a:latin typeface="Bookman Old Style" panose="02050604050505020204" pitchFamily="18" charset="0"/>
              </a:rPr>
              <a:t>lay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fogalma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>
                <a:latin typeface="Bookman Old Style" panose="02050604050505020204" pitchFamily="18" charset="0"/>
              </a:rPr>
              <a:t>a</a:t>
            </a:r>
            <a:r>
              <a:rPr lang="hu-HU" altLang="hu-HU" sz="2000" dirty="0">
                <a:latin typeface="Bookman Old Style" panose="02050604050505020204" pitchFamily="18" charset="0"/>
              </a:rPr>
              <a:t>z alább leírtak szerinti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alapelvekben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fejezhető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ki</a:t>
            </a:r>
            <a:r>
              <a:rPr lang="hu-HU" altLang="hu-HU" sz="2000" dirty="0">
                <a:latin typeface="Bookman Old Style" panose="02050604050505020204" pitchFamily="18" charset="0"/>
              </a:rPr>
              <a:t> (e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zek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éppúgy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érvényesek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játékosokra</a:t>
            </a:r>
            <a:r>
              <a:rPr lang="en-US" altLang="hu-HU" sz="2000" dirty="0">
                <a:latin typeface="Bookman Old Style" panose="02050604050505020204" pitchFamily="18" charset="0"/>
              </a:rPr>
              <a:t>, mint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mérkőzéssel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kapcsolatos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bármely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személyre</a:t>
            </a:r>
            <a:r>
              <a:rPr lang="hu-HU" altLang="hu-HU" sz="2000" dirty="0">
                <a:latin typeface="Bookman Old Style" panose="02050604050505020204" pitchFamily="18" charset="0"/>
              </a:rPr>
              <a:t>)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9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0" y="4627805"/>
            <a:ext cx="2064778" cy="215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48793" y="520509"/>
            <a:ext cx="69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hu-HU" altLang="hu-HU" sz="2400" b="1" dirty="0">
                <a:latin typeface="Bookman Old Style" panose="02050604050505020204" pitchFamily="18" charset="0"/>
              </a:rPr>
              <a:t>A hivatalos személyek 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tiszteletben </a:t>
            </a:r>
            <a:r>
              <a:rPr lang="hu-HU" altLang="hu-HU" sz="2400" b="1" dirty="0">
                <a:latin typeface="Bookman Old Style" panose="02050604050505020204" pitchFamily="18" charset="0"/>
              </a:rPr>
              <a:t>tartása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57144" y="2860239"/>
            <a:ext cx="8753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dirty="0">
                <a:latin typeface="Bookman Old Style" panose="02050604050505020204" pitchFamily="18" charset="0"/>
              </a:rPr>
              <a:t>A játékszabályok hatalommal ruházzák fel a mérkőzések játékvezetőit, nevezetesen: a játékkal és a mérkőzés eredményével kapcsolatos döntései véglegesek, korlátlan joga, hogy a mérkőzést bármikor megszakítsa,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figyelmeztesse </a:t>
            </a:r>
            <a:r>
              <a:rPr lang="hu-HU" altLang="hu-HU" sz="2000" dirty="0">
                <a:latin typeface="Bookman Old Style" panose="02050604050505020204" pitchFamily="18" charset="0"/>
              </a:rPr>
              <a:t>a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szabálytalan </a:t>
            </a:r>
            <a:r>
              <a:rPr lang="hu-HU" altLang="hu-HU" sz="2000" dirty="0">
                <a:latin typeface="Bookman Old Style" panose="02050604050505020204" pitchFamily="18" charset="0"/>
              </a:rPr>
              <a:t>vagy sportszerűtlen magatartást tanúsító játékosokat, kizárhatja azt a játékost, aki véleménye szerint durva a játékban vagy sportszerűtlenül viselkedik. 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altLang="hu-HU" sz="2000" b="1" dirty="0" smtClean="0">
                <a:latin typeface="Bookman Old Style" panose="02050604050505020204" pitchFamily="18" charset="0"/>
              </a:rPr>
              <a:t>Ilyen hatalom gyakorlásához a játékvezetőknek magas etikai szintre van szükségük.</a:t>
            </a:r>
            <a:endParaRPr lang="hu-HU" altLang="hu-H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48793" y="520509"/>
            <a:ext cx="69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hu-HU" altLang="hu-HU" sz="2400" b="1" dirty="0">
                <a:latin typeface="Bookman Old Style" panose="02050604050505020204" pitchFamily="18" charset="0"/>
              </a:rPr>
              <a:t>A hivatalos személyek 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tiszteletben </a:t>
            </a:r>
            <a:r>
              <a:rPr lang="hu-HU" altLang="hu-HU" sz="2400" b="1" dirty="0">
                <a:latin typeface="Bookman Old Style" panose="02050604050505020204" pitchFamily="18" charset="0"/>
              </a:rPr>
              <a:t>tartása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57144" y="2012514"/>
            <a:ext cx="8753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b="1" dirty="0">
                <a:latin typeface="Bookman Old Style" panose="02050604050505020204" pitchFamily="18" charset="0"/>
              </a:rPr>
              <a:t>Az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edző: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viselkedjen </a:t>
            </a:r>
            <a:r>
              <a:rPr lang="hu-HU" altLang="hu-HU" sz="2000" dirty="0">
                <a:latin typeface="Bookman Old Style" panose="02050604050505020204" pitchFamily="18" charset="0"/>
              </a:rPr>
              <a:t>udvariasan a mérkőzés játékvezetőivel, hivatalos személyeivel szemben.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legyen </a:t>
            </a:r>
            <a:r>
              <a:rPr lang="hu-HU" altLang="hu-HU" sz="2000" dirty="0">
                <a:latin typeface="Bookman Old Style" panose="02050604050505020204" pitchFamily="18" charset="0"/>
              </a:rPr>
              <a:t>megértéssel a játékvezetés nehézségeivel szemben, méltósággal fogadja el a döntéseket.</a:t>
            </a:r>
          </a:p>
          <a:p>
            <a:pPr marL="342900" indent="-34290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legyen </a:t>
            </a:r>
            <a:r>
              <a:rPr lang="hu-HU" altLang="hu-HU" sz="2000" dirty="0">
                <a:latin typeface="Bookman Old Style" panose="02050604050505020204" pitchFamily="18" charset="0"/>
              </a:rPr>
              <a:t>tudatában annak, hogy a mérkőzés két fél között rögzített játékszabályok keretében folyó erőpróba, s ebben a játékvezető a mérkőzés fontos részét képezi, mint a játék rendjét fenntartó és döntéshozó személy.</a:t>
            </a:r>
          </a:p>
          <a:p>
            <a:pPr algn="just"/>
            <a:endParaRPr lang="hu-HU" altLang="hu-HU" sz="2000" b="1" i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Képtalálat a következőre: „fair pla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621212"/>
            <a:ext cx="30257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78246" y="3558659"/>
            <a:ext cx="941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400" b="1" dirty="0">
                <a:latin typeface="Bookman Old Style" panose="02050604050505020204" pitchFamily="18" charset="0"/>
              </a:rPr>
              <a:t>A legjobb nemzetközi gyakorlat</a:t>
            </a:r>
          </a:p>
        </p:txBody>
      </p:sp>
    </p:spTree>
    <p:extLst>
      <p:ext uri="{BB962C8B-B14F-4D97-AF65-F5344CB8AC3E}">
        <p14:creationId xmlns:p14="http://schemas.microsoft.com/office/powerpoint/2010/main" val="38723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O</a:t>
            </a:r>
            <a:r>
              <a:rPr lang="hu-HU" sz="2400" b="1" dirty="0" smtClean="0">
                <a:latin typeface="Bookman Old Style" panose="02050604050505020204" pitchFamily="18" charset="0"/>
              </a:rPr>
              <a:t>lasz Zöld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3" t="16016" r="16408" b="6857"/>
          <a:stretch>
            <a:fillRect/>
          </a:stretch>
        </p:blipFill>
        <p:spPr bwMode="auto">
          <a:xfrm>
            <a:off x="3120794" y="1141993"/>
            <a:ext cx="6226175" cy="56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3181" y="2522488"/>
            <a:ext cx="52184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filozófia: </a:t>
            </a:r>
            <a:r>
              <a:rPr lang="hu-HU" sz="2000" b="1" dirty="0" err="1">
                <a:latin typeface="Bookman Old Style" panose="02050604050505020204" pitchFamily="18" charset="0"/>
              </a:rPr>
              <a:t>promótálni</a:t>
            </a:r>
            <a:r>
              <a:rPr lang="hu-HU" sz="2000" b="1" dirty="0">
                <a:latin typeface="Bookman Old Style" panose="02050604050505020204" pitchFamily="18" charset="0"/>
              </a:rPr>
              <a:t> a </a:t>
            </a:r>
            <a:r>
              <a:rPr lang="hu-HU" sz="2000" b="1" dirty="0" smtClean="0">
                <a:latin typeface="Bookman Old Style" panose="02050604050505020204" pitchFamily="18" charset="0"/>
              </a:rPr>
              <a:t>fair </a:t>
            </a:r>
            <a:r>
              <a:rPr lang="hu-HU" sz="2000" b="1" dirty="0">
                <a:latin typeface="Bookman Old Style" panose="02050604050505020204" pitchFamily="18" charset="0"/>
              </a:rPr>
              <a:t>p</a:t>
            </a:r>
            <a:r>
              <a:rPr lang="hu-HU" sz="2000" b="1" dirty="0" smtClean="0">
                <a:latin typeface="Bookman Old Style" panose="02050604050505020204" pitchFamily="18" charset="0"/>
              </a:rPr>
              <a:t>lay-t </a:t>
            </a:r>
            <a:r>
              <a:rPr lang="hu-HU" sz="2000" b="1" dirty="0">
                <a:latin typeface="Bookman Old Style" panose="02050604050505020204" pitchFamily="18" charset="0"/>
              </a:rPr>
              <a:t>és a normális viselkedést!</a:t>
            </a:r>
          </a:p>
          <a:p>
            <a:pPr algn="just"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Tudatosabbá tenni a fiatalokat!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Tisztelni a játékot!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Tisztelni az ellenfelet!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Tisztelni a diverzitást!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Elősegíteni a normális viselkedést </a:t>
            </a:r>
            <a:r>
              <a:rPr lang="hu-HU" sz="2000" dirty="0">
                <a:latin typeface="Bookman Old Style" panose="02050604050505020204" pitchFamily="18" charset="0"/>
              </a:rPr>
              <a:t>(a mérkőzések előtt, közben és után – játékosok, edzők, szülők)!</a:t>
            </a: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522488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7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Zöld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3181" y="4014728"/>
            <a:ext cx="7599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FAIR PLAY MINDENEK ELŐTT </a:t>
            </a:r>
            <a:r>
              <a:rPr lang="hu-HU" sz="2000" dirty="0">
                <a:latin typeface="Bookman Old Style" panose="02050604050505020204" pitchFamily="18" charset="0"/>
              </a:rPr>
              <a:t>a Futball Fejlesztési Tervekben és a gyermekek versenyszervezésében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LABDARÚGÁS POZITÍV JÖVŐKÉPÉÉRT</a:t>
            </a:r>
            <a:r>
              <a:rPr lang="hu-HU" sz="2000" b="1" dirty="0" smtClean="0">
                <a:latin typeface="Bookman Old Style" panose="02050604050505020204" pitchFamily="18" charset="0"/>
              </a:rPr>
              <a:t>!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Normális viselkedéssel meg van az esély arra, hogy: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 JOBBAN játssz.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 TÖBB ÖRÖMÖD legyen a játékban.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 TÖBB RÉSZTVEVŐD legyen a labdarúgás egészében.</a:t>
            </a: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3409" r="65791" b="57793"/>
          <a:stretch>
            <a:fillRect/>
          </a:stretch>
        </p:blipFill>
        <p:spPr bwMode="auto">
          <a:xfrm>
            <a:off x="1719074" y="1443401"/>
            <a:ext cx="4487908" cy="23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rtalom hely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81026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CÉLCSOPORTOK</a:t>
            </a:r>
          </a:p>
          <a:p>
            <a:pPr>
              <a:defRPr/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GRASSROOTS LABDARÚGÁS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- Gyermekek </a:t>
            </a:r>
            <a:r>
              <a:rPr lang="hu-HU" sz="2000" dirty="0">
                <a:latin typeface="Bookman Old Style" panose="02050604050505020204" pitchFamily="18" charset="0"/>
              </a:rPr>
              <a:t>(lányok és fiúk) a 8-12 éves </a:t>
            </a:r>
            <a:r>
              <a:rPr lang="hu-HU" sz="2000" dirty="0" smtClean="0">
                <a:latin typeface="Bookman Old Style" panose="02050604050505020204" pitchFamily="18" charset="0"/>
              </a:rPr>
              <a:t>korosztályokban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- </a:t>
            </a:r>
            <a:r>
              <a:rPr lang="hu-HU" sz="2000" dirty="0" smtClean="0">
                <a:latin typeface="Bookman Old Style" panose="02050604050505020204" pitchFamily="18" charset="0"/>
              </a:rPr>
              <a:t>Lány </a:t>
            </a:r>
            <a:r>
              <a:rPr lang="hu-HU" sz="2000" dirty="0">
                <a:latin typeface="Bookman Old Style" panose="02050604050505020204" pitchFamily="18" charset="0"/>
              </a:rPr>
              <a:t>labdarúgás a 12-14 éves korosztályokban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- </a:t>
            </a:r>
            <a:r>
              <a:rPr lang="hu-HU" sz="2000" dirty="0" smtClean="0">
                <a:latin typeface="Bookman Old Style" panose="02050604050505020204" pitchFamily="18" charset="0"/>
              </a:rPr>
              <a:t>Iskolai </a:t>
            </a:r>
            <a:r>
              <a:rPr lang="hu-HU" sz="2000" dirty="0">
                <a:latin typeface="Bookman Old Style" panose="02050604050505020204" pitchFamily="18" charset="0"/>
              </a:rPr>
              <a:t>labdarúgás a 8-18 éves korosztályokban</a:t>
            </a:r>
          </a:p>
          <a:p>
            <a:pPr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PROFI BAJNOKSÁGOK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- Lányok </a:t>
            </a:r>
            <a:r>
              <a:rPr lang="hu-HU" sz="2000" dirty="0">
                <a:latin typeface="Bookman Old Style" panose="02050604050505020204" pitchFamily="18" charset="0"/>
              </a:rPr>
              <a:t>az U15 korosztályban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- Utánpótlás </a:t>
            </a:r>
            <a:r>
              <a:rPr lang="hu-HU" sz="2000" dirty="0">
                <a:latin typeface="Bookman Old Style" panose="02050604050505020204" pitchFamily="18" charset="0"/>
              </a:rPr>
              <a:t>Ligák </a:t>
            </a:r>
            <a:r>
              <a:rPr lang="hu-HU" sz="2000" dirty="0" smtClean="0">
                <a:latin typeface="Bookman Old Style" panose="02050604050505020204" pitchFamily="18" charset="0"/>
              </a:rPr>
              <a:t>(a </a:t>
            </a:r>
            <a:r>
              <a:rPr lang="hu-HU" sz="2000" dirty="0">
                <a:latin typeface="Bookman Old Style" panose="02050604050505020204" pitchFamily="18" charset="0"/>
              </a:rPr>
              <a:t>profi klubok U15 és U17-es korosztályaiban) a végső szakasz mérkőzésein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SERIE B Profi </a:t>
            </a:r>
            <a:r>
              <a:rPr lang="hu-HU" sz="2000" dirty="0" smtClean="0">
                <a:latin typeface="Bookman Old Style" panose="02050604050505020204" pitchFamily="18" charset="0"/>
              </a:rPr>
              <a:t>Ligában (az </a:t>
            </a:r>
            <a:r>
              <a:rPr lang="hu-HU" sz="2000" dirty="0">
                <a:latin typeface="Bookman Old Style" panose="02050604050505020204" pitchFamily="18" charset="0"/>
              </a:rPr>
              <a:t>Olasz Szövetség Játékvezetői Bizottságának </a:t>
            </a:r>
            <a:r>
              <a:rPr lang="hu-HU" sz="2000" dirty="0" smtClean="0">
                <a:latin typeface="Bookman Old Style" panose="02050604050505020204" pitchFamily="18" charset="0"/>
              </a:rPr>
              <a:t>koordinálásával)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3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744291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</a:t>
            </a:r>
            <a:r>
              <a:rPr lang="hu-HU" sz="2000" b="1" i="1" dirty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</a:rPr>
              <a:t>ZÖLD LAP a </a:t>
            </a:r>
            <a:r>
              <a:rPr lang="hu-HU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Labdarúgásban </a:t>
            </a:r>
          </a:p>
          <a:p>
            <a:pPr algn="just"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DÍJAZNI AZ ARRA ÉRDEMES CSELEKEDETEKET </a:t>
            </a: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meccsen vagy a meccs </a:t>
            </a:r>
            <a:r>
              <a:rPr lang="hu-HU" sz="2000" dirty="0">
                <a:latin typeface="Bookman Old Style" panose="02050604050505020204" pitchFamily="18" charset="0"/>
              </a:rPr>
              <a:t>végén…</a:t>
            </a:r>
          </a:p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bíró felmutatja a </a:t>
            </a:r>
            <a:r>
              <a:rPr lang="hu-HU" sz="2000" dirty="0" smtClean="0">
                <a:latin typeface="Bookman Old Style" panose="02050604050505020204" pitchFamily="18" charset="0"/>
              </a:rPr>
              <a:t>meccsen </a:t>
            </a:r>
            <a:r>
              <a:rPr lang="hu-HU" sz="2000" dirty="0">
                <a:latin typeface="Bookman Old Style" panose="02050604050505020204" pitchFamily="18" charset="0"/>
              </a:rPr>
              <a:t>a ZÖLD LAPOT!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DÍJAZNI A JÁTÉKOST VAGY CSAPATOT </a:t>
            </a:r>
            <a:r>
              <a:rPr lang="hu-HU" sz="2000" dirty="0">
                <a:latin typeface="Bookman Old Style" panose="02050604050505020204" pitchFamily="18" charset="0"/>
              </a:rPr>
              <a:t>a meccs végén, figyelembe véve az őszinteséget, kitartást és a játék szellemiségét…</a:t>
            </a:r>
          </a:p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</a:t>
            </a:r>
            <a:r>
              <a:rPr lang="hu-HU" sz="2000" dirty="0" smtClean="0">
                <a:latin typeface="Bookman Old Style" panose="02050604050505020204" pitchFamily="18" charset="0"/>
              </a:rPr>
              <a:t>Minden </a:t>
            </a:r>
            <a:r>
              <a:rPr lang="hu-HU" sz="2000" dirty="0">
                <a:latin typeface="Bookman Old Style" panose="02050604050505020204" pitchFamily="18" charset="0"/>
              </a:rPr>
              <a:t>csapat átadja a zöld lapjait az ellenfél     </a:t>
            </a:r>
            <a:r>
              <a:rPr lang="hu-HU" sz="2000" dirty="0" smtClean="0">
                <a:latin typeface="Bookman Old Style" panose="02050604050505020204" pitchFamily="18" charset="0"/>
              </a:rPr>
              <a:t>         csapatának</a:t>
            </a:r>
            <a:r>
              <a:rPr lang="hu-HU" sz="20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A </a:t>
            </a:r>
            <a:r>
              <a:rPr lang="hu-HU" sz="2000" b="1" dirty="0">
                <a:latin typeface="Bookman Old Style" panose="02050604050505020204" pitchFamily="18" charset="0"/>
              </a:rPr>
              <a:t>sportszerűséget EGY KÜLÖNLEGES ESEMÉNYEN</a:t>
            </a:r>
            <a:r>
              <a:rPr lang="hu-HU" sz="2000" dirty="0">
                <a:latin typeface="Bookman Old Style" panose="02050604050505020204" pitchFamily="18" charset="0"/>
              </a:rPr>
              <a:t>, regionális szinten díjazzák.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98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74429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ZÖLD LAP a </a:t>
            </a:r>
            <a:r>
              <a:rPr lang="hu-HU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Labdarúgásban 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26390" r="70491" b="38333"/>
          <a:stretch>
            <a:fillRect/>
          </a:stretch>
        </p:blipFill>
        <p:spPr bwMode="auto">
          <a:xfrm>
            <a:off x="1638069" y="2882146"/>
            <a:ext cx="30956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5779174"/>
            <a:ext cx="11696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SPECIÁLIS RANGSOROLÁSI RENDSZER BEVEZETÉSE A FUTBALL </a:t>
            </a:r>
            <a:r>
              <a:rPr lang="hu-HU" sz="2000" b="1" dirty="0" smtClean="0">
                <a:latin typeface="Bookman Old Style" panose="02050604050505020204" pitchFamily="18" charset="0"/>
              </a:rPr>
              <a:t>AKADÉMIÁKON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ranglista legjobb csapatai részt vehetnek helyi és regionális fesztiválokon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O</a:t>
            </a:r>
            <a:r>
              <a:rPr lang="hu-HU" sz="2400" b="1" dirty="0" smtClean="0">
                <a:latin typeface="Bookman Old Style" panose="02050604050505020204" pitchFamily="18" charset="0"/>
              </a:rPr>
              <a:t>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74429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ZÖLD LAP a </a:t>
            </a:r>
            <a:r>
              <a:rPr lang="hu-HU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Labdarúgásban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50825" y="322462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altLang="hu-HU" sz="2000" dirty="0">
                <a:latin typeface="Bookman Old Style" panose="02050604050505020204" pitchFamily="18" charset="0"/>
              </a:rPr>
              <a:t>A ranglista felállítása a következő elemek figyelembevételével történik: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összpontszám</a:t>
            </a:r>
            <a:r>
              <a:rPr lang="hu-HU" altLang="hu-HU" sz="2000" dirty="0">
                <a:latin typeface="Bookman Old Style" panose="02050604050505020204" pitchFamily="18" charset="0"/>
              </a:rPr>
              <a:t>, </a:t>
            </a:r>
            <a:r>
              <a:rPr lang="hu-HU" altLang="hu-HU" sz="2000" b="1" dirty="0">
                <a:latin typeface="Bookman Old Style" panose="02050604050505020204" pitchFamily="18" charset="0"/>
              </a:rPr>
              <a:t>sportszerű magatartás, a szezon során kapott zöld lapok száma</a:t>
            </a:r>
            <a:r>
              <a:rPr lang="hu-HU" altLang="hu-HU" sz="2000" dirty="0">
                <a:latin typeface="Bookman Old Style" panose="02050604050505020204" pitchFamily="18" charset="0"/>
              </a:rPr>
              <a:t>, lány csapatok részvétele, klub szervezés,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licensszel</a:t>
            </a:r>
            <a:r>
              <a:rPr lang="hu-HU" altLang="hu-HU" sz="2000" dirty="0">
                <a:latin typeface="Bookman Old Style" panose="02050604050505020204" pitchFamily="18" charset="0"/>
              </a:rPr>
              <a:t> rendelkező edzők bevonása, a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licensszel</a:t>
            </a:r>
            <a:r>
              <a:rPr lang="hu-HU" altLang="hu-HU" sz="2000" dirty="0">
                <a:latin typeface="Bookman Old Style" panose="02050604050505020204" pitchFamily="18" charset="0"/>
              </a:rPr>
              <a:t> rendelkező edzők és regisztrált játékosok aránya (összhangban az UEFA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Charta-val</a:t>
            </a:r>
            <a:r>
              <a:rPr lang="hu-HU" altLang="hu-HU" sz="2000" dirty="0">
                <a:latin typeface="Bookman Old Style" panose="0205060405050502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8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pic>
        <p:nvPicPr>
          <p:cNvPr id="9" name="Picture 7" descr="The Mariners and Victory teams pose for a Fair Play photo before the round five A-League match between the Central Coast Mariners and the Melbourne Vic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81" y="1237166"/>
            <a:ext cx="9336803" cy="52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Zöld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74429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ZÖLD LAP a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Versenyrendszerű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Labdarúgásban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0825" y="322462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L</a:t>
            </a:r>
            <a:r>
              <a:rPr lang="hu-HU" sz="2000" dirty="0" smtClean="0">
                <a:latin typeface="Bookman Old Style" panose="02050604050505020204" pitchFamily="18" charset="0"/>
              </a:rPr>
              <a:t>eány U15-ös </a:t>
            </a:r>
            <a:r>
              <a:rPr lang="hu-HU" sz="2000" dirty="0">
                <a:latin typeface="Bookman Old Style" panose="02050604050505020204" pitchFamily="18" charset="0"/>
              </a:rPr>
              <a:t>bajnokság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Speciális </a:t>
            </a:r>
            <a:r>
              <a:rPr lang="hu-HU" sz="2000" dirty="0">
                <a:latin typeface="Bookman Old Style" panose="02050604050505020204" pitchFamily="18" charset="0"/>
              </a:rPr>
              <a:t>fair play ranglista a csapatoknak (szervezés alatt, ugyancsak a kapott zöld lapok számának figyelembevételével</a:t>
            </a:r>
            <a:r>
              <a:rPr lang="hu-HU" sz="2000" dirty="0" smtClean="0"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P</a:t>
            </a:r>
            <a:r>
              <a:rPr lang="hu-HU" sz="2000" dirty="0" smtClean="0">
                <a:latin typeface="Bookman Old Style" panose="02050604050505020204" pitchFamily="18" charset="0"/>
              </a:rPr>
              <a:t>ontazonosság </a:t>
            </a:r>
            <a:r>
              <a:rPr lang="hu-HU" sz="2000" dirty="0">
                <a:latin typeface="Bookman Old Style" panose="02050604050505020204" pitchFamily="18" charset="0"/>
              </a:rPr>
              <a:t>esetén a kapott zöld lapok száma lesz a mérvadó a helyezések </a:t>
            </a:r>
            <a:r>
              <a:rPr lang="hu-HU" sz="2000" dirty="0" smtClean="0">
                <a:latin typeface="Bookman Old Style" panose="02050604050505020204" pitchFamily="18" charset="0"/>
              </a:rPr>
              <a:t>eldöntésénél.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50825" y="2205038"/>
            <a:ext cx="74429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ZÖLD LAP a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Versenyrendszerű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Labdarúgásban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63181" y="3224629"/>
            <a:ext cx="7969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Országos </a:t>
            </a:r>
            <a:r>
              <a:rPr lang="hu-HU" sz="2000" dirty="0">
                <a:latin typeface="Bookman Old Style" panose="02050604050505020204" pitchFamily="18" charset="0"/>
              </a:rPr>
              <a:t>Utánpótlás Bajnokságok és a </a:t>
            </a:r>
            <a:r>
              <a:rPr lang="hu-HU" sz="2000" dirty="0" err="1">
                <a:latin typeface="Bookman Old Style" panose="02050604050505020204" pitchFamily="18" charset="0"/>
              </a:rPr>
              <a:t>Serie</a:t>
            </a:r>
            <a:r>
              <a:rPr lang="hu-HU" sz="2000" dirty="0">
                <a:latin typeface="Bookman Old Style" panose="02050604050505020204" pitchFamily="18" charset="0"/>
              </a:rPr>
              <a:t> B Profi Liga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A szezon </a:t>
            </a:r>
            <a:r>
              <a:rPr lang="hu-HU" sz="2000" dirty="0">
                <a:latin typeface="Bookman Old Style" panose="02050604050505020204" pitchFamily="18" charset="0"/>
              </a:rPr>
              <a:t>végén az év fair play játékosa </a:t>
            </a:r>
            <a:r>
              <a:rPr lang="hu-HU" sz="2000" dirty="0" smtClean="0">
                <a:latin typeface="Bookman Old Style" panose="02050604050505020204" pitchFamily="18" charset="0"/>
              </a:rPr>
              <a:t>díjazásban részesül.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zöld lapok nem a meccs során kerülnek kiosztásra,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</a:t>
            </a:r>
            <a:r>
              <a:rPr lang="hu-HU" sz="2000" dirty="0" smtClean="0">
                <a:latin typeface="Bookman Old Style" panose="02050604050505020204" pitchFamily="18" charset="0"/>
              </a:rPr>
              <a:t>hanem </a:t>
            </a:r>
            <a:r>
              <a:rPr lang="hu-HU" sz="2000" dirty="0">
                <a:latin typeface="Bookman Old Style" panose="02050604050505020204" pitchFamily="18" charset="0"/>
              </a:rPr>
              <a:t>a meccs </a:t>
            </a:r>
            <a:r>
              <a:rPr lang="hu-HU" sz="2000" dirty="0" smtClean="0">
                <a:latin typeface="Bookman Old Style" panose="02050604050505020204" pitchFamily="18" charset="0"/>
              </a:rPr>
              <a:t>végén.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játékvezető díjazza azokat a játékosokat vagy edzőket, akik a fair play szellemében </a:t>
            </a:r>
            <a:r>
              <a:rPr lang="hu-HU" sz="2000" dirty="0" smtClean="0">
                <a:latin typeface="Bookman Old Style" panose="02050604050505020204" pitchFamily="18" charset="0"/>
              </a:rPr>
              <a:t>viselkedtek.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legsportszerűbb játékosokból a szezon végén összeállításra kerül egy </a:t>
            </a:r>
            <a:r>
              <a:rPr lang="hu-HU" sz="2000" dirty="0" smtClean="0">
                <a:latin typeface="Bookman Old Style" panose="02050604050505020204" pitchFamily="18" charset="0"/>
              </a:rPr>
              <a:t>dicsőséglista.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93713" y="495075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Az </a:t>
            </a:r>
            <a:r>
              <a:rPr lang="hu-HU" sz="2400" b="1" dirty="0" smtClean="0">
                <a:latin typeface="Bookman Old Style" panose="02050604050505020204" pitchFamily="18" charset="0"/>
              </a:rPr>
              <a:t>Olasz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7" t="21867" r="237" b="19221"/>
          <a:stretch>
            <a:fillRect/>
          </a:stretch>
        </p:blipFill>
        <p:spPr bwMode="auto">
          <a:xfrm>
            <a:off x="7693735" y="2628900"/>
            <a:ext cx="4498265" cy="31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53878" y="1720196"/>
            <a:ext cx="417527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A következő lépések</a:t>
            </a:r>
          </a:p>
          <a:p>
            <a:pPr>
              <a:defRPr/>
            </a:pP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Új lehetőségek </a:t>
            </a:r>
            <a:r>
              <a:rPr lang="hu-HU" sz="2000" dirty="0">
                <a:latin typeface="Bookman Old Style" panose="02050604050505020204" pitchFamily="18" charset="0"/>
              </a:rPr>
              <a:t>arra,</a:t>
            </a:r>
          </a:p>
          <a:p>
            <a:pP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hogy milyen más módokon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   díjazzuk </a:t>
            </a:r>
            <a:r>
              <a:rPr lang="hu-HU" sz="2000" dirty="0">
                <a:latin typeface="Bookman Old Style" panose="02050604050505020204" pitchFamily="18" charset="0"/>
              </a:rPr>
              <a:t>a FAIR PLAY cselekedeteket a meccs előtt és után, pl.:</a:t>
            </a:r>
          </a:p>
          <a:p>
            <a:pPr algn="just">
              <a:defRPr/>
            </a:pPr>
            <a:endParaRPr lang="hu-HU" sz="20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53878" y="40802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Kidolgozni egy új, eredeti ceremóniát, amikor a játékosok bevonulnak a pályára.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Megnövelni az értékét a meccsek utáni „harmadik félidőnek”.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Újabb díjakat kitalálni a Fair Play Játékosoknak, külön erre szervezett eseményeken átadva azokat (helyi, regionális, országos szinten).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11" name="Tartalom hely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27362" r="78551" b="37361"/>
          <a:stretch>
            <a:fillRect/>
          </a:stretch>
        </p:blipFill>
        <p:spPr bwMode="auto">
          <a:xfrm>
            <a:off x="4975225" y="1439770"/>
            <a:ext cx="19446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3954746" y="2977634"/>
            <a:ext cx="4100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400" b="1" dirty="0">
                <a:latin typeface="Bookman Old Style" panose="02050604050505020204" pitchFamily="18" charset="0"/>
              </a:rPr>
              <a:t>A </a:t>
            </a:r>
            <a:r>
              <a:rPr lang="hu-HU" sz="4400" b="1" dirty="0" smtClean="0">
                <a:latin typeface="Bookman Old Style" panose="02050604050505020204" pitchFamily="18" charset="0"/>
              </a:rPr>
              <a:t>hazai példa</a:t>
            </a:r>
            <a:endParaRPr lang="hu-HU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96731" y="495075"/>
            <a:ext cx="4578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</a:t>
            </a:r>
            <a:r>
              <a:rPr lang="hu-HU" sz="2400" b="1" dirty="0" smtClean="0">
                <a:latin typeface="Bookman Old Style" panose="02050604050505020204" pitchFamily="18" charset="0"/>
              </a:rPr>
              <a:t>Magyar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</a:t>
            </a:r>
            <a:r>
              <a:rPr lang="hu-HU" sz="2400" b="1" dirty="0">
                <a:latin typeface="Bookman Old Style" panose="02050604050505020204" pitchFamily="18" charset="0"/>
              </a:rPr>
              <a:t>P</a:t>
            </a:r>
            <a:r>
              <a:rPr lang="hu-HU" sz="2400" b="1" dirty="0" smtClean="0">
                <a:latin typeface="Bookman Old Style" panose="02050604050505020204" pitchFamily="18" charset="0"/>
              </a:rPr>
              <a:t>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3181" y="1690595"/>
            <a:ext cx="11944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2016/17-es </a:t>
            </a:r>
            <a:r>
              <a:rPr lang="hu-HU" sz="2000" dirty="0">
                <a:latin typeface="Bookman Old Style" panose="02050604050505020204" pitchFamily="18" charset="0"/>
              </a:rPr>
              <a:t>szezon minden MLSZ </a:t>
            </a: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 programjában részt vevő gyerek kapott egy zöld lapot, melynek hátoldalára fair play üzenetek lettek elhelyezve. </a:t>
            </a:r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4" y="2866521"/>
            <a:ext cx="2963747" cy="39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43" y="2866521"/>
            <a:ext cx="2949707" cy="39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96731" y="495075"/>
            <a:ext cx="4578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</a:t>
            </a:r>
            <a:r>
              <a:rPr lang="hu-HU" sz="2400" b="1" dirty="0" smtClean="0">
                <a:latin typeface="Bookman Old Style" panose="02050604050505020204" pitchFamily="18" charset="0"/>
              </a:rPr>
              <a:t>Magyar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Program</a:t>
            </a:r>
          </a:p>
          <a:p>
            <a:pPr algn="ctr"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Heves megye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3181" y="1690595"/>
            <a:ext cx="634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2016/17-es szezonban a Heves Megyei Labdarúgó Szövetség alkalmazta először a zöld lapot mérkőzéseken, a Téli Kupán. Ez egy nagypályás műfüves torna, ahol Heves megye, Nógrád megye és Jász-Nagykun-Szolnok megye felnőtt amatőr együttesei vehetnek részt. Ebben a szezonban a megyei szövetség az U19-es megyei bajnokságokban is bevezette a lap alkalmazását. A 2017/18-as szezontól kezdve már az összes megyei UP bajnokságban, a 2019/20-as szezontól kezdve pedig már a felnőtt megyei bajnokságokban is használják.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7" y="3838575"/>
            <a:ext cx="523824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445027" y="495075"/>
            <a:ext cx="7681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</a:t>
            </a:r>
            <a:r>
              <a:rPr lang="hu-HU" sz="2400" b="1" dirty="0" smtClean="0">
                <a:latin typeface="Bookman Old Style" panose="02050604050505020204" pitchFamily="18" charset="0"/>
              </a:rPr>
              <a:t>Magyar </a:t>
            </a:r>
            <a:r>
              <a:rPr lang="hu-HU" sz="2400" b="1" dirty="0">
                <a:latin typeface="Bookman Old Style" panose="02050604050505020204" pitchFamily="18" charset="0"/>
              </a:rPr>
              <a:t>Z</a:t>
            </a:r>
            <a:r>
              <a:rPr lang="hu-HU" sz="2400" b="1" dirty="0" smtClean="0">
                <a:latin typeface="Bookman Old Style" panose="02050604050505020204" pitchFamily="18" charset="0"/>
              </a:rPr>
              <a:t>öld </a:t>
            </a:r>
            <a:r>
              <a:rPr lang="hu-HU" sz="2400" b="1" dirty="0">
                <a:latin typeface="Bookman Old Style" panose="02050604050505020204" pitchFamily="18" charset="0"/>
              </a:rPr>
              <a:t>L</a:t>
            </a:r>
            <a:r>
              <a:rPr lang="hu-HU" sz="2400" b="1" dirty="0" smtClean="0">
                <a:latin typeface="Bookman Old Style" panose="02050604050505020204" pitchFamily="18" charset="0"/>
              </a:rPr>
              <a:t>ap Program</a:t>
            </a:r>
          </a:p>
          <a:p>
            <a:pPr algn="ctr"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Fair Play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Cup</a:t>
            </a:r>
            <a:r>
              <a:rPr lang="hu-HU" sz="2400" b="1" dirty="0" smtClean="0">
                <a:latin typeface="Bookman Old Style" panose="02050604050505020204" pitchFamily="18" charset="0"/>
              </a:rPr>
              <a:t> Középiskolai Labdarúgó Program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3181" y="2897059"/>
            <a:ext cx="52946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Fair Play </a:t>
            </a:r>
            <a:r>
              <a:rPr lang="hu-HU" sz="2000" dirty="0" err="1" smtClean="0">
                <a:latin typeface="Bookman Old Style" panose="02050604050505020204" pitchFamily="18" charset="0"/>
              </a:rPr>
              <a:t>Cup</a:t>
            </a:r>
            <a:r>
              <a:rPr lang="hu-HU" sz="2000" dirty="0" smtClean="0">
                <a:latin typeface="Bookman Old Style" panose="02050604050505020204" pitchFamily="18" charset="0"/>
              </a:rPr>
              <a:t> 2018/19-es szezonjában indult a lap használatának bevezetése.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Sok sportszerű mérkőzés, jó fogadtatás mind a csapatok, mind a játékvezetők részéről.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3638 mérkőzésen 296 alkalommal „villant” a zöld lap.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AutoShape 2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Ã©ptalÃ¡lat a kÃ¶vetkezÅre: âgreen card football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800226"/>
            <a:ext cx="5929359" cy="47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25274" y="5901809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3" t="35818" r="16106" b="18011"/>
          <a:stretch>
            <a:fillRect/>
          </a:stretch>
        </p:blipFill>
        <p:spPr bwMode="auto">
          <a:xfrm>
            <a:off x="2745351" y="1071901"/>
            <a:ext cx="6977062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400" b="1" dirty="0">
                <a:latin typeface="Bookman Old Style" panose="02050604050505020204" pitchFamily="18" charset="0"/>
              </a:rPr>
              <a:t>A fair play alapelvei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97675" y="2308870"/>
            <a:ext cx="90724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40000"/>
              </a:spcBef>
              <a:buFont typeface="Calibri" panose="020F050202020403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 smtClean="0">
                <a:latin typeface="Bookman Old Style" panose="02050604050505020204" pitchFamily="18" charset="0"/>
              </a:rPr>
              <a:t>Tiszteletben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kell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tartani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játékszabályokat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valamint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különböző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bajnokságok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tornák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verseny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szabályzatát</a:t>
            </a:r>
            <a:r>
              <a:rPr lang="hu-HU" altLang="hu-HU" sz="2000" dirty="0">
                <a:latin typeface="Bookman Old Style" panose="02050604050505020204" pitchFamily="18" charset="0"/>
              </a:rPr>
              <a:t>.</a:t>
            </a:r>
          </a:p>
          <a:p>
            <a:pPr algn="just">
              <a:spcBef>
                <a:spcPct val="40000"/>
              </a:spcBef>
              <a:buFont typeface="Calibri" panose="020F050202020403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Minden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erőfeszítést</a:t>
            </a:r>
            <a:r>
              <a:rPr lang="en-US" altLang="hu-HU" sz="2000" dirty="0">
                <a:latin typeface="Bookman Old Style" panose="02050604050505020204" pitchFamily="18" charset="0"/>
              </a:rPr>
              <a:t> meg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kell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tenni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ellenféllel</a:t>
            </a:r>
            <a:r>
              <a:rPr lang="en-US" altLang="hu-HU" sz="2000" dirty="0">
                <a:latin typeface="Bookman Old Style" panose="02050604050505020204" pitchFamily="18" charset="0"/>
              </a:rPr>
              <a:t>,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játékvezetőkkel</a:t>
            </a:r>
            <a:r>
              <a:rPr lang="en-US" altLang="hu-HU" sz="2000" dirty="0">
                <a:latin typeface="Bookman Old Style" panose="02050604050505020204" pitchFamily="18" charset="0"/>
              </a:rPr>
              <a:t> és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résztvevő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más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személlyel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(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nézőkkel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csapatvezetőkkel</a:t>
            </a:r>
            <a:r>
              <a:rPr lang="en-US" altLang="hu-HU" sz="2000" dirty="0">
                <a:latin typeface="Bookman Old Style" panose="02050604050505020204" pitchFamily="18" charset="0"/>
              </a:rPr>
              <a:t>,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médiák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képviselőivel</a:t>
            </a:r>
            <a:r>
              <a:rPr lang="hu-HU" altLang="hu-HU" sz="2000" dirty="0">
                <a:latin typeface="Bookman Old Style" panose="02050604050505020204" pitchFamily="18" charset="0"/>
              </a:rPr>
              <a:t>)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szembeni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sportszerű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magatartás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érdekében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40000"/>
              </a:spcBef>
              <a:buFont typeface="Calibri" panose="020F050202020403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résztvevőjét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ösztönözni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kell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e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viselkedési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szabályokat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betartsa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ennek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megfelelő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magatartást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tanúsítson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előtt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alatt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után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bármi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legyen</a:t>
            </a:r>
            <a:r>
              <a:rPr lang="en-US" altLang="hu-HU" sz="2000" dirty="0">
                <a:latin typeface="Bookman Old Style" panose="02050604050505020204" pitchFamily="18" charset="0"/>
              </a:rPr>
              <a:t> is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mérkőzés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eredménye</a:t>
            </a:r>
            <a:r>
              <a:rPr lang="en-US" altLang="hu-HU" sz="2000" dirty="0">
                <a:latin typeface="Bookman Old Style" panose="02050604050505020204" pitchFamily="18" charset="0"/>
              </a:rPr>
              <a:t> és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játékvezető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döntése</a:t>
            </a:r>
            <a:r>
              <a:rPr lang="en-US" altLang="hu-HU" sz="2000" dirty="0">
                <a:latin typeface="Bookman Old Style" panose="02050604050505020204" pitchFamily="18" charset="0"/>
              </a:rPr>
              <a:t>.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2518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400" b="1" dirty="0">
                <a:latin typeface="Bookman Old Style" panose="02050604050505020204" pitchFamily="18" charset="0"/>
              </a:rPr>
              <a:t>Az 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UEFA </a:t>
            </a:r>
            <a:r>
              <a:rPr lang="hu-HU" altLang="hu-HU" sz="2400" b="1" dirty="0">
                <a:latin typeface="Bookman Old Style" panose="02050604050505020204" pitchFamily="18" charset="0"/>
              </a:rPr>
              <a:t>E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tikai </a:t>
            </a:r>
            <a:r>
              <a:rPr lang="hu-HU" altLang="hu-HU" sz="2400" b="1" dirty="0">
                <a:latin typeface="Bookman Old Style" panose="02050604050505020204" pitchFamily="18" charset="0"/>
              </a:rPr>
              <a:t>K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ódexe</a:t>
            </a:r>
            <a:endParaRPr lang="hu-HU" alt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494963" y="1637647"/>
            <a:ext cx="9496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b="1" dirty="0">
                <a:latin typeface="Bookman Old Style" panose="02050604050505020204" pitchFamily="18" charset="0"/>
              </a:rPr>
              <a:t>Az etikai normák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alapelvei</a:t>
            </a:r>
          </a:p>
          <a:p>
            <a:pPr algn="just"/>
            <a:r>
              <a:rPr lang="hu-HU" altLang="hu-HU" sz="2000" dirty="0">
                <a:latin typeface="Bookman Old Style" panose="02050604050505020204" pitchFamily="18" charset="0"/>
              </a:rPr>
              <a:t/>
            </a:r>
            <a:br>
              <a:rPr lang="hu-HU" altLang="hu-HU" sz="2000" dirty="0">
                <a:latin typeface="Bookman Old Style" panose="02050604050505020204" pitchFamily="18" charset="0"/>
              </a:rPr>
            </a:br>
            <a:r>
              <a:rPr lang="hu-HU" altLang="hu-HU" sz="2000" dirty="0" smtClean="0">
                <a:latin typeface="Bookman Old Style" panose="02050604050505020204" pitchFamily="18" charset="0"/>
              </a:rPr>
              <a:t>Ezek </a:t>
            </a:r>
            <a:r>
              <a:rPr lang="hu-HU" altLang="hu-HU" sz="2000" dirty="0">
                <a:latin typeface="Bookman Old Style" panose="02050604050505020204" pitchFamily="18" charset="0"/>
              </a:rPr>
              <a:t>a normák a sportot olyan társadalmi és kulturális jelenségnek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tekintik</a:t>
            </a:r>
            <a:r>
              <a:rPr lang="hu-HU" altLang="hu-HU" sz="2000" dirty="0">
                <a:latin typeface="Bookman Old Style" panose="02050604050505020204" pitchFamily="18" charset="0"/>
              </a:rPr>
              <a:t>, mely – ha a fair play szellemében űzik – a társadalmat gazdagítja, és elősegíti az egyének, csoportok, nemzetek közötti barátságot. A sport mindenkinek lehetőséget nyújt képességeinek felismerésére, kifejezésére és fejlesztésére. A sport ezen kívül elősegíti az egyéni jólétet, a könnyebb társadalmi együttélést és az egészség megtartását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en-US" alt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hu-HU" sz="2000" b="1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etika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nem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korlátozódik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írott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szabályok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betartására</a:t>
            </a:r>
            <a:r>
              <a:rPr lang="en-US" altLang="hu-HU" sz="2000" b="1" dirty="0">
                <a:latin typeface="Bookman Old Style" panose="020506040505050202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br>
              <a:rPr lang="en-US" altLang="hu-HU" sz="2000" dirty="0">
                <a:latin typeface="Bookman Old Style" panose="02050604050505020204" pitchFamily="18" charset="0"/>
              </a:rPr>
            </a:br>
            <a:r>
              <a:rPr lang="en-US" altLang="hu-HU" sz="2000" b="1" dirty="0" err="1">
                <a:latin typeface="Bookman Old Style" panose="02050604050505020204" pitchFamily="18" charset="0"/>
              </a:rPr>
              <a:t>Ez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a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fogalom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hu-HU" altLang="hu-HU" sz="2000" b="1" dirty="0">
                <a:latin typeface="Bookman Old Style" panose="02050604050505020204" pitchFamily="18" charset="0"/>
              </a:rPr>
              <a:t>magába foglalja </a:t>
            </a:r>
            <a:r>
              <a:rPr lang="en-US" altLang="hu-HU" sz="2000" b="1" dirty="0">
                <a:latin typeface="Bookman Old Style" panose="02050604050505020204" pitchFamily="18" charset="0"/>
              </a:rPr>
              <a:t>a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játékosok</a:t>
            </a:r>
            <a:r>
              <a:rPr lang="en-US" altLang="hu-HU" sz="2000" b="1" dirty="0">
                <a:latin typeface="Bookman Old Style" panose="02050604050505020204" pitchFamily="18" charset="0"/>
              </a:rPr>
              <a:t>,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edzők</a:t>
            </a:r>
            <a:r>
              <a:rPr lang="en-US" altLang="hu-HU" sz="2000" b="1" dirty="0">
                <a:latin typeface="Bookman Old Style" panose="02050604050505020204" pitchFamily="18" charset="0"/>
              </a:rPr>
              <a:t>,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játékvezetők</a:t>
            </a:r>
            <a:r>
              <a:rPr lang="en-US" altLang="hu-HU" sz="2000" b="1" dirty="0">
                <a:latin typeface="Bookman Old Style" panose="02050604050505020204" pitchFamily="18" charset="0"/>
              </a:rPr>
              <a:t> és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csapatvezetők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egymással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szembeni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helyes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magatartását</a:t>
            </a:r>
            <a:r>
              <a:rPr lang="hu-HU" altLang="hu-HU" sz="2000" b="1" dirty="0">
                <a:latin typeface="Bookman Old Style" panose="02050604050505020204" pitchFamily="18" charset="0"/>
              </a:rPr>
              <a:t> és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alkalmazkodási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szellem</a:t>
            </a:r>
            <a:r>
              <a:rPr lang="hu-HU" altLang="hu-HU" sz="2000" b="1" dirty="0">
                <a:latin typeface="Bookman Old Style" panose="02050604050505020204" pitchFamily="18" charset="0"/>
              </a:rPr>
              <a:t>é</a:t>
            </a:r>
            <a:r>
              <a:rPr lang="en-US" altLang="hu-HU" sz="2000" b="1" dirty="0">
                <a:latin typeface="Bookman Old Style" panose="02050604050505020204" pitchFamily="18" charset="0"/>
              </a:rPr>
              <a:t>t.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etika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azon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gondolaton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alapszik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képesek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vagyunk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beleélni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magunkat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mások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helyzetébe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ennek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megfelelően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cselekedni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etikai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normáknak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megfelelő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magatartás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alapvető fontosságú a 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altLang="hu-HU" sz="2000" dirty="0">
                <a:latin typeface="Bookman Old Style" panose="02050604050505020204" pitchFamily="18" charset="0"/>
              </a:rPr>
              <a:t> labdarúgásban.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endParaRPr lang="hu-HU" alt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 csapatvezetők </a:t>
            </a:r>
            <a:r>
              <a:rPr lang="hu-HU" sz="2400" b="1" dirty="0" smtClean="0">
                <a:latin typeface="Bookman Old Style" panose="02050604050505020204" pitchFamily="18" charset="0"/>
              </a:rPr>
              <a:t>számára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264048" y="1751947"/>
            <a:ext cx="9968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b="1" dirty="0">
                <a:latin typeface="Bookman Old Style" panose="02050604050505020204" pitchFamily="18" charset="0"/>
              </a:rPr>
              <a:t>Kötelezettségek a sportággal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szemben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vezető saját csapatának a nemzeti és nemzetközi labdarúgás érdekében való fejlesztése.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Ismeretek és tapasztalatok megosztása másokkal, melynek során a tájékoztatásra várók szakmailag fejlődhetnek.</a:t>
            </a:r>
          </a:p>
          <a:p>
            <a:pPr algn="just">
              <a:spcBef>
                <a:spcPct val="50000"/>
              </a:spcBef>
            </a:pPr>
            <a:r>
              <a:rPr lang="hu-HU" altLang="hu-HU" sz="2000" b="1" dirty="0">
                <a:latin typeface="Bookman Old Style" panose="02050604050505020204" pitchFamily="18" charset="0"/>
              </a:rPr>
              <a:t>Kötelezettségek a csapattal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szemben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csapatvezető tegyen meg minden olyan erőfeszítést, amivel elősegítheti a sportbeli, technikai, taktikai képességek fejlesztését, hogy a csapat a megengedett eszközökkel a lehető legjobb eredményeket érjen 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csapat érdekeit helyezze saját egyéni érdekei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elé.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Akadályozza </a:t>
            </a:r>
            <a:r>
              <a:rPr lang="hu-HU" altLang="hu-HU" sz="2000" dirty="0">
                <a:latin typeface="Bookman Old Style" panose="02050604050505020204" pitchFamily="18" charset="0"/>
              </a:rPr>
              <a:t>illegális vagy sportszerűtlen eszközök alkalmazását a saját csapat játékosai, edzői vagy más vezető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személyei, </a:t>
            </a:r>
            <a:r>
              <a:rPr lang="hu-HU" altLang="hu-HU" sz="2000" dirty="0">
                <a:latin typeface="Bookman Old Style" panose="02050604050505020204" pitchFamily="18" charset="0"/>
              </a:rPr>
              <a:t>stb.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részéről.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Támogassa </a:t>
            </a:r>
            <a:r>
              <a:rPr lang="hu-HU" altLang="hu-HU" sz="2000" dirty="0">
                <a:latin typeface="Bookman Old Style" panose="02050604050505020204" pitchFamily="18" charset="0"/>
              </a:rPr>
              <a:t>az etikai elvek érvényesülését. </a:t>
            </a:r>
          </a:p>
        </p:txBody>
      </p:sp>
    </p:spTree>
    <p:extLst>
      <p:ext uri="{BB962C8B-B14F-4D97-AF65-F5344CB8AC3E}">
        <p14:creationId xmlns:p14="http://schemas.microsoft.com/office/powerpoint/2010/main" val="4005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947566" y="495075"/>
            <a:ext cx="6572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Etikai normák a csapatvezetők számára</a:t>
            </a:r>
          </a:p>
        </p:txBody>
      </p:sp>
      <p:sp>
        <p:nvSpPr>
          <p:cNvPr id="3" name="Téglalap 2"/>
          <p:cNvSpPr/>
          <p:nvPr/>
        </p:nvSpPr>
        <p:spPr>
          <a:xfrm>
            <a:off x="2390545" y="1301488"/>
            <a:ext cx="76866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Bookman Old Style" panose="02050604050505020204" pitchFamily="18" charset="0"/>
              </a:rPr>
              <a:t>Kötelezettség a közönséggel és a médiumokkal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szemben</a:t>
            </a:r>
          </a:p>
          <a:p>
            <a:pPr>
              <a:spcBef>
                <a:spcPct val="50000"/>
              </a:spcBef>
            </a:pP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Adja meg a médiának a szükséges információkat, a személyiségi jogok keretein belül. 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Átadott </a:t>
            </a:r>
            <a:r>
              <a:rPr lang="hu-HU" altLang="hu-HU" sz="2000" dirty="0">
                <a:latin typeface="Bookman Old Style" panose="02050604050505020204" pitchFamily="18" charset="0"/>
              </a:rPr>
              <a:t>információi szigorúan ragaszkodjanak az igazsághoz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és a </a:t>
            </a:r>
            <a:r>
              <a:rPr lang="hu-HU" altLang="hu-HU" sz="2000" dirty="0">
                <a:latin typeface="Bookman Old Style" panose="02050604050505020204" pitchFamily="18" charset="0"/>
              </a:rPr>
              <a:t>valósághoz.</a:t>
            </a: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4441" r="56770" b="18352"/>
          <a:stretch>
            <a:fillRect/>
          </a:stretch>
        </p:blipFill>
        <p:spPr bwMode="auto">
          <a:xfrm>
            <a:off x="3828817" y="3502847"/>
            <a:ext cx="4808720" cy="335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Etikai normák az edzők számára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85694" y="2342066"/>
            <a:ext cx="909637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b="1" dirty="0">
                <a:latin typeface="Bookman Old Style" panose="02050604050505020204" pitchFamily="18" charset="0"/>
              </a:rPr>
              <a:t>Kötelezettségek a sportággal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szemben</a:t>
            </a:r>
          </a:p>
          <a:p>
            <a:pPr algn="just"/>
            <a:endParaRPr lang="en-US" altLang="hu-HU" sz="2000" b="1" dirty="0">
              <a:latin typeface="Bookman Old Style" panose="02050604050505020204" pitchFamily="18" charset="0"/>
            </a:endParaRPr>
          </a:p>
          <a:p>
            <a:pPr algn="just">
              <a:spcAft>
                <a:spcPct val="35000"/>
              </a:spcAft>
            </a:pPr>
            <a:r>
              <a:rPr lang="en-US" altLang="hu-HU" sz="2000" b="1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edző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kötelessége</a:t>
            </a:r>
            <a:r>
              <a:rPr lang="en-US" altLang="hu-HU" sz="2000" b="1" dirty="0">
                <a:latin typeface="Bookman Old Style" panose="02050604050505020204" pitchFamily="18" charset="0"/>
              </a:rPr>
              <a:t>, </a:t>
            </a:r>
            <a:r>
              <a:rPr lang="en-US" altLang="hu-HU" sz="2000" b="1" dirty="0" err="1" smtClean="0">
                <a:latin typeface="Bookman Old Style" panose="02050604050505020204" pitchFamily="18" charset="0"/>
              </a:rPr>
              <a:t>hogy</a:t>
            </a:r>
            <a:r>
              <a:rPr lang="hu-HU" altLang="hu-HU" sz="2000" b="1" dirty="0">
                <a:latin typeface="Bookman Old Style" panose="02050604050505020204" pitchFamily="18" charset="0"/>
              </a:rPr>
              <a:t>:</a:t>
            </a:r>
            <a:endParaRPr lang="en-US" alt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t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ámogassa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labdarúg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ást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annak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összes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értékével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 smtClean="0">
                <a:latin typeface="Bookman Old Style" panose="02050604050505020204" pitchFamily="18" charset="0"/>
              </a:rPr>
              <a:t>együtt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,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hogy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elnyerje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fiatalok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támogatását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lelkesedését</a:t>
            </a:r>
            <a:r>
              <a:rPr lang="en-US" altLang="hu-HU" sz="2000" dirty="0">
                <a:latin typeface="Bookman Old Style" panose="02050604050505020204" pitchFamily="18" charset="0"/>
              </a:rPr>
              <a:t> –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akik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holnap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hősei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szurkolói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vezetői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lesznek</a:t>
            </a:r>
            <a:r>
              <a:rPr lang="hu-HU" altLang="hu-HU" sz="2000" dirty="0">
                <a:latin typeface="Bookman Old Style" panose="02050604050505020204" pitchFamily="18" charset="0"/>
              </a:rPr>
              <a:t>.</a:t>
            </a:r>
            <a:endParaRPr lang="en-US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f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ejlessze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javítsa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szakmai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ismereteit</a:t>
            </a:r>
            <a:r>
              <a:rPr lang="en-US" altLang="hu-HU" sz="2000" dirty="0">
                <a:latin typeface="Bookman Old Style" panose="02050604050505020204" pitchFamily="18" charset="0"/>
              </a:rPr>
              <a:t> –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tudományos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kutatási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eredmények</a:t>
            </a:r>
            <a:r>
              <a:rPr lang="en-US" altLang="hu-HU" sz="2000" dirty="0">
                <a:latin typeface="Bookman Old Style" panose="02050604050505020204" pitchFamily="18" charset="0"/>
              </a:rPr>
              <a:t>,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gyakorlati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tapasztalatok</a:t>
            </a:r>
            <a:r>
              <a:rPr lang="en-US" altLang="hu-HU" sz="2000" dirty="0">
                <a:latin typeface="Bookman Old Style" panose="02050604050505020204" pitchFamily="18" charset="0"/>
              </a:rPr>
              <a:t> és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szakmai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útmutatások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tanulmányozásával</a:t>
            </a:r>
            <a:r>
              <a:rPr lang="hu-HU" altLang="hu-HU" sz="2000" dirty="0">
                <a:latin typeface="Bookman Old Style" panose="020506040505050202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m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egossza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szakmai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tudását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kollégáival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főleg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fiatalabb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generáció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tagjaival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különösen</a:t>
            </a:r>
            <a:r>
              <a:rPr lang="en-US" altLang="hu-HU" sz="2000" dirty="0">
                <a:latin typeface="Bookman Old Style" panose="02050604050505020204" pitchFamily="18" charset="0"/>
              </a:rPr>
              <a:t>, ha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erre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felkérik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(</a:t>
            </a:r>
            <a:r>
              <a:rPr lang="en-US" altLang="hu-HU" sz="2000" dirty="0">
                <a:latin typeface="Bookman Old Style" panose="02050604050505020204" pitchFamily="18" charset="0"/>
              </a:rPr>
              <a:t>pl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.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:</a:t>
            </a:r>
            <a:r>
              <a:rPr lang="en-US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szakmai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konferenciák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keretében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cikkek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írásával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stb</a:t>
            </a:r>
            <a:r>
              <a:rPr lang="en-US" altLang="hu-HU" sz="2000" dirty="0">
                <a:latin typeface="Bookman Old Style" panose="02050604050505020204" pitchFamily="18" charset="0"/>
              </a:rPr>
              <a:t>.</a:t>
            </a:r>
            <a:r>
              <a:rPr lang="hu-HU" altLang="hu-HU" sz="2000" dirty="0">
                <a:latin typeface="Bookman Old Style" panose="02050604050505020204" pitchFamily="18" charset="0"/>
              </a:rPr>
              <a:t>).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8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Etikai normák az edzők számára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141786" y="2033885"/>
            <a:ext cx="818419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b="1" dirty="0">
                <a:latin typeface="Bookman Old Style" panose="02050604050505020204" pitchFamily="18" charset="0"/>
              </a:rPr>
              <a:t>Kötelezettségek a sportággal szemben</a:t>
            </a:r>
          </a:p>
          <a:p>
            <a:pPr algn="just"/>
            <a:endParaRPr lang="en-US" altLang="hu-HU" sz="2000" b="1" dirty="0">
              <a:latin typeface="Bookman Old Style" panose="02050604050505020204" pitchFamily="18" charset="0"/>
            </a:endParaRPr>
          </a:p>
          <a:p>
            <a:pPr algn="just">
              <a:spcAft>
                <a:spcPct val="35000"/>
              </a:spcAft>
            </a:pPr>
            <a:r>
              <a:rPr lang="en-US" altLang="hu-HU" sz="2000" b="1" dirty="0" err="1">
                <a:latin typeface="Bookman Old Style" panose="02050604050505020204" pitchFamily="18" charset="0"/>
              </a:rPr>
              <a:t>Az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edző</a:t>
            </a:r>
            <a:r>
              <a:rPr lang="en-US" altLang="hu-HU" sz="2000" b="1" dirty="0">
                <a:latin typeface="Bookman Old Style" panose="02050604050505020204" pitchFamily="18" charset="0"/>
              </a:rPr>
              <a:t>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kötelessége</a:t>
            </a:r>
            <a:r>
              <a:rPr lang="en-US" altLang="hu-HU" sz="2000" b="1" dirty="0">
                <a:latin typeface="Bookman Old Style" panose="02050604050505020204" pitchFamily="18" charset="0"/>
              </a:rPr>
              <a:t>, </a:t>
            </a:r>
            <a:r>
              <a:rPr lang="en-US" altLang="hu-HU" sz="2000" b="1" dirty="0" err="1">
                <a:latin typeface="Bookman Old Style" panose="02050604050505020204" pitchFamily="18" charset="0"/>
              </a:rPr>
              <a:t>hogy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Bookman Old Style" panose="02050604050505020204" pitchFamily="18" charset="0"/>
              </a:rPr>
              <a:t>o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ly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módon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fejlessze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saját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csapata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képességeit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teljesítményét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oktassa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technikát</a:t>
            </a:r>
            <a:r>
              <a:rPr lang="en-US" altLang="hu-HU" sz="2000" dirty="0">
                <a:latin typeface="Bookman Old Style" panose="02050604050505020204" pitchFamily="18" charset="0"/>
              </a:rPr>
              <a:t> és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taktikát</a:t>
            </a:r>
            <a:r>
              <a:rPr lang="en-US" altLang="hu-HU" sz="2000" dirty="0">
                <a:latin typeface="Bookman Old Style" panose="02050604050505020204" pitchFamily="18" charset="0"/>
              </a:rPr>
              <a:t>,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amely</a:t>
            </a:r>
            <a:r>
              <a:rPr lang="en-US" altLang="hu-HU" sz="2000" dirty="0">
                <a:latin typeface="Bookman Old Style" panose="02050604050505020204" pitchFamily="18" charset="0"/>
              </a:rPr>
              <a:t> –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sikerrel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együtt</a:t>
            </a:r>
            <a:r>
              <a:rPr lang="en-US" altLang="hu-HU" sz="2000" dirty="0">
                <a:latin typeface="Bookman Old Style" panose="02050604050505020204" pitchFamily="18" charset="0"/>
              </a:rPr>
              <a:t> –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labdarúgást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nézők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számára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vonzóvá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teszi</a:t>
            </a:r>
            <a:r>
              <a:rPr lang="hu-HU" altLang="hu-HU" sz="2000" dirty="0">
                <a:latin typeface="Bookman Old Style" panose="02050604050505020204" pitchFamily="18" charset="0"/>
              </a:rPr>
              <a:t>.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Bookman Old Style" panose="02050604050505020204" pitchFamily="18" charset="0"/>
              </a:rPr>
              <a:t>m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egóvja</a:t>
            </a:r>
            <a:r>
              <a:rPr lang="en-US" altLang="hu-HU" sz="2000" dirty="0">
                <a:latin typeface="Bookman Old Style" panose="02050604050505020204" pitchFamily="18" charset="0"/>
              </a:rPr>
              <a:t> a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labdarúgást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minden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negatív</a:t>
            </a:r>
            <a:r>
              <a:rPr lang="en-US" altLang="hu-HU" sz="2000" dirty="0">
                <a:latin typeface="Bookman Old Style" panose="02050604050505020204" pitchFamily="18" charset="0"/>
              </a:rPr>
              <a:t> </a:t>
            </a:r>
            <a:r>
              <a:rPr lang="en-US" altLang="hu-HU" sz="2000" dirty="0" err="1">
                <a:latin typeface="Bookman Old Style" panose="02050604050505020204" pitchFamily="18" charset="0"/>
              </a:rPr>
              <a:t>befolyástól</a:t>
            </a:r>
            <a:r>
              <a:rPr lang="en-US" altLang="hu-HU" sz="2000" dirty="0">
                <a:latin typeface="Bookman Old Style" panose="02050604050505020204" pitchFamily="18" charset="0"/>
              </a:rPr>
              <a:t>. </a:t>
            </a:r>
          </a:p>
          <a:p>
            <a:pPr algn="just">
              <a:spcAft>
                <a:spcPct val="35000"/>
              </a:spcAft>
            </a:pPr>
            <a:endParaRPr lang="en-US" alt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Képtalálat a következőre: „fair play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18" y="4912924"/>
            <a:ext cx="1946507" cy="194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2188</Words>
  <Application>Microsoft Office PowerPoint</Application>
  <PresentationFormat>Szélesvásznú</PresentationFormat>
  <Paragraphs>199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45</cp:revision>
  <dcterms:created xsi:type="dcterms:W3CDTF">2017-07-31T09:52:11Z</dcterms:created>
  <dcterms:modified xsi:type="dcterms:W3CDTF">2019-08-15T12:24:42Z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