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6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9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1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2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3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4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5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6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7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8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9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0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1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22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24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5.xml" ContentType="application/vnd.openxmlformats-officedocument.presentationml.notesSlide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7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8.xml" ContentType="application/vnd.openxmlformats-officedocument.presentationml.notesSlide+xml"/>
  <Override PartName="/ppt/tags/tag49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96.xml" ContentType="application/vnd.openxmlformats-officedocument.presentationml.tags+xml"/>
  <Override PartName="/ppt/notesSlides/notesSlide31.xml" ContentType="application/vnd.openxmlformats-officedocument.presentationml.notesSlide+xml"/>
  <Override PartName="/ppt/tags/tag497.xml" ContentType="application/vnd.openxmlformats-officedocument.presentationml.tags+xml"/>
  <Override PartName="/ppt/notesSlides/notesSlide32.xml" ContentType="application/vnd.openxmlformats-officedocument.presentationml.notesSlide+xml"/>
  <Override PartName="/ppt/tags/tag49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9" r:id="rId2"/>
    <p:sldId id="261" r:id="rId3"/>
    <p:sldId id="265" r:id="rId4"/>
    <p:sldId id="277" r:id="rId5"/>
    <p:sldId id="268" r:id="rId6"/>
    <p:sldId id="270" r:id="rId7"/>
    <p:sldId id="279" r:id="rId8"/>
    <p:sldId id="296" r:id="rId9"/>
    <p:sldId id="266" r:id="rId10"/>
    <p:sldId id="262" r:id="rId11"/>
    <p:sldId id="273" r:id="rId12"/>
    <p:sldId id="274" r:id="rId13"/>
    <p:sldId id="289" r:id="rId14"/>
    <p:sldId id="301" r:id="rId15"/>
    <p:sldId id="292" r:id="rId16"/>
    <p:sldId id="294" r:id="rId17"/>
    <p:sldId id="293" r:id="rId18"/>
    <p:sldId id="291" r:id="rId19"/>
    <p:sldId id="290" r:id="rId20"/>
    <p:sldId id="263" r:id="rId21"/>
    <p:sldId id="271" r:id="rId22"/>
    <p:sldId id="281" r:id="rId23"/>
    <p:sldId id="282" r:id="rId24"/>
    <p:sldId id="283" r:id="rId25"/>
    <p:sldId id="284" r:id="rId26"/>
    <p:sldId id="285" r:id="rId27"/>
    <p:sldId id="264" r:id="rId28"/>
    <p:sldId id="288" r:id="rId29"/>
    <p:sldId id="297" r:id="rId30"/>
    <p:sldId id="302" r:id="rId31"/>
    <p:sldId id="298" r:id="rId32"/>
    <p:sldId id="299" r:id="rId33"/>
    <p:sldId id="300" r:id="rId34"/>
    <p:sldId id="260" r:id="rId35"/>
  </p:sldIdLst>
  <p:sldSz cx="9144000" cy="6858000" type="screen4x3"/>
  <p:notesSz cx="6735763" cy="9866313"/>
  <p:custDataLst>
    <p:tags r:id="rId3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2AF2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6271" autoAdjust="0"/>
  </p:normalViewPr>
  <p:slideViewPr>
    <p:cSldViewPr snapToGrid="0">
      <p:cViewPr>
        <p:scale>
          <a:sx n="81" d="100"/>
          <a:sy n="81" d="100"/>
        </p:scale>
        <p:origin x="-1332" y="-72"/>
      </p:cViewPr>
      <p:guideLst>
        <p:guide orient="horz" pos="3705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870" y="93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3.emf"/><Relationship Id="rId4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3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CBC2-77B6-4CE5-BF79-963698CD77F6}" type="datetimeFigureOut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B8400-F0F9-40AF-ACF0-D81F2E2DB7C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27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Tisztelettel köszöntöm önöket a II. alkalommal megrendezett Magyar Labdarúgás Fórumán. Külön </a:t>
            </a:r>
            <a:r>
              <a:rPr lang="hu-HU" dirty="0"/>
              <a:t>köszöntöm </a:t>
            </a:r>
            <a:r>
              <a:rPr lang="hu-HU" dirty="0" smtClean="0"/>
              <a:t>Simicskó István sportállamtitkár urat, </a:t>
            </a:r>
            <a:r>
              <a:rPr lang="hu-HU" dirty="0" err="1" smtClean="0"/>
              <a:t>Pierluigi</a:t>
            </a:r>
            <a:r>
              <a:rPr lang="hu-HU" dirty="0" smtClean="0"/>
              <a:t> Collinát, a világ legjobb játékvezetőjének megválasztott egykori olasz bírót, aki most az UEFA képviseletében érkezett hazánkba, </a:t>
            </a:r>
            <a:r>
              <a:rPr lang="hu-HU" dirty="0" err="1" smtClean="0"/>
              <a:t>Ioan</a:t>
            </a:r>
            <a:r>
              <a:rPr lang="hu-HU" dirty="0" smtClean="0"/>
              <a:t> </a:t>
            </a:r>
            <a:r>
              <a:rPr lang="hu-HU" dirty="0" err="1" smtClean="0"/>
              <a:t>Lupescu</a:t>
            </a:r>
            <a:r>
              <a:rPr lang="hu-HU" dirty="0" smtClean="0"/>
              <a:t> urat, a korábbi 74-szeres román válogatottat, aki ma a FIFA technikai és fejlesztési bizottságának tagjaként van jelen illetve Barry </a:t>
            </a:r>
            <a:r>
              <a:rPr lang="hu-HU" dirty="0" err="1" smtClean="0"/>
              <a:t>Solan</a:t>
            </a:r>
            <a:r>
              <a:rPr lang="hu-HU" dirty="0" smtClean="0"/>
              <a:t> urat, aki a lengyel válogatott mellett dolgozott a legutóbbi Európa-bajnokságon sportegészségügyi szakemberként. Köszönöm, hogy elfogadták az MLSZ meghívását!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86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Nézzük azokat a területeket, ahol talán nem ennyire látványosak az elért eredmények, de elmondhatjuk, időarányosan teljesítettük a magunk elé kitűzött feladatokat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37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Csak emlékeztetőül, ezek azok a területek, amelyek stratégiai pontként kerültek be a megválasztásom után kialakított fejlesztési stratégiánkba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Ezek együttes, folyamatos, párhuzamosan zajló fejlesztésétől reméljük továbbra is a sportág felemelkedését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65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Említettem az utánpótlás, az infrastruktúra-fejlesztés ügyét, két az egész társadalomra hatással lévő, országos fejlesztési területet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Vannak olyan területek, amelyek külön megszólalót is kapnak a mai nap folyamán gondolok itt az elit futballra, a sportegészségügyre vagy éppen a játékvezetésre, ezzel is ki szeretnénk emelni ezen területek jelentőségét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Nézzük a részleteket!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81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 smtClean="0"/>
              <a:t>Fontos alappillér a kormány által kezdeményezett Mindennapos </a:t>
            </a:r>
            <a:r>
              <a:rPr lang="hu-HU" dirty="0"/>
              <a:t>iskolai testnevelés bevezetése, benne labdarúgó szakórákkal, </a:t>
            </a:r>
            <a:r>
              <a:rPr lang="hu-HU" dirty="0" smtClean="0"/>
              <a:t>szaktanárokkal 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 smtClean="0"/>
              <a:t>Iskolai </a:t>
            </a:r>
            <a:r>
              <a:rPr lang="hu-HU" dirty="0"/>
              <a:t>csapatok, tornák szervezése, támogatása, népszerűsítése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/>
              <a:t>A lányok </a:t>
            </a:r>
            <a:r>
              <a:rPr lang="hu-HU" dirty="0" smtClean="0"/>
              <a:t>nagyobb számban történő bevonása </a:t>
            </a:r>
            <a:r>
              <a:rPr lang="hu-HU" dirty="0"/>
              <a:t>a </a:t>
            </a:r>
            <a:r>
              <a:rPr lang="hu-HU" dirty="0" smtClean="0"/>
              <a:t>játékba, már csak azért is, mert közvélemény-kutatások mutatják, hogy a családi programokat koordináló nők még nem nyitottak kellően a futball iránt</a:t>
            </a:r>
            <a:endParaRPr lang="hu-HU" dirty="0"/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/>
              <a:t>A szülők bevonása a </a:t>
            </a:r>
            <a:r>
              <a:rPr lang="hu-HU" dirty="0" smtClean="0"/>
              <a:t>szervezésbe, de oly módon, hogy a szakmai célkitűzésekbe, a minden napos munkába ne szóljanak bele, csak szervezzék azt, részesei legyenek gyermekeik sikereinek</a:t>
            </a:r>
            <a:endParaRPr lang="hu-HU" dirty="0"/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 smtClean="0"/>
              <a:t>Az infrastruktúra-fejlesztésnél nem emeltem ki, hogy a pályaépítések egyik fő iránya a grundpályák, azon belül iskolai pályák építése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 smtClean="0"/>
              <a:t>Lakótelepi </a:t>
            </a:r>
            <a:r>
              <a:rPr lang="hu-HU" dirty="0"/>
              <a:t>fociterületek kialakítása, illetve </a:t>
            </a:r>
            <a:r>
              <a:rPr lang="hu-HU" dirty="0" smtClean="0"/>
              <a:t>támogatása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hu-HU" dirty="0" smtClean="0"/>
              <a:t>Bekerül az MLSZ égisze alá az a szabadidős futball terület, amely eddig teljesen a szervezeten kívül működött hol így, hol úgy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66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már említett OTP-MOL Bozsik program mellett kiemelt jelentősége van a számunkra egy másik támogatónk, a Coca-Cola által életre hívott Coca-Cola </a:t>
            </a:r>
            <a:r>
              <a:rPr lang="hu-HU" dirty="0" err="1" smtClean="0"/>
              <a:t>Cup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Ennek részeként középiskolás diákok százai játszanak egymás ellen szervezett keretek mellett </a:t>
            </a:r>
            <a:r>
              <a:rPr lang="hu-HU" dirty="0"/>
              <a:t>5+1-es focit, </a:t>
            </a:r>
            <a:r>
              <a:rPr lang="hu-HU" dirty="0" smtClean="0"/>
              <a:t>5.362 </a:t>
            </a:r>
            <a:r>
              <a:rPr lang="hu-HU" dirty="0"/>
              <a:t>játékost tartunk </a:t>
            </a:r>
            <a:r>
              <a:rPr lang="hu-HU" dirty="0" smtClean="0"/>
              <a:t>nyilván, mindez </a:t>
            </a:r>
            <a:r>
              <a:rPr lang="hu-HU" dirty="0"/>
              <a:t>országszerte 332 iskola, 587 </a:t>
            </a:r>
            <a:r>
              <a:rPr lang="hu-HU" dirty="0" smtClean="0"/>
              <a:t>csapatát jelenti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kicsit idősebbek a Campus Bajnokságon keresztül csatlakoznak a rendszerünkhöz, 8.000 játékos vett részt a tornákon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Ötezer mozgás-korlátozott, fogyatékos ember vett részt országszerte a rendezvényeinken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ő bevonásukkal újabb társadalmi elkötelezettségről tett tanúbizonyságot az MLSZ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veteránok között korábbi neves, válogatott játékosok is rendszeresen pályára lépnek 60 év fölött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/>
              <a:t>Az UEFA második csillagára várunk a </a:t>
            </a:r>
            <a:r>
              <a:rPr lang="hu-HU" dirty="0" err="1"/>
              <a:t>grassroots</a:t>
            </a:r>
            <a:r>
              <a:rPr lang="hu-HU" dirty="0"/>
              <a:t> mozgalmunk minősítése </a:t>
            </a:r>
            <a:r>
              <a:rPr lang="hu-HU" dirty="0" smtClean="0"/>
              <a:t>terén, ez az MLSZ számára pluszforrást is jelent</a:t>
            </a:r>
            <a:endParaRPr lang="hu-HU" dirty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Vannak további eredményeink: egy </a:t>
            </a:r>
            <a:r>
              <a:rPr lang="hu-HU" dirty="0"/>
              <a:t>magyar hölgy, </a:t>
            </a:r>
            <a:r>
              <a:rPr lang="hu-HU" dirty="0" err="1"/>
              <a:t>Ugrai</a:t>
            </a:r>
            <a:r>
              <a:rPr lang="hu-HU" dirty="0"/>
              <a:t> Csilla megkapta a legjobb </a:t>
            </a:r>
            <a:r>
              <a:rPr lang="hu-HU" dirty="0" err="1"/>
              <a:t>grassroots</a:t>
            </a:r>
            <a:r>
              <a:rPr lang="hu-HU" dirty="0"/>
              <a:t> menedzsereknek járó UEFA-díj bronz fokozatát is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36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pályák létesítése, az OTP-MOL Bozsik Program szakszerű, színvonalas üzemeltetése az igazolt labdarúgók számának növekedéséhez vezetett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02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tavalyi bosszantó esemény után, hogy az orosz csapat tévedése miatt az U17-es csapatunk nem jutott ki a korosztályos Eb-re, most a korosztály bejutott a tavaszi elit körbe, amelynek küzdelmeit itt rendezzük, Telkiben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U21-es az elmúlt kvalifikációs időszakban javítottak igen gyenge kezdésükön, és végül elfogadható évet zártak, január végén lesz az UEFA-nál az újabb generáció Eb-selejtezőinek sorsolása, ők a következő olimpiai korosztály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válogatottunkról már beszéltem, a női csapat vezetésére pedig Vágó Attilát kérte fel az MLSZ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96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infrastruktúra fejlesztések során nem csak új pályák építéséről beszélhetünk, hanem az épített környezet színvonalának javulásáról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Kisebb településeken egy öltöző felújítás, egy maximum 10 millió forintot elérő beruházás például egy lelátóépítés is sokat </a:t>
            </a:r>
            <a:r>
              <a:rPr lang="hu-HU" dirty="0" err="1" smtClean="0"/>
              <a:t>jelentt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Tervünk, hogy a leszakadó régiók számára (itt elsősorban kelet-Magyarország értendő) önálló fejlesztési programot hozunk létre, mert az ország ebből a szempontból nem mondható kiegyensúlyozottnak és elemi érdek, hogy az ország minden területén fejlődjön a futballunk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432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MLSZ és a kormány időben látta, hogy problémát jelenthet egyes személyek viselkedése a stadionokon belül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/>
              <a:t>a sportról szóló 2004. évi I. tv 71. § (2) bekezdése </a:t>
            </a:r>
            <a:r>
              <a:rPr lang="hu-HU" dirty="0" smtClean="0"/>
              <a:t>értelmében a szervező </a:t>
            </a:r>
            <a:r>
              <a:rPr lang="hu-HU" dirty="0"/>
              <a:t>köteles azt a résztvevőt, aki a sportrendezvény megtartását, illetve mások személyi és vagyonbiztonságát veszélyezteti, vagy rasszista, gyűlöletre uszító, másokban félelmet keltő, vagy másokat megbotránkoztató, nem a sportszerű szurkolással, buzdítással összefüggő magatartást tanúsít, e magatartások abbahagyására </a:t>
            </a:r>
            <a:r>
              <a:rPr lang="hu-HU" dirty="0" smtClean="0"/>
              <a:t>felszólítani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stadionbiztonsági projekt egy olyan nagyszabású operáció, amelyhez hasonlót még nem hajtottak végre Magyarországon, éppen ezért nehézségekbe is ütközik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Célja nem szurkolók, vagy szurkolói csoportok megbélyegzése, hanem annak elérése, hogy mindenki az elvárható, futballstadionba illő módon bíztassa csapatát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Ezzel hosszú távra akarjuk megteremteni azt a békés, biztonságos környezetet, amely visszavonzza a családokat, gyerekeket, nőket a lelátókra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projekt végrehajtásától a befektetői kedv élénkülését is reméljük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493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legtöbb mérkőzésre járó azok közül kerül ki, aki maguk is futballoznak, futballoztak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Ezért is fontos, hogy a focimeccseken amatőr és utánpótlás szinten is kulturált legyen a futballisták, edzők, játékvezetők, szülők szurkolók viselkedése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35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Legutóbb 2011-ben, két éve jöttünk össze, hogy megbeszéljük a labdarúgás legfontosabb ügyeit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Töretlen szándékunk, hogy </a:t>
            </a:r>
            <a:r>
              <a:rPr lang="hu-HU" sz="1400" dirty="0" smtClean="0"/>
              <a:t>az akkor ismertetett </a:t>
            </a:r>
            <a:r>
              <a:rPr lang="hu-HU" sz="1400" dirty="0" smtClean="0"/>
              <a:t>stratégiánkban megfogalmazottakat megvalósítsuk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Van olyan terület, ahol a tervezettnél gyorsabban haladtunk az elmúlt időszakban, ezeket nevezzük a sikerterületeinknek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Van, ahol időarányos a fejlesztések </a:t>
            </a:r>
            <a:r>
              <a:rPr lang="hu-HU" sz="1400" dirty="0" smtClean="0"/>
              <a:t>mértéke, </a:t>
            </a:r>
            <a:r>
              <a:rPr lang="hu-HU" sz="1400" dirty="0" smtClean="0"/>
              <a:t>színvonala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És vannak területek, ahol még van tennivalónk, mint például a női labdarúgás </a:t>
            </a:r>
            <a:r>
              <a:rPr lang="hu-HU" sz="1400" dirty="0" smtClean="0"/>
              <a:t>ügye; ezeken </a:t>
            </a:r>
            <a:r>
              <a:rPr lang="hu-HU" sz="1400" dirty="0" smtClean="0"/>
              <a:t>a területeken várjuk a friss ötleteket, új impulzusokat </a:t>
            </a:r>
            <a:r>
              <a:rPr lang="hu-HU" sz="1400" dirty="0" smtClean="0"/>
              <a:t>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 </a:t>
            </a:r>
            <a:r>
              <a:rPr lang="hu-HU" sz="1400" dirty="0" smtClean="0"/>
              <a:t>sikerhez azonban nem csak az elsősorban az amatőr-, utánpótlás-fejlesztéssel, a szabadidős </a:t>
            </a:r>
            <a:r>
              <a:rPr lang="hu-HU" sz="1400" dirty="0" err="1" smtClean="0"/>
              <a:t>Grassroots</a:t>
            </a:r>
            <a:r>
              <a:rPr lang="hu-HU" sz="1400" dirty="0" smtClean="0"/>
              <a:t> focival foglalkozó MLSZ, hanem a klubok professzionálisabb munkája, az edzők és játékosok folyamatos tanulása, a szurkolóink együttműködése is szükséges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Apropó szurkolók: előadásom végén külön kitérek a magyar-izraeli mérkőzésen történtekre és az MLSZ, a következő időszakra vonatkozó tervére is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307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Most rátérek azon területekre, ahol a fejlesztések még nem hoztak gyümölcsöt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Ahol közös gondolkodásra, friss impulzusokra van szükség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Magyar Labdarúgás Fóruma remek alkalom ezek megvitatására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845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edzőképzés, szakemberképzés kulcsterület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legnehezebb talán a humán állomány fejlesztése terén gyors és látványos eredményeket elérni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Ki kell mondanunk, ha a </a:t>
            </a:r>
            <a:r>
              <a:rPr lang="hu-HU" dirty="0" err="1" smtClean="0"/>
              <a:t>TAO-n</a:t>
            </a:r>
            <a:r>
              <a:rPr lang="hu-HU" dirty="0" smtClean="0"/>
              <a:t> keresztül ilyen sok pénz áramlik a magyar labdarúgásba, akkor elvárható, hogy a csapatokban a hazai játékosok domináljanak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Elő fogjuk írni az NB </a:t>
            </a:r>
            <a:r>
              <a:rPr lang="hu-HU" dirty="0" err="1" smtClean="0"/>
              <a:t>II-ben</a:t>
            </a:r>
            <a:r>
              <a:rPr lang="hu-HU" dirty="0" smtClean="0"/>
              <a:t>, de terveink szerint az NB I-ben is, hogy kötelező hazai futballistákat szerepeltetni ezzel támogatva azt a természetes folyamatot, hogy a magyar tehetségek lehetőséghez jussanak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jövőben úgy kell kialakítani az akadémiák finanszírozását, hogy az összhangban legyen a klubok által szerepeltetett hazai tehetségek számával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női futball olyan stratégiai terület, ahol a következő 2-3 évben jelentős előrelépésre számítunk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amatőrök érdekeit szolgáló focipályák mellett a stadionok rekonstrukciójának kérdését is fel kell vetni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193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Dr. Mezey Györgytől Szalai László, a Magyar Futball Akadémia korábbi igazgatója veszi át a vezetést ezen a területen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Megújulásra, nagyobb tudásra van szükség ezen a területen, hogy az akadémiákon pallérozódó, onnan kikerülő játékosokat nagy számban tudják felkészült, lelkes szakemberek oktatni, képezni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külföldi példákból tanulni kell, és idehaza ezt a leghatékonyabban kell – a hazai sajátosságokra is figyelemmel – kamatoztatni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35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nézőszám növelésének fontos feltétele, hogy hazai labdarúgóknak szurkolhassanak a nézők a stadionokban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Egy erősebb, magyar játékosokat foglalkoztató bajnokság a válogatott céljait is segíti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Támogatási rendszerünket összhangba kell hozni azzal, hol hány hazai játékos szerepel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Nem tiltani akarjuk a külföldiek szerepeltetését, hanem ösztönözni a hazai akadémiákról kikerülő futballisták rendszeres játékát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663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9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Már esett szó a labdarúgás tömegbázisának fejlesztésének hátterét biztosító infrastrukturális beruházásokról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stadion biztonság mellett kiemelten fontos a professzionális csapatok stadionjainak átfogó rekonstrukciója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Egy méltóbb környezet méltóbb viselkedésre ösztönzi az ott lévőket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NB </a:t>
            </a:r>
            <a:r>
              <a:rPr lang="hu-HU" dirty="0" err="1" smtClean="0"/>
              <a:t>I-es</a:t>
            </a:r>
            <a:r>
              <a:rPr lang="hu-HU" dirty="0" smtClean="0"/>
              <a:t> nézőszám jelentős növeléséhez elengedhetetlenül szükséges a stadionok átalakítása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Irányelv: jó minőség, de nem luxus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388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920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futball csapatjáték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Mindaz, amelyről most önöknek beszéltem, csak önökkel együtt valósítható meg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Nem elsősorban az MLSZ projektjei, az állami támogatás, sokkal inkább az együttműködő, szabálykövető viselkedés lehet alapja labdarúgásunk felemelésében, és ebben a folyamatban sportolónak, edzőnek, klubvezetőnek, tulajdonosnak, nézőnek egyaránt felelőssége van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656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MLSZ azon fáradozik, hogy megteremtse a sportág hátterét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Annak tömegbázisát, az ehhez szükséges szervezeti, infrastrukturális hátteret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Megalkotja a szabályzatokat, </a:t>
            </a:r>
            <a:r>
              <a:rPr lang="hu-HU" dirty="0" smtClean="0"/>
              <a:t>a versenykiírásokat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Kapcsolatot tart önkormányzattal, oktatási intézménnyel, egyesülettel, alapítvánnyal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Kijelöli a futball legfontosabb fejlesztési irányait és ezekhez pénzt, forrást rendel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Bevonja a szponzorokat, a helyi támogatókat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Versenyezteti a korosztályos, női, </a:t>
            </a:r>
            <a:r>
              <a:rPr lang="hu-HU" dirty="0" err="1" smtClean="0"/>
              <a:t>futsal</a:t>
            </a:r>
            <a:r>
              <a:rPr lang="hu-HU" dirty="0" smtClean="0"/>
              <a:t> válogatottakat</a:t>
            </a: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Ám a profi futball, az elit akadémiák, az NB </a:t>
            </a:r>
            <a:r>
              <a:rPr lang="hu-HU" dirty="0" err="1" smtClean="0"/>
              <a:t>I-es</a:t>
            </a:r>
            <a:r>
              <a:rPr lang="hu-HU" dirty="0" smtClean="0"/>
              <a:t> csapatok üzemeltetése nem elsősorban az MLSZ feladata</a:t>
            </a:r>
          </a:p>
          <a:p>
            <a:pPr marL="171450" indent="-171450">
              <a:buFont typeface="Arial" pitchFamily="34" charset="0"/>
              <a:buChar char="•"/>
            </a:pPr>
            <a:endParaRPr lang="hu-H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Szükség van e szféra gyors </a:t>
            </a:r>
            <a:r>
              <a:rPr lang="hu-HU" dirty="0" err="1" smtClean="0"/>
              <a:t>professzionalizálódására</a:t>
            </a:r>
            <a:r>
              <a:rPr lang="hu-HU" dirty="0" smtClean="0"/>
              <a:t> ahhoz, hogy sikereket érhessünk 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38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És akkor végezetül beszéljünk a magyar-román meccsről:</a:t>
            </a:r>
          </a:p>
          <a:p>
            <a:endParaRPr lang="hu-HU" dirty="0"/>
          </a:p>
          <a:p>
            <a:r>
              <a:rPr lang="hu-HU" dirty="0" smtClean="0"/>
              <a:t>Mint </a:t>
            </a:r>
            <a:r>
              <a:rPr lang="hu-HU" dirty="0"/>
              <a:t>az </a:t>
            </a:r>
            <a:r>
              <a:rPr lang="hu-HU" dirty="0" err="1"/>
              <a:t>mindannyiuk</a:t>
            </a:r>
            <a:r>
              <a:rPr lang="hu-HU" dirty="0"/>
              <a:t> előtt ismert, 2012. augusztus 15-én, a Puskás Ferenc Stadionban került sor a Magyarország-Izrael barátságos mérkőzésre, amelynek során nézők egy csoportja a válogatott bíztatása, a szurkolás helyett a találkozó kezdésétől a lefújásig sportszerűtlenül, a kulturált magatartástól eltérő módon viselkedett, gyalázkodott, szélsőséges, bántó és kirekesztő rigmusokat skandált és politikai véleménynyilvánításra is alkalmas jelképeket viselt ruházatán, illetve ezeket fel is mutatta. (palesztin, iráni zászló, Árpád-sáv, nagy-Magyarország molinó stb.)</a:t>
            </a:r>
          </a:p>
          <a:p>
            <a:r>
              <a:rPr lang="hu-HU" dirty="0"/>
              <a:t>Az MLSZ szervezői a helyszíni rendőri biztosítás vezetőivel egyeztettek a mérkőzés közben, és úgy ítélték meg, hogy tevőlegesen nem lépnek közbe, nem távolítják el azokat a szélsőséges véleményeket megfogalmazó, de a honi szabályozás szerint egyértelmű bűncselekményt el nem követő nézőket. </a:t>
            </a:r>
          </a:p>
          <a:p>
            <a:r>
              <a:rPr lang="hu-HU" dirty="0"/>
              <a:t>A mérkőzést követően az MLSZ következő elnökségi ülésén (augusztus 23.) határozatban elhatárolódott a nézők szélsőséges, sportszerűtlen csoportjától. Levélben kért bocsánatot Magyarország izraeli nagykövetétől, az Izraeli Labdarúgó-szövetségtől, illetve a FIFA-tól.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1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TAO támogatási rendszernek köszönhetően évtizedek óta először került jelentős mennyiségű pénz a labdarúgásba, azon belül is elsősorban az utánpótlás- és szabadidőfutballba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201-ben 28 milliárd forint érkezik a </a:t>
            </a:r>
            <a:r>
              <a:rPr lang="hu-HU" sz="1300" dirty="0" err="1" smtClean="0"/>
              <a:t>TAO-n</a:t>
            </a:r>
            <a:r>
              <a:rPr lang="hu-HU" sz="1300" dirty="0" smtClean="0"/>
              <a:t> keresztül a futballba – ez egyébként egy </a:t>
            </a:r>
            <a:r>
              <a:rPr lang="hu-HU" sz="1300" dirty="0" err="1" smtClean="0"/>
              <a:t>Schalke</a:t>
            </a:r>
            <a:r>
              <a:rPr lang="hu-HU" sz="1300" dirty="0" smtClean="0"/>
              <a:t> 04 méretű klub egy éves költségvetését alig </a:t>
            </a:r>
            <a:r>
              <a:rPr lang="hu-HU" sz="1300" dirty="0" smtClean="0"/>
              <a:t>haladja meg</a:t>
            </a:r>
            <a:endParaRPr lang="hu-HU" sz="13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Ennek közvetlen eredménye, hogy az alapokat biztosító infrastrukturális háttér jelentős fejlesztésébe kezdett az MLSZ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Az </a:t>
            </a:r>
            <a:r>
              <a:rPr lang="hu-HU" sz="1300" dirty="0" smtClean="0"/>
              <a:t>újraindult </a:t>
            </a:r>
            <a:r>
              <a:rPr lang="hu-HU" sz="1300" dirty="0" smtClean="0"/>
              <a:t>OTP-MOL Bozsik Programba egyre nagyobb számban csatlakoznak a kisfiúk ás kislányok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Sportegészségügyi szempontból is kiemelt jelentősége van a </a:t>
            </a:r>
            <a:r>
              <a:rPr lang="hu-HU" sz="1300" dirty="0" err="1" smtClean="0"/>
              <a:t>grassroots</a:t>
            </a:r>
            <a:r>
              <a:rPr lang="hu-HU" sz="1300" dirty="0" smtClean="0"/>
              <a:t> futball, és az amatőr foci fejlődésének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Azáltal, hogy elsősorban </a:t>
            </a:r>
            <a:r>
              <a:rPr lang="hu-HU" sz="1300" dirty="0" err="1" smtClean="0"/>
              <a:t>TAO-s</a:t>
            </a:r>
            <a:r>
              <a:rPr lang="hu-HU" sz="1300" dirty="0" smtClean="0"/>
              <a:t> forrásokból 90%-kal csökkentettük az amatőr csapatok költségeit előbb megállt az igazolt játékosok, a csapatok fogyásának folyamata, majd lassú emelkedést is tapasztalhattunk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kedvező televíziós jogdíjpénzekből az eddigieknél több forrás állt a profi klubjaink rendelkezésére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Annak köszönhetően, hogy az MLSZ átalakítja a professzionális bajnokságok rendszerét, további befektetők érkezését várja a szövetség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Bár nem nevezhetem teljesen mértékben a tervezett munkánk gyümölcsének, hiszen nem telt el ehhez kellő idő, örömteli a válogatottunk jó szereplése a vb-selejtezőkön, az hogy Egervári Sándor csapata harcban áll a kvalifikációért</a:t>
            </a:r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623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FIFA fegyelmi bizottsága úgy határozott, hogy az augusztus 15-i Magyarország-Izrael barátságos mérkőzésen tapasztalt nézői megnyilvánulások miatt a magyar válogatottnak zárt kapuk mögött kell lejátszania következő hazai világbajnoki selejtezőjét, a márciusi, Románia elleni találkozót. A testület emellett 40 ezer svájci frankos büntetést is kirótt a Magyar Labdarúgó Szövetségre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Az MLSZ álláspontja az, hogy a döntés súlya nem áll arányban a mérkőzésen történtekkel, abban az értelemben, hogy egy csoport elfogadhatatlan és szörnyű viselkedésének felelősségét nem viselheti 40 ezer szurkoló, következményeit pedig nem viselheti teljes mértékben az MLSZ, mint a mérkőzés rendezője, ezért benyújtotta a döntéssel szembeni fellebbezését.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403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A végső döntéstől függetlenül, az MLSZ elkötelezett, hogy megteremtse a lehetőségét annak, hogy március 22-én a magyar válogatott szurkolói közösen nézhessék a mieink Románia elleni világbajnoki-selejtezőjét, részesei legyenek annak a közösségi élménynek, amelytől a szélsőségesek viselkedését követő FIFA fegyelmi határozat megfosztja őket. Éppen ezért az MLSZ már megkezdte a szervezését egy közös meccsnézés előkészítésének Budapesten, a Puskás Stadion közelében, az 56-osok terén (korábbi Felvonulási tér), a Városliget és a Hősök tere mellett. Itt akár ötvenezer szurkoló is kényelmesen elfér, és közösen drukkolhat Egervári Sándor csapatának, jó hangulatot teremtve, kulturáltan szórakozva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Minden más, egyéni, politikai indíttatású kezdeményezés ellentétes az MLSZ azon szándékával, hogy a magyar válogatott mérkőzései politikamentes sportesemények legyenek, éppen ezért az MLSZ minden pártot, szervezetet arra kér, tekintsen el saját rendezvény megszervezésétől, és segítse az MLSZ-t az itt megfogalmazott célok kivívásában.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55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Magyar Labdarúgó Szövetség elkötelezett a diszkrimináció elleni harcban. Konferenciák, bizottsági munka bizonyítja, hogy nem csak szavakkal tesz az 1901-ben alapított szervezet a demokratikus jogok a sportrendezvényeken való érvényesítése érdekében.</a:t>
            </a:r>
          </a:p>
          <a:p>
            <a:r>
              <a:rPr lang="hu-HU" dirty="0"/>
              <a:t>Ennek az elkötelezettségének újabb megnyilvánulásaként, a szövetség a közösségi, szurkolói összetartozás-érzés erősítése céljából az </a:t>
            </a:r>
            <a:r>
              <a:rPr lang="hu-HU" dirty="0" err="1"/>
              <a:t>mlsz.hu-n</a:t>
            </a:r>
            <a:r>
              <a:rPr lang="hu-HU" dirty="0"/>
              <a:t>, és más közösségi oldalakon nagyszabású </a:t>
            </a:r>
            <a:r>
              <a:rPr lang="hu-HU" dirty="0" err="1"/>
              <a:t>antirasszista</a:t>
            </a:r>
            <a:r>
              <a:rPr lang="hu-HU" dirty="0"/>
              <a:t>, a kirekesztés minden formája ellen fellépő, és a kulturált szurkolást népszerűsítő kampányt indít el. Ennek részletei hamarosan ismerté vállnak.</a:t>
            </a:r>
          </a:p>
          <a:p>
            <a:endParaRPr lang="hu-HU" dirty="0" smtClean="0"/>
          </a:p>
          <a:p>
            <a:r>
              <a:rPr lang="hu-HU" dirty="0"/>
              <a:t>Az MLSZ már eddig is sokat tett azért, hogy a labdarúgó stadionok a kulturált szórakozás biztonságos, erőszakmentes helyszínek legyenek. Éppen ezért indult útjára a kormány által is támogatott Stadionbiztonsági Projekt, amelynek keretében minden esztendőben 800 millió forint költhető a biztonságtechnikai berendezések beszerelésére, fejlesztésére. A folyamatot az MLSZ folytatja, mindaddig, míg nem mondható minden magyarországi stadion családbarátnak és teljesen biztonságosnak.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514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jövőben, így már a tavasszal újrainduló bajnoki szezonban sem fogadható el a szurkolók tömeges diszkriminatív véleménynyilvánítása. A mérkőzésen részt vevő MLSZ-ellenőrök felelőssége lesz, hogy – a játékvezetők mellett – a hazai klub szervezőinek segítségével megszakítsák azt a találkozót, amelyen a szurkolók diszkriminatív, sértő, antiszemita, rasszista rigmusokat hallatnak. Ezzel párhuzamosan szigorodik a Fegyelmi Szabályzat és annak alkalmazása a vonatkozó FIFA-irányelvek alapján. amely zéró toleranciát hirdet a diszkrimináció minden formájával szemben.  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Célunk elérése során nagyobb hangsúlyt fektetünk a prevencióra. Az MLSZ Szurkolói Irodájával való egyeztetések során közeledett a mérkőzésre járó szurkolói csoportok és a szövetség álláspontja a mérkőzések megrendezését illetően. A jövőben is bízunk az iroda együttműködésében, amelynek köszönhetően a legnagyobb hazai szurkolótáborok, a drukkerek érdekei is érvényesülnek az MLSZ által megkezdett folyamatok végrehajtása során. Szintén fontos partner a válogatott szervezett szurkolói csoportja, a </a:t>
            </a:r>
            <a:r>
              <a:rPr lang="hu-HU" dirty="0" err="1"/>
              <a:t>Carpathian</a:t>
            </a:r>
            <a:r>
              <a:rPr lang="hu-HU" dirty="0"/>
              <a:t> </a:t>
            </a:r>
            <a:r>
              <a:rPr lang="hu-HU" dirty="0" err="1"/>
              <a:t>Brigade</a:t>
            </a:r>
            <a:r>
              <a:rPr lang="hu-HU" dirty="0"/>
              <a:t>, amelynek tagjai minden sportszerű eszközt bevetnek a magyar válogatott sikere érdekében, de akik elítélik az erőszakot és diszkriminációt.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202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1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kormány </a:t>
            </a:r>
            <a:r>
              <a:rPr lang="hu-HU" sz="1300" dirty="0" smtClean="0"/>
              <a:t>döntését </a:t>
            </a:r>
            <a:r>
              <a:rPr lang="hu-HU" sz="1300" dirty="0" smtClean="0"/>
              <a:t>követően elindult a labdarúgás és a látványsportágak gyors ütemű fejlesztése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Magyarországon tevékenykedő igazolt sportolók csaknem fele labdarúgó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labdarúgáson keresztül a legkisebb településtől a nagyvárosokig mindenhová eljuthat az egészséges életmód, az együttműködő viselkedés (csapatsport) gondolata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Az első évben érezhetően ismerkedtek a pályázati rendszerrel az egyesületek, intézmények, alapítványok, </a:t>
            </a:r>
            <a:r>
              <a:rPr lang="hu-HU" sz="1300" dirty="0" smtClean="0"/>
              <a:t>de már ekkor is 16 </a:t>
            </a:r>
            <a:r>
              <a:rPr lang="hu-HU" sz="1300" dirty="0" smtClean="0"/>
              <a:t>milliárd Ft került a magyar labdarúgásba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Bár az MLSZ apparátusa az NSI ellenőrzési rendszere mellett fokozatosan szigorította a pályázati anyagok ellenőrzését, így is 28 milliárd fölötti összeg jutott a labdarúgásba 2012-ben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2013-ra 25 milliárd forint az előirányzott cél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A labdarúgás, a társadalmi sportegészségügy szempontjából kulcskérdés, hogy folytatódjon a </a:t>
            </a:r>
            <a:r>
              <a:rPr lang="hu-HU" sz="1300" dirty="0" err="1" smtClean="0"/>
              <a:t>TAO-pénzek</a:t>
            </a:r>
            <a:r>
              <a:rPr lang="hu-HU" sz="1300" dirty="0" smtClean="0"/>
              <a:t> folyósítása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Harminc-negyven év elmaradásának gyors pótlása várható ettől a kezdeményezéstől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Sajnos a számos dicsérnivaló kezdeményezés, építkezés mellett rossz tapasztalatokkal is szolgált az elmúlt két esztendő: még mindig vannak, akik ügyeskedéssel, kisebb-nagyobb csalásokkal </a:t>
            </a:r>
            <a:r>
              <a:rPr lang="hu-HU" sz="1300" dirty="0" smtClean="0"/>
              <a:t>próbálnak </a:t>
            </a:r>
            <a:r>
              <a:rPr lang="hu-HU" sz="1300" dirty="0" smtClean="0"/>
              <a:t>forráshoz jutni a </a:t>
            </a:r>
            <a:r>
              <a:rPr lang="hu-HU" sz="1300" dirty="0" err="1" smtClean="0"/>
              <a:t>TAO-rendszeren</a:t>
            </a:r>
            <a:r>
              <a:rPr lang="hu-HU" sz="1300" dirty="0" smtClean="0"/>
              <a:t> keresztül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sz="1300" dirty="0" smtClean="0"/>
              <a:t>Ezt az MLSZ nem fogja hagyni!</a:t>
            </a:r>
            <a:endParaRPr lang="hu-HU" sz="13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30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Az OTP-MOL Bozsik Programon keresztül 120 </a:t>
            </a:r>
            <a:r>
              <a:rPr lang="hu-HU" sz="1400" dirty="0" smtClean="0"/>
              <a:t>ezerre emelkedett </a:t>
            </a:r>
            <a:r>
              <a:rPr lang="hu-HU" sz="1400" dirty="0" smtClean="0"/>
              <a:t>az igazolt </a:t>
            </a:r>
            <a:r>
              <a:rPr lang="hu-HU" sz="1400" dirty="0" smtClean="0"/>
              <a:t>utánpótlás-labdarúgók </a:t>
            </a:r>
            <a:r>
              <a:rPr lang="hu-HU" sz="1400" dirty="0" smtClean="0"/>
              <a:t>száma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 cél kettős: egyrészt országszerte tömegek számára biztosítani a szervezett labdarúgás lehetőségét, kiválasztani a legnagyobb magyar tehetségeket, az ő tehetséggondozásuk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Erre évi 2,5 milliárd forintot fordít az MLSZ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 hátországot az intézményi szakasz jelenti, amelynek részeként 2012-ben 1.800 óvodában és iskolában 4.200 csapatban több mint 60 ezer gyerek futballozott – ez 120% fölötti fejlődés a korábbi évhez képest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Az elit akadémiákon és nevelő műhelyekben folytatódott a tehetségek gondozása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2012-ben 1.326-an vettek részt a program csúcsát jelentő elitgondozásban, amely közel 160%-os fejlődést jelent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Törvényszerű, hogy a nagyobb számoknak köszönhetően több tehetség marad a sportágban, és így </a:t>
            </a:r>
            <a:r>
              <a:rPr lang="hu-HU" sz="1400" dirty="0" smtClean="0"/>
              <a:t>reális </a:t>
            </a:r>
            <a:r>
              <a:rPr lang="hu-HU" sz="1400" dirty="0" smtClean="0"/>
              <a:t>reményünk van labdarúgásunk 5-10-éves felemelkedésére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25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Korábban folyamatosan a labdarúgó-pályák megszűnéséről beszélhettünk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Az MLSZ bevezetett egy életképes modellt, amely alapján önkormányzatok, sportszervezetek 30%-os önrésze mellé a szövetség 70% forrást biztosít a </a:t>
            </a:r>
            <a:r>
              <a:rPr lang="hu-HU" sz="1400" dirty="0" err="1" smtClean="0"/>
              <a:t>TAO-támogatásból</a:t>
            </a:r>
            <a:r>
              <a:rPr lang="hu-HU" sz="1400" dirty="0" smtClean="0"/>
              <a:t> pályaépítési célra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Így korszerű füves és műfüves villanyvilágítással is felszerelt pályák építése vált lehetővé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2012-ben 74 pálya építése fejeződött be, és összesen 100 pályázat elfogadása történt meg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A cél, hogy évente további 100 pályát építsen az MLSZ, amely ily módon az ország minden pontján „otthon érezheti magát”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Ezek a pályák elsősorban a gyermekfoci, az OTP-MOL Bozsik Program eseményeinek, a </a:t>
            </a:r>
            <a:r>
              <a:rPr lang="hu-HU" sz="1400" dirty="0" err="1" smtClean="0"/>
              <a:t>grassroots</a:t>
            </a:r>
            <a:r>
              <a:rPr lang="hu-HU" sz="1400" dirty="0" smtClean="0"/>
              <a:t> futballnak a fellegvárai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400" dirty="0" smtClean="0"/>
              <a:t>Ismét elindul hatásukra az amatőrfoci, délutánonként, </a:t>
            </a:r>
            <a:r>
              <a:rPr lang="hu-HU" sz="1400" dirty="0" err="1" smtClean="0"/>
              <a:t>hétvégente</a:t>
            </a:r>
            <a:r>
              <a:rPr lang="hu-HU" sz="1400" dirty="0" smtClean="0"/>
              <a:t> zajlik az élet a labdarúgás hátországában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98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Részben a korábbi átalakítás, a megyei igazgatóságok létrehozása, másrészt a </a:t>
            </a:r>
            <a:r>
              <a:rPr lang="hu-HU" dirty="0" err="1" smtClean="0"/>
              <a:t>TAO-pénzeknek</a:t>
            </a:r>
            <a:r>
              <a:rPr lang="hu-HU" dirty="0" smtClean="0"/>
              <a:t> </a:t>
            </a:r>
            <a:r>
              <a:rPr lang="hu-HU" dirty="0" smtClean="0"/>
              <a:t>köszönhetően előbb megállt, majd megfordult az a tendencia, hogy csökken az amatőrcsapat, igazolt amatőr játékosok száma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Összességében elmondhatjuk, hogy 90%-kal csökkent az amatőrök versenyeztetési költsége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újonnan épített és felújított pályák elősegítik a közösségek kialakulását, azt hogy focicsapatok szerveződjenek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UEFA </a:t>
            </a:r>
            <a:r>
              <a:rPr lang="hu-HU" dirty="0" err="1" smtClean="0"/>
              <a:t>grassrootsként</a:t>
            </a:r>
            <a:r>
              <a:rPr lang="hu-HU" dirty="0" smtClean="0"/>
              <a:t> említi mindazt, ami a profi futball világán kívül helyezkedik el, de e mellett növekszik a </a:t>
            </a:r>
            <a:r>
              <a:rPr lang="hu-HU" dirty="0" err="1" smtClean="0"/>
              <a:t>futsal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strandfoci népszerűsége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Ide tartoznak a veteránok, a munkahelyi focik résztvevői, a kispályás bajnokságok csapatai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Mindezzel együtt a hátország további szélesítése folyamatos feladat, bízunk benne, hogy a jövőben még többen, közöttük töb</a:t>
            </a:r>
            <a:r>
              <a:rPr lang="hu-HU" dirty="0" smtClean="0"/>
              <a:t>b és több nő kapcsolódik be a labdarúgás körforgásába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32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Bár nehéz ezt mérni, meggyőződésem, hogy az idei OTP Bank Liga idény a korábbiaknál nagyobb számban hozott színvonalasabb mérkőzéseket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Érezhető, hogy a televíziós közvetítéseknek köszönhetően a közvélemény ismét elkezdett foglalkozni a magyar focival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Partnereink, az MTVA és a </a:t>
            </a:r>
            <a:r>
              <a:rPr lang="hu-HU" dirty="0" err="1" smtClean="0"/>
              <a:t>Chello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Europe azaz a Sport Televízió egyre színvonalasabb közvetítésekben számol be a mérkőzésekről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Állandóak lettek a futball témájú sportműsorok, elindult a 3. félidő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Debreceni VSC a tavalyi esztendőben mindhárom sorozatban győzni tudott, ám a nemzetközi kupaszereplés során nem jutott be a csoportkörbe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Ugyanez igaz az MTK-ra és a Budapest Honvédra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Videoton FC ugyanakkor egész Európába eljuttatta a magyar futball fejlődésének üzenetét azzal, hogy nemcsak bejutott az Európa Liga csoportkörébe, hanem ott legyőzte a Basel és a Sporting Lisszabon csapatát 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Egyre több NB </a:t>
            </a:r>
            <a:r>
              <a:rPr lang="hu-HU" dirty="0" err="1" smtClean="0"/>
              <a:t>I-es</a:t>
            </a:r>
            <a:r>
              <a:rPr lang="hu-HU" dirty="0" smtClean="0"/>
              <a:t> klub érez rá az utánpótlás-nevelés üzleti és szakmai jelentőségére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akadémiai támogatás eredményeként egyre több olyan tehetséges magyar labdarúgó kerül a csapatokba, mint </a:t>
            </a:r>
            <a:r>
              <a:rPr lang="hu-HU" dirty="0" err="1" smtClean="0"/>
              <a:t>Gyurcsó</a:t>
            </a:r>
            <a:r>
              <a:rPr lang="hu-HU" dirty="0" smtClean="0"/>
              <a:t> Ádám (Videoton), Kovács István (Szombathelyi Haladás majd Videoton), Csiki Norbert (MTK) vagy éppen </a:t>
            </a:r>
            <a:r>
              <a:rPr lang="hu-HU" dirty="0" err="1" smtClean="0"/>
              <a:t>Vernes</a:t>
            </a:r>
            <a:r>
              <a:rPr lang="hu-HU" dirty="0" smtClean="0"/>
              <a:t> Richárd (Bp. Honvéd)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 NB II átszervezésétől azt várjuk, hogy ez a folyamat, a magyar játékosok beépülése, dominanciája felgyorsul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2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Azt mondtuk, a brazíliai világbajnokságra már egy ütőképes csapatot szeretnénk menedzselni, amelynek akár a kvalifikációra is komoly esélye van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csapat tartja a célkitűzést, és nem keveseknek meglepetést okozva a világbajnoki selejtező csoportban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Elsősorban a tétmérkőzéseken lépett előre Egervári Sándor csapat, amely korábban Finnországban (1-2), Észtországban (0-1), majd idehaza a svédek (2-1) és a törökök (3-1) ellen is emlékezetes meccset produkált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Hosszú ideje a 30. hely környékén, esetenként még előbb található a válogatott a FIFA világranglistáin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barátságos meccseken a csapat sok esetben nem teljesítette a közönségszórakoztató játék elvét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Mint említettem a magyar-román meccs körülményeiről még említést teszek, addig is csak annyit a közeljövőről, hogy egy roppant nehéz hazai, és egy talán még nehezebb idegenbeli meccs vár a csapatra Románia és Törökország ellen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Továbbra is az igazi célunk a 2016-os franciaországi Európa-bajnokságon való indulás jogának kivívása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B8400-F0F9-40AF-ACF0-D81F2E2DB7C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95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2D4B-0494-456C-9745-444211887DC0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24118" y="6425358"/>
            <a:ext cx="2133600" cy="365125"/>
          </a:xfrm>
        </p:spPr>
        <p:txBody>
          <a:bodyPr/>
          <a:lstStyle>
            <a:lvl1pPr>
              <a:defRPr sz="1600">
                <a:solidFill>
                  <a:srgbClr val="FFC000"/>
                </a:solidFill>
              </a:defRPr>
            </a:lvl1pPr>
          </a:lstStyle>
          <a:p>
            <a:fld id="{44810B90-E33B-4647-9640-C67FA1FC0CE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975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55DA-2CB5-41FC-BDE9-EB67D41F6612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C2B4-64A6-49A6-841D-5CACF24EDAE1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EF97-403D-4570-84DB-405AF7DEBA6A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46FE-1B18-4927-BCBD-3F15E6895FB6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0D77-FE41-4082-B3A4-E06F9C6B9104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4A4-5A16-4BDB-8394-739E509E42F5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E150-1E0A-445A-874E-AF274E686E2C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2771-C6C4-4E5A-A0D8-E9CF258DEEB6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F41C-1B98-4682-8FDF-EA65FCE6A077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53C9-8AEF-4458-A419-769CB7DBA241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40E-1AC8-438F-AC0D-57C96ABDF56E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69A8-9A4B-4339-B123-29BFD05EB814}" type="datetime1">
              <a:rPr lang="hu-HU" smtClean="0"/>
              <a:pPr/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179-5E9C-4A79-B392-4AA3BB93AB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4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slideLayout" Target="../slideLayouts/slideLayout1.xml"/><Relationship Id="rId17" Type="http://schemas.microsoft.com/office/2007/relationships/hdphoto" Target="../media/hdphoto1.wdp"/><Relationship Id="rId2" Type="http://schemas.openxmlformats.org/officeDocument/2006/relationships/tags" Target="../tags/tag191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image" Target="../media/image3.emf"/><Relationship Id="rId10" Type="http://schemas.openxmlformats.org/officeDocument/2006/relationships/tags" Target="../tags/tag199.xml"/><Relationship Id="rId19" Type="http://schemas.openxmlformats.org/officeDocument/2006/relationships/image" Target="../media/image5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34" Type="http://schemas.openxmlformats.org/officeDocument/2006/relationships/image" Target="../media/image41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microsoft.com/office/2007/relationships/hdphoto" Target="../media/hdphoto5.wdp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notesSlide" Target="../notesSlides/notesSlide11.xml"/><Relationship Id="rId1" Type="http://schemas.openxmlformats.org/officeDocument/2006/relationships/vmlDrawing" Target="../drawings/vmlDrawing9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image" Target="../media/image40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slideLayout" Target="../slideLayouts/slideLayout1.xml"/><Relationship Id="rId36" Type="http://schemas.openxmlformats.org/officeDocument/2006/relationships/image" Target="../media/image6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3.emf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oleObject" Target="../embeddings/oleObject18.bin"/><Relationship Id="rId35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tags" Target="../tags/tag264.xml"/><Relationship Id="rId21" Type="http://schemas.openxmlformats.org/officeDocument/2006/relationships/tags" Target="../tags/tag246.xml"/><Relationship Id="rId34" Type="http://schemas.openxmlformats.org/officeDocument/2006/relationships/tags" Target="../tags/tag259.xml"/><Relationship Id="rId42" Type="http://schemas.openxmlformats.org/officeDocument/2006/relationships/tags" Target="../tags/tag267.xml"/><Relationship Id="rId47" Type="http://schemas.openxmlformats.org/officeDocument/2006/relationships/tags" Target="../tags/tag272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63" Type="http://schemas.openxmlformats.org/officeDocument/2006/relationships/tags" Target="../tags/tag288.xml"/><Relationship Id="rId68" Type="http://schemas.openxmlformats.org/officeDocument/2006/relationships/notesSlide" Target="../notesSlides/notesSlide12.xml"/><Relationship Id="rId7" Type="http://schemas.openxmlformats.org/officeDocument/2006/relationships/tags" Target="../tags/tag232.xml"/><Relationship Id="rId71" Type="http://schemas.openxmlformats.org/officeDocument/2006/relationships/image" Target="../media/image6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9" Type="http://schemas.openxmlformats.org/officeDocument/2006/relationships/tags" Target="../tags/tag254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53" Type="http://schemas.openxmlformats.org/officeDocument/2006/relationships/tags" Target="../tags/tag278.xml"/><Relationship Id="rId58" Type="http://schemas.openxmlformats.org/officeDocument/2006/relationships/tags" Target="../tags/tag283.xml"/><Relationship Id="rId66" Type="http://schemas.openxmlformats.org/officeDocument/2006/relationships/tags" Target="../tags/tag291.xml"/><Relationship Id="rId74" Type="http://schemas.openxmlformats.org/officeDocument/2006/relationships/image" Target="../media/image43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tags" Target="../tags/tag274.xml"/><Relationship Id="rId57" Type="http://schemas.openxmlformats.org/officeDocument/2006/relationships/tags" Target="../tags/tag282.xml"/><Relationship Id="rId61" Type="http://schemas.openxmlformats.org/officeDocument/2006/relationships/tags" Target="../tags/tag286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52" Type="http://schemas.openxmlformats.org/officeDocument/2006/relationships/tags" Target="../tags/tag277.xml"/><Relationship Id="rId60" Type="http://schemas.openxmlformats.org/officeDocument/2006/relationships/tags" Target="../tags/tag285.xml"/><Relationship Id="rId65" Type="http://schemas.openxmlformats.org/officeDocument/2006/relationships/tags" Target="../tags/tag290.xml"/><Relationship Id="rId73" Type="http://schemas.openxmlformats.org/officeDocument/2006/relationships/image" Target="../media/image42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43" Type="http://schemas.openxmlformats.org/officeDocument/2006/relationships/tags" Target="../tags/tag268.xml"/><Relationship Id="rId48" Type="http://schemas.openxmlformats.org/officeDocument/2006/relationships/tags" Target="../tags/tag273.xml"/><Relationship Id="rId56" Type="http://schemas.openxmlformats.org/officeDocument/2006/relationships/tags" Target="../tags/tag281.xml"/><Relationship Id="rId64" Type="http://schemas.openxmlformats.org/officeDocument/2006/relationships/tags" Target="../tags/tag289.xml"/><Relationship Id="rId69" Type="http://schemas.openxmlformats.org/officeDocument/2006/relationships/oleObject" Target="../embeddings/oleObject19.bin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image" Target="../media/image38.png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tags" Target="../tags/tag271.xml"/><Relationship Id="rId59" Type="http://schemas.openxmlformats.org/officeDocument/2006/relationships/tags" Target="../tags/tag284.xml"/><Relationship Id="rId67" Type="http://schemas.openxmlformats.org/officeDocument/2006/relationships/slideLayout" Target="../slideLayouts/slideLayout1.xml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54" Type="http://schemas.openxmlformats.org/officeDocument/2006/relationships/tags" Target="../tags/tag279.xml"/><Relationship Id="rId62" Type="http://schemas.openxmlformats.org/officeDocument/2006/relationships/tags" Target="../tags/tag287.xml"/><Relationship Id="rId70" Type="http://schemas.openxmlformats.org/officeDocument/2006/relationships/image" Target="../media/image3.emf"/><Relationship Id="rId75" Type="http://schemas.openxmlformats.org/officeDocument/2006/relationships/image" Target="../media/image4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2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image" Target="../media/image3.emf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oleObject" Target="../embeddings/oleObject20.bin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6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38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14.xml"/><Relationship Id="rId21" Type="http://schemas.openxmlformats.org/officeDocument/2006/relationships/image" Target="../media/image45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image" Target="../media/image6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10" Type="http://schemas.openxmlformats.org/officeDocument/2006/relationships/tags" Target="../tags/tag321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46.jpeg"/><Relationship Id="rId3" Type="http://schemas.openxmlformats.org/officeDocument/2006/relationships/tags" Target="../tags/tag330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3.emf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1" Type="http://schemas.openxmlformats.org/officeDocument/2006/relationships/vmlDrawing" Target="../drawings/vmlDrawing12.v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oleObject" Target="../embeddings/oleObject21.bin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6.png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oleObject" Target="../embeddings/oleObject22.bin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48.emf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Relationship Id="rId46" Type="http://schemas.openxmlformats.org/officeDocument/2006/relationships/image" Target="../media/image38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image" Target="../media/image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notesSlide" Target="../notesSlides/notesSlide16.xml"/><Relationship Id="rId45" Type="http://schemas.microsoft.com/office/2007/relationships/hdphoto" Target="../media/hdphoto7.wdp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49" Type="http://schemas.openxmlformats.org/officeDocument/2006/relationships/oleObject" Target="../embeddings/oleObject24.bin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4" Type="http://schemas.openxmlformats.org/officeDocument/2006/relationships/image" Target="../media/image50.png"/><Relationship Id="rId52" Type="http://schemas.openxmlformats.org/officeDocument/2006/relationships/image" Target="../media/image49.emf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image" Target="../media/image3.emf"/><Relationship Id="rId48" Type="http://schemas.openxmlformats.org/officeDocument/2006/relationships/image" Target="../media/image47.emf"/><Relationship Id="rId8" Type="http://schemas.openxmlformats.org/officeDocument/2006/relationships/tags" Target="../tags/tag354.xml"/><Relationship Id="rId51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image" Target="../media/image3.emf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oleObject" Target="../embeddings/oleObject26.bin"/><Relationship Id="rId2" Type="http://schemas.openxmlformats.org/officeDocument/2006/relationships/tags" Target="../tags/tag385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89.xml"/><Relationship Id="rId11" Type="http://schemas.openxmlformats.org/officeDocument/2006/relationships/image" Target="../media/image6.png"/><Relationship Id="rId5" Type="http://schemas.openxmlformats.org/officeDocument/2006/relationships/tags" Target="../tags/tag38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87.xml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53.jpeg"/><Relationship Id="rId3" Type="http://schemas.openxmlformats.org/officeDocument/2006/relationships/tags" Target="../tags/tag393.xml"/><Relationship Id="rId21" Type="http://schemas.openxmlformats.org/officeDocument/2006/relationships/oleObject" Target="../embeddings/oleObject27.bin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image" Target="../media/image52.png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microsoft.com/office/2007/relationships/hdphoto" Target="../media/hdphoto8.wdp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image" Target="../media/image51.jpeg"/><Relationship Id="rId10" Type="http://schemas.openxmlformats.org/officeDocument/2006/relationships/tags" Target="../tags/tag400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image" Target="../media/image3.emf"/><Relationship Id="rId27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7.png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6.png"/><Relationship Id="rId17" Type="http://schemas.microsoft.com/office/2007/relationships/hdphoto" Target="../media/hdphoto9.wdp"/><Relationship Id="rId2" Type="http://schemas.openxmlformats.org/officeDocument/2006/relationships/tags" Target="../tags/tag408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412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411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1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4.png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slideLayout" Target="../slideLayouts/slideLayout1.xml"/><Relationship Id="rId17" Type="http://schemas.microsoft.com/office/2007/relationships/hdphoto" Target="../media/hdphoto1.wdp"/><Relationship Id="rId2" Type="http://schemas.openxmlformats.org/officeDocument/2006/relationships/tags" Target="../tags/tag416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image" Target="../media/image3.emf"/><Relationship Id="rId10" Type="http://schemas.openxmlformats.org/officeDocument/2006/relationships/tags" Target="../tags/tag424.xml"/><Relationship Id="rId19" Type="http://schemas.openxmlformats.org/officeDocument/2006/relationships/image" Target="../media/image5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8.jpeg"/><Relationship Id="rId18" Type="http://schemas.openxmlformats.org/officeDocument/2006/relationships/image" Target="../media/image50.png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image" Target="../media/image6.png"/><Relationship Id="rId17" Type="http://schemas.microsoft.com/office/2007/relationships/hdphoto" Target="../media/hdphoto10.wdp"/><Relationship Id="rId2" Type="http://schemas.openxmlformats.org/officeDocument/2006/relationships/tags" Target="../tags/tag426.xml"/><Relationship Id="rId16" Type="http://schemas.openxmlformats.org/officeDocument/2006/relationships/image" Target="../media/image61.png"/><Relationship Id="rId20" Type="http://schemas.openxmlformats.org/officeDocument/2006/relationships/image" Target="../media/image62.jpeg"/><Relationship Id="rId1" Type="http://schemas.openxmlformats.org/officeDocument/2006/relationships/vmlDrawing" Target="../drawings/vmlDrawing18.vml"/><Relationship Id="rId6" Type="http://schemas.openxmlformats.org/officeDocument/2006/relationships/tags" Target="../tags/tag430.xml"/><Relationship Id="rId11" Type="http://schemas.openxmlformats.org/officeDocument/2006/relationships/image" Target="../media/image3.emf"/><Relationship Id="rId5" Type="http://schemas.openxmlformats.org/officeDocument/2006/relationships/tags" Target="../tags/tag429.xml"/><Relationship Id="rId15" Type="http://schemas.openxmlformats.org/officeDocument/2006/relationships/image" Target="../media/image60.jpeg"/><Relationship Id="rId10" Type="http://schemas.openxmlformats.org/officeDocument/2006/relationships/oleObject" Target="../embeddings/oleObject30.bin"/><Relationship Id="rId19" Type="http://schemas.microsoft.com/office/2007/relationships/hdphoto" Target="../media/hdphoto7.wdp"/><Relationship Id="rId4" Type="http://schemas.openxmlformats.org/officeDocument/2006/relationships/tags" Target="../tags/tag428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image" Target="../media/image6.png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3.emf"/><Relationship Id="rId2" Type="http://schemas.openxmlformats.org/officeDocument/2006/relationships/tags" Target="../tags/tag432.xml"/><Relationship Id="rId1" Type="http://schemas.openxmlformats.org/officeDocument/2006/relationships/vmlDrawing" Target="../drawings/vmlDrawing19.vml"/><Relationship Id="rId6" Type="http://schemas.openxmlformats.org/officeDocument/2006/relationships/tags" Target="../tags/tag436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435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43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notesSlide" Target="../notesSlides/notesSlide23.xml"/><Relationship Id="rId18" Type="http://schemas.openxmlformats.org/officeDocument/2006/relationships/image" Target="../media/image65.png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4.png"/><Relationship Id="rId2" Type="http://schemas.openxmlformats.org/officeDocument/2006/relationships/tags" Target="../tags/tag439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5" Type="http://schemas.openxmlformats.org/officeDocument/2006/relationships/tags" Target="../tags/tag442.xml"/><Relationship Id="rId15" Type="http://schemas.openxmlformats.org/officeDocument/2006/relationships/image" Target="../media/image27.emf"/><Relationship Id="rId10" Type="http://schemas.openxmlformats.org/officeDocument/2006/relationships/tags" Target="../tags/tag447.xml"/><Relationship Id="rId19" Type="http://schemas.openxmlformats.org/officeDocument/2006/relationships/image" Target="../media/image66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image" Target="../media/image6.png"/><Relationship Id="rId2" Type="http://schemas.openxmlformats.org/officeDocument/2006/relationships/tags" Target="../tags/tag449.xml"/><Relationship Id="rId1" Type="http://schemas.openxmlformats.org/officeDocument/2006/relationships/vmlDrawing" Target="../drawings/vmlDrawing21.vml"/><Relationship Id="rId6" Type="http://schemas.openxmlformats.org/officeDocument/2006/relationships/tags" Target="../tags/tag453.xml"/><Relationship Id="rId11" Type="http://schemas.openxmlformats.org/officeDocument/2006/relationships/image" Target="../media/image3.emf"/><Relationship Id="rId5" Type="http://schemas.openxmlformats.org/officeDocument/2006/relationships/tags" Target="../tags/tag452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451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notesSlide" Target="../notesSlides/notesSlide25.xml"/><Relationship Id="rId18" Type="http://schemas.openxmlformats.org/officeDocument/2006/relationships/image" Target="../media/image67.emf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slideLayout" Target="../slideLayouts/slideLayout1.xml"/><Relationship Id="rId17" Type="http://schemas.openxmlformats.org/officeDocument/2006/relationships/oleObject" Target="../embeddings/oleObject35.bin"/><Relationship Id="rId2" Type="http://schemas.openxmlformats.org/officeDocument/2006/relationships/tags" Target="../tags/tag455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2.v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image" Target="../media/image27.emf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tags" Target="../tags/tag476.xml"/><Relationship Id="rId18" Type="http://schemas.openxmlformats.org/officeDocument/2006/relationships/image" Target="../media/image6.png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image" Target="../media/image3.emf"/><Relationship Id="rId2" Type="http://schemas.openxmlformats.org/officeDocument/2006/relationships/tags" Target="../tags/tag465.xml"/><Relationship Id="rId16" Type="http://schemas.openxmlformats.org/officeDocument/2006/relationships/oleObject" Target="../embeddings/oleObject36.bin"/><Relationship Id="rId20" Type="http://schemas.openxmlformats.org/officeDocument/2006/relationships/image" Target="../media/image69.jpeg"/><Relationship Id="rId1" Type="http://schemas.openxmlformats.org/officeDocument/2006/relationships/vmlDrawing" Target="../drawings/vmlDrawing23.v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notesSlide" Target="../notesSlides/notesSlide26.xml"/><Relationship Id="rId10" Type="http://schemas.openxmlformats.org/officeDocument/2006/relationships/tags" Target="../tags/tag473.xml"/><Relationship Id="rId19" Type="http://schemas.openxmlformats.org/officeDocument/2006/relationships/image" Target="../media/image68.jpeg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4.png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slideLayout" Target="../slideLayouts/slideLayout1.xml"/><Relationship Id="rId17" Type="http://schemas.microsoft.com/office/2007/relationships/hdphoto" Target="../media/hdphoto1.wdp"/><Relationship Id="rId2" Type="http://schemas.openxmlformats.org/officeDocument/2006/relationships/tags" Target="../tags/tag477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5" Type="http://schemas.openxmlformats.org/officeDocument/2006/relationships/image" Target="../media/image3.emf"/><Relationship Id="rId10" Type="http://schemas.openxmlformats.org/officeDocument/2006/relationships/tags" Target="../tags/tag485.xml"/><Relationship Id="rId19" Type="http://schemas.openxmlformats.org/officeDocument/2006/relationships/image" Target="../media/image5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oleObject" Target="../embeddings/oleObject38.bin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image" Target="../media/image6.png"/><Relationship Id="rId2" Type="http://schemas.openxmlformats.org/officeDocument/2006/relationships/tags" Target="../tags/tag487.xml"/><Relationship Id="rId1" Type="http://schemas.openxmlformats.org/officeDocument/2006/relationships/vmlDrawing" Target="../drawings/vmlDrawing25.vml"/><Relationship Id="rId6" Type="http://schemas.openxmlformats.org/officeDocument/2006/relationships/tags" Target="../tags/tag491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490.xml"/><Relationship Id="rId15" Type="http://schemas.openxmlformats.org/officeDocument/2006/relationships/image" Target="../media/image70.jpe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8.png"/><Relationship Id="rId3" Type="http://schemas.openxmlformats.org/officeDocument/2006/relationships/tags" Target="../tags/tag14.xml"/><Relationship Id="rId21" Type="http://schemas.openxmlformats.org/officeDocument/2006/relationships/image" Target="../media/image11.jpeg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7.jpeg"/><Relationship Id="rId2" Type="http://schemas.openxmlformats.org/officeDocument/2006/relationships/tags" Target="../tags/tag13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3.emf"/><Relationship Id="rId10" Type="http://schemas.openxmlformats.org/officeDocument/2006/relationships/tags" Target="../tags/tag21.xml"/><Relationship Id="rId19" Type="http://schemas.openxmlformats.org/officeDocument/2006/relationships/image" Target="../media/image9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6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8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microsoft.com/office/2007/relationships/hdphoto" Target="../media/hdphoto2.wdp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4.png"/><Relationship Id="rId38" Type="http://schemas.microsoft.com/office/2007/relationships/hdphoto" Target="../media/hdphoto4.wdp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3.emf"/><Relationship Id="rId37" Type="http://schemas.openxmlformats.org/officeDocument/2006/relationships/image" Target="../media/image16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oleObject" Target="../embeddings/oleObject3.bin"/><Relationship Id="rId36" Type="http://schemas.microsoft.com/office/2007/relationships/hdphoto" Target="../media/hdphoto3.wdp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oleObject" Target="../embeddings/oleObject4.bin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notesSlide" Target="../notesSlides/notesSlide4.xml"/><Relationship Id="rId30" Type="http://schemas.openxmlformats.org/officeDocument/2006/relationships/image" Target="../media/image6.png"/><Relationship Id="rId35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slideLayout" Target="../slideLayouts/slideLayout1.xml"/><Relationship Id="rId50" Type="http://schemas.openxmlformats.org/officeDocument/2006/relationships/oleObject" Target="../embeddings/oleObject5.bin"/><Relationship Id="rId55" Type="http://schemas.openxmlformats.org/officeDocument/2006/relationships/oleObject" Target="../embeddings/oleObject7.bin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tags" Target="../tags/tag86.xml"/><Relationship Id="rId54" Type="http://schemas.openxmlformats.org/officeDocument/2006/relationships/image" Target="../media/image17.emf"/><Relationship Id="rId62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3" Type="http://schemas.openxmlformats.org/officeDocument/2006/relationships/oleObject" Target="../embeddings/oleObject6.bin"/><Relationship Id="rId58" Type="http://schemas.openxmlformats.org/officeDocument/2006/relationships/image" Target="../media/image19.emf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image" Target="../media/image6.png"/><Relationship Id="rId57" Type="http://schemas.openxmlformats.org/officeDocument/2006/relationships/oleObject" Target="../embeddings/oleObject8.bin"/><Relationship Id="rId61" Type="http://schemas.openxmlformats.org/officeDocument/2006/relationships/oleObject" Target="../embeddings/oleObject10.bin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image" Target="../media/image22.jpeg"/><Relationship Id="rId60" Type="http://schemas.openxmlformats.org/officeDocument/2006/relationships/image" Target="../media/image20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notesSlide" Target="../notesSlides/notesSlide5.xml"/><Relationship Id="rId56" Type="http://schemas.openxmlformats.org/officeDocument/2006/relationships/image" Target="../media/image18.emf"/><Relationship Id="rId8" Type="http://schemas.openxmlformats.org/officeDocument/2006/relationships/tags" Target="../tags/tag53.xml"/><Relationship Id="rId51" Type="http://schemas.openxmlformats.org/officeDocument/2006/relationships/image" Target="../media/image3.emf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image" Target="../media/image25.jpe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oleObject" Target="../embeddings/oleObject13.bin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image" Target="../media/image3.emf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oleObject" Target="../embeddings/oleObject11.bin"/><Relationship Id="rId40" Type="http://schemas.openxmlformats.org/officeDocument/2006/relationships/oleObject" Target="../embeddings/oleObject12.bin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notesSlide" Target="../notesSlides/notesSlide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image" Target="../media/image26.jpe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slideLayout" Target="../slideLayouts/slideLayout1.xml"/><Relationship Id="rId43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126.xml"/><Relationship Id="rId21" Type="http://schemas.openxmlformats.org/officeDocument/2006/relationships/image" Target="../media/image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29.jpe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28.emf"/><Relationship Id="rId10" Type="http://schemas.openxmlformats.org/officeDocument/2006/relationships/tags" Target="../tags/tag133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6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50" Type="http://schemas.openxmlformats.org/officeDocument/2006/relationships/slideLayout" Target="../slideLayouts/slideLayout1.xml"/><Relationship Id="rId55" Type="http://schemas.openxmlformats.org/officeDocument/2006/relationships/image" Target="../media/image31.png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41" Type="http://schemas.openxmlformats.org/officeDocument/2006/relationships/tags" Target="../tags/tag182.xml"/><Relationship Id="rId54" Type="http://schemas.openxmlformats.org/officeDocument/2006/relationships/image" Target="../media/image6.png"/><Relationship Id="rId62" Type="http://schemas.openxmlformats.org/officeDocument/2006/relationships/image" Target="../media/image38.png"/><Relationship Id="rId1" Type="http://schemas.openxmlformats.org/officeDocument/2006/relationships/vmlDrawing" Target="../drawings/vmlDrawing7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3" Type="http://schemas.openxmlformats.org/officeDocument/2006/relationships/image" Target="../media/image3.emf"/><Relationship Id="rId58" Type="http://schemas.openxmlformats.org/officeDocument/2006/relationships/image" Target="../media/image34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tags" Target="../tags/tag190.xml"/><Relationship Id="rId57" Type="http://schemas.openxmlformats.org/officeDocument/2006/relationships/image" Target="../media/image33.png"/><Relationship Id="rId61" Type="http://schemas.openxmlformats.org/officeDocument/2006/relationships/image" Target="../media/image37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52" Type="http://schemas.openxmlformats.org/officeDocument/2006/relationships/oleObject" Target="../embeddings/oleObject16.bin"/><Relationship Id="rId60" Type="http://schemas.openxmlformats.org/officeDocument/2006/relationships/image" Target="../media/image36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tags" Target="../tags/tag189.xml"/><Relationship Id="rId56" Type="http://schemas.openxmlformats.org/officeDocument/2006/relationships/image" Target="../media/image32.png"/><Relationship Id="rId8" Type="http://schemas.openxmlformats.org/officeDocument/2006/relationships/tags" Target="../tags/tag149.xml"/><Relationship Id="rId51" Type="http://schemas.openxmlformats.org/officeDocument/2006/relationships/notesSlide" Target="../notesSlides/notesSlide9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5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3722" y="1875692"/>
            <a:ext cx="6410686" cy="1049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Összegzés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és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továbblépés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fejlesztések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magyar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labdarúgásban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831490" y="2809922"/>
            <a:ext cx="6988982" cy="1051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 smtClean="0"/>
              <a:t>Jelentés</a:t>
            </a:r>
            <a:r>
              <a:rPr lang="en-US" dirty="0" smtClean="0"/>
              <a:t> a </a:t>
            </a:r>
            <a:r>
              <a:rPr lang="en-US" dirty="0" err="1" smtClean="0"/>
              <a:t>magyar</a:t>
            </a:r>
            <a:r>
              <a:rPr lang="en-US" dirty="0" smtClean="0"/>
              <a:t> </a:t>
            </a:r>
            <a:r>
              <a:rPr lang="en-US" dirty="0" err="1" smtClean="0"/>
              <a:t>labdarúgás</a:t>
            </a:r>
            <a:r>
              <a:rPr lang="en-US" dirty="0" smtClean="0"/>
              <a:t> </a:t>
            </a:r>
            <a:r>
              <a:rPr lang="hu-HU" dirty="0" smtClean="0"/>
              <a:t>előrelépéséről </a:t>
            </a:r>
            <a:r>
              <a:rPr lang="en-US" dirty="0" smtClean="0"/>
              <a:t>2012-13-ban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613414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 flipH="1">
            <a:off x="1029981" y="2780928"/>
            <a:ext cx="7056784" cy="144016"/>
          </a:xfrm>
          <a:prstGeom prst="roundRect">
            <a:avLst/>
          </a:prstGeom>
          <a:gradFill flip="none" rotWithShape="1">
            <a:gsLst>
              <a:gs pos="26000">
                <a:srgbClr val="D4D7DD"/>
              </a:gs>
              <a:gs pos="90000">
                <a:schemeClr val="bg1">
                  <a:lumMod val="85000"/>
                </a:schemeClr>
              </a:gs>
              <a:gs pos="63000">
                <a:schemeClr val="accent1">
                  <a:tint val="66000"/>
                  <a:satMod val="160000"/>
                </a:schemeClr>
              </a:gs>
              <a:gs pos="44000">
                <a:srgbClr val="C6D2E9"/>
              </a:gs>
              <a:gs pos="78000">
                <a:schemeClr val="accent1">
                  <a:tint val="44500"/>
                  <a:satMod val="160000"/>
                </a:schemeClr>
              </a:gs>
              <a:gs pos="0">
                <a:srgbClr val="EBEBEB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9" y="2060849"/>
            <a:ext cx="1644747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2060849"/>
            <a:ext cx="1644747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34" y="2060849"/>
            <a:ext cx="1644747" cy="1584176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1644747" cy="1584176"/>
          </a:xfrm>
          <a:prstGeom prst="rect">
            <a:avLst/>
          </a:prstGeom>
          <a:effectLst>
            <a:glow rad="508000">
              <a:schemeClr val="accent1">
                <a:satMod val="175000"/>
                <a:alpha val="18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8" name="Rectangle 12"/>
          <p:cNvSpPr txBox="1"/>
          <p:nvPr>
            <p:custDataLst>
              <p:tags r:id="rId8"/>
            </p:custDataLst>
          </p:nvPr>
        </p:nvSpPr>
        <p:spPr>
          <a:xfrm>
            <a:off x="165885" y="4038163"/>
            <a:ext cx="208823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hu-HU"/>
            </a:defPPr>
            <a:lvl1pPr lvl="0"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Az</a:t>
            </a:r>
            <a:r>
              <a:rPr lang="en-US" dirty="0"/>
              <a:t> elm</a:t>
            </a:r>
            <a:r>
              <a:rPr lang="hu-HU" dirty="0" err="1"/>
              <a:t>últ</a:t>
            </a:r>
            <a:r>
              <a:rPr lang="hu-HU" dirty="0"/>
              <a:t> időszak sikertörténetei</a:t>
            </a:r>
          </a:p>
        </p:txBody>
      </p:sp>
      <p:sp>
        <p:nvSpPr>
          <p:cNvPr id="19" name="Rectangle 12"/>
          <p:cNvSpPr txBox="1"/>
          <p:nvPr>
            <p:custDataLst>
              <p:tags r:id="rId9"/>
            </p:custDataLst>
          </p:nvPr>
        </p:nvSpPr>
        <p:spPr>
          <a:xfrm>
            <a:off x="2195735" y="4038163"/>
            <a:ext cx="2362638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b="1" dirty="0" smtClean="0"/>
              <a:t>A futballstratégia megvalósítása</a:t>
            </a:r>
            <a:endParaRPr lang="hu-HU" sz="2400" b="1" dirty="0"/>
          </a:p>
        </p:txBody>
      </p:sp>
      <p:sp>
        <p:nvSpPr>
          <p:cNvPr id="20" name="Rectangle 12"/>
          <p:cNvSpPr txBox="1"/>
          <p:nvPr>
            <p:custDataLst>
              <p:tags r:id="rId10"/>
            </p:custDataLst>
          </p:nvPr>
        </p:nvSpPr>
        <p:spPr>
          <a:xfrm>
            <a:off x="4702389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következő évek teendői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12"/>
          <p:cNvSpPr txBox="1"/>
          <p:nvPr>
            <p:custDataLst>
              <p:tags r:id="rId11"/>
            </p:custDataLst>
          </p:nvPr>
        </p:nvSpPr>
        <p:spPr>
          <a:xfrm>
            <a:off x="6948264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Ami a </a:t>
            </a:r>
            <a:b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sikerhez kell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2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14740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think-cell Slide" r:id="rId30" imgW="360" imgH="360" progId="">
                  <p:embed/>
                </p:oleObj>
              </mc:Choice>
              <mc:Fallback>
                <p:oleObj name="think-cell Slide" r:id="rId30" imgW="360" imgH="36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MLSZ stratégiája az „egészpályás letámadásra” épül</a:t>
            </a:r>
            <a:endParaRPr lang="hu-HU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3617" y="1475933"/>
            <a:ext cx="7763564" cy="4552782"/>
            <a:chOff x="319561" y="1480433"/>
            <a:chExt cx="8111106" cy="4756590"/>
          </a:xfrm>
        </p:grpSpPr>
        <p:pic>
          <p:nvPicPr>
            <p:cNvPr id="13314" name="Picture 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colorTemperature colorTemp="59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" t="1004" r="1969" b="866"/>
            <a:stretch/>
          </p:blipFill>
          <p:spPr bwMode="auto">
            <a:xfrm rot="5400000">
              <a:off x="1996819" y="-196825"/>
              <a:ext cx="4756590" cy="811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1154140" y="3594147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5"/>
            <p:cNvSpPr txBox="1"/>
            <p:nvPr>
              <p:custDataLst>
                <p:tags r:id="rId7"/>
              </p:custDataLst>
            </p:nvPr>
          </p:nvSpPr>
          <p:spPr>
            <a:xfrm>
              <a:off x="370961" y="3857221"/>
              <a:ext cx="1849768" cy="609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Infrastrukturális háttér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2805719" y="1744686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5"/>
            <p:cNvSpPr txBox="1"/>
            <p:nvPr>
              <p:custDataLst>
                <p:tags r:id="rId9"/>
              </p:custDataLst>
            </p:nvPr>
          </p:nvSpPr>
          <p:spPr>
            <a:xfrm>
              <a:off x="2088603" y="1993501"/>
              <a:ext cx="1717642" cy="609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Edző- és játék-vezetőképzés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2805719" y="2920317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5"/>
            <p:cNvSpPr txBox="1"/>
            <p:nvPr>
              <p:custDataLst>
                <p:tags r:id="rId11"/>
              </p:custDataLst>
            </p:nvPr>
          </p:nvSpPr>
          <p:spPr>
            <a:xfrm>
              <a:off x="2220729" y="3169132"/>
              <a:ext cx="1453390" cy="609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Sport-egészségügy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2805719" y="4095948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5"/>
            <p:cNvSpPr txBox="1"/>
            <p:nvPr>
              <p:custDataLst>
                <p:tags r:id="rId13"/>
              </p:custDataLst>
            </p:nvPr>
          </p:nvSpPr>
          <p:spPr>
            <a:xfrm>
              <a:off x="2286793" y="4344763"/>
              <a:ext cx="1330753" cy="609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Futball-adatbázis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2805719" y="5073922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5"/>
            <p:cNvSpPr txBox="1"/>
            <p:nvPr>
              <p:custDataLst>
                <p:tags r:id="rId15"/>
              </p:custDataLst>
            </p:nvPr>
          </p:nvSpPr>
          <p:spPr>
            <a:xfrm>
              <a:off x="2286793" y="5322738"/>
              <a:ext cx="1330753" cy="609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Játékos-ügynökök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4985803" y="1744686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5"/>
            <p:cNvSpPr txBox="1"/>
            <p:nvPr>
              <p:custDataLst>
                <p:tags r:id="rId17"/>
              </p:custDataLst>
            </p:nvPr>
          </p:nvSpPr>
          <p:spPr>
            <a:xfrm>
              <a:off x="4466877" y="1993501"/>
              <a:ext cx="1330753" cy="348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Női futball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4985803" y="2920317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5"/>
            <p:cNvSpPr txBox="1"/>
            <p:nvPr>
              <p:custDataLst>
                <p:tags r:id="rId19"/>
              </p:custDataLst>
            </p:nvPr>
          </p:nvSpPr>
          <p:spPr>
            <a:xfrm>
              <a:off x="4287667" y="3169132"/>
              <a:ext cx="1689173" cy="3858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Tömegbázis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4985803" y="4095948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5"/>
            <p:cNvSpPr txBox="1"/>
            <p:nvPr>
              <p:custDataLst>
                <p:tags r:id="rId21"/>
              </p:custDataLst>
            </p:nvPr>
          </p:nvSpPr>
          <p:spPr>
            <a:xfrm>
              <a:off x="4466877" y="4344763"/>
              <a:ext cx="1330753" cy="348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Utánpótlás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4985803" y="5073922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5"/>
            <p:cNvSpPr txBox="1"/>
            <p:nvPr>
              <p:custDataLst>
                <p:tags r:id="rId23"/>
              </p:custDataLst>
            </p:nvPr>
          </p:nvSpPr>
          <p:spPr>
            <a:xfrm>
              <a:off x="4334751" y="5322738"/>
              <a:ext cx="1642089" cy="348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Gazdálkodás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6627893" y="2920317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5"/>
            <p:cNvSpPr txBox="1"/>
            <p:nvPr>
              <p:custDataLst>
                <p:tags r:id="rId25"/>
              </p:custDataLst>
            </p:nvPr>
          </p:nvSpPr>
          <p:spPr>
            <a:xfrm>
              <a:off x="5986330" y="3169132"/>
              <a:ext cx="1595006" cy="348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Elit labdarúgás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602" b="44525" l="167" r="30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42" b="53472"/>
            <a:stretch/>
          </p:blipFill>
          <p:spPr bwMode="auto">
            <a:xfrm>
              <a:off x="6627893" y="4095948"/>
              <a:ext cx="292902" cy="3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tangle 5"/>
            <p:cNvSpPr txBox="1"/>
            <p:nvPr>
              <p:custDataLst>
                <p:tags r:id="rId27"/>
              </p:custDataLst>
            </p:nvPr>
          </p:nvSpPr>
          <p:spPr>
            <a:xfrm>
              <a:off x="5986330" y="4344763"/>
              <a:ext cx="1595006" cy="6752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Társadalmi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funkció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32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596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think-cell Slide" r:id="rId69" imgW="360" imgH="360" progId="">
                  <p:embed/>
                </p:oleObj>
              </mc:Choice>
              <mc:Fallback>
                <p:oleObj name="think-cell Slide" r:id="rId69" imgW="360" imgH="36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>
            <p:custDataLst>
              <p:tags r:id="rId3"/>
            </p:custDataLst>
          </p:nvPr>
        </p:nvSpPr>
        <p:spPr>
          <a:xfrm>
            <a:off x="342900" y="1920848"/>
            <a:ext cx="8488680" cy="456928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Rectangle 77"/>
          <p:cNvSpPr/>
          <p:nvPr>
            <p:custDataLst>
              <p:tags r:id="rId4"/>
            </p:custDataLst>
          </p:nvPr>
        </p:nvSpPr>
        <p:spPr>
          <a:xfrm>
            <a:off x="342900" y="5667340"/>
            <a:ext cx="8488680" cy="477925"/>
          </a:xfrm>
          <a:custGeom>
            <a:avLst/>
            <a:gdLst>
              <a:gd name="connsiteX0" fmla="*/ 0 w 8488680"/>
              <a:gd name="connsiteY0" fmla="*/ 0 h 477925"/>
              <a:gd name="connsiteX1" fmla="*/ 8488680 w 8488680"/>
              <a:gd name="connsiteY1" fmla="*/ 0 h 477925"/>
              <a:gd name="connsiteX2" fmla="*/ 8488680 w 8488680"/>
              <a:gd name="connsiteY2" fmla="*/ 477925 h 477925"/>
              <a:gd name="connsiteX3" fmla="*/ 0 w 8488680"/>
              <a:gd name="connsiteY3" fmla="*/ 477925 h 477925"/>
              <a:gd name="connsiteX4" fmla="*/ 0 w 8488680"/>
              <a:gd name="connsiteY4" fmla="*/ 0 h 477925"/>
              <a:gd name="connsiteX0" fmla="*/ 0 w 8488680"/>
              <a:gd name="connsiteY0" fmla="*/ 0 h 477925"/>
              <a:gd name="connsiteX1" fmla="*/ 8488680 w 8488680"/>
              <a:gd name="connsiteY1" fmla="*/ 0 h 477925"/>
              <a:gd name="connsiteX2" fmla="*/ 8488680 w 8488680"/>
              <a:gd name="connsiteY2" fmla="*/ 477925 h 477925"/>
              <a:gd name="connsiteX3" fmla="*/ 6917709 w 8488680"/>
              <a:gd name="connsiteY3" fmla="*/ 460505 h 477925"/>
              <a:gd name="connsiteX4" fmla="*/ 0 w 8488680"/>
              <a:gd name="connsiteY4" fmla="*/ 477925 h 477925"/>
              <a:gd name="connsiteX5" fmla="*/ 0 w 8488680"/>
              <a:gd name="connsiteY5" fmla="*/ 0 h 477925"/>
              <a:gd name="connsiteX0" fmla="*/ 0 w 8488680"/>
              <a:gd name="connsiteY0" fmla="*/ 0 h 477925"/>
              <a:gd name="connsiteX1" fmla="*/ 8488680 w 8488680"/>
              <a:gd name="connsiteY1" fmla="*/ 0 h 477925"/>
              <a:gd name="connsiteX2" fmla="*/ 8487201 w 8488680"/>
              <a:gd name="connsiteY2" fmla="*/ 283084 h 477925"/>
              <a:gd name="connsiteX3" fmla="*/ 8488680 w 8488680"/>
              <a:gd name="connsiteY3" fmla="*/ 477925 h 477925"/>
              <a:gd name="connsiteX4" fmla="*/ 6917709 w 8488680"/>
              <a:gd name="connsiteY4" fmla="*/ 460505 h 477925"/>
              <a:gd name="connsiteX5" fmla="*/ 0 w 8488680"/>
              <a:gd name="connsiteY5" fmla="*/ 477925 h 477925"/>
              <a:gd name="connsiteX6" fmla="*/ 0 w 8488680"/>
              <a:gd name="connsiteY6" fmla="*/ 0 h 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8680" h="477925">
                <a:moveTo>
                  <a:pt x="0" y="0"/>
                </a:moveTo>
                <a:lnTo>
                  <a:pt x="8488680" y="0"/>
                </a:lnTo>
                <a:lnTo>
                  <a:pt x="8487201" y="283084"/>
                </a:lnTo>
                <a:lnTo>
                  <a:pt x="8488680" y="477925"/>
                </a:lnTo>
                <a:lnTo>
                  <a:pt x="6917709" y="460505"/>
                </a:lnTo>
                <a:lnTo>
                  <a:pt x="0" y="47792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7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Rectangle 71"/>
          <p:cNvSpPr/>
          <p:nvPr>
            <p:custDataLst>
              <p:tags r:id="rId5"/>
            </p:custDataLst>
          </p:nvPr>
        </p:nvSpPr>
        <p:spPr>
          <a:xfrm>
            <a:off x="342900" y="2408915"/>
            <a:ext cx="8488680" cy="293259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Rectangle 72"/>
          <p:cNvSpPr/>
          <p:nvPr>
            <p:custDataLst>
              <p:tags r:id="rId6"/>
            </p:custDataLst>
          </p:nvPr>
        </p:nvSpPr>
        <p:spPr>
          <a:xfrm>
            <a:off x="342900" y="3556612"/>
            <a:ext cx="8488680" cy="293259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7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54" name="Rectangle 53"/>
          <p:cNvSpPr/>
          <p:nvPr>
            <p:custDataLst>
              <p:tags r:id="rId8"/>
            </p:custDataLst>
          </p:nvPr>
        </p:nvSpPr>
        <p:spPr>
          <a:xfrm>
            <a:off x="0" y="-406661"/>
            <a:ext cx="8626352" cy="356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/>
          <p:nvPr>
            <p:custDataLst>
              <p:tags r:id="rId9"/>
            </p:custDataLst>
          </p:nvPr>
        </p:nvSpPr>
        <p:spPr>
          <a:xfrm>
            <a:off x="266128" y="1407006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accent6"/>
                </a:solidFill>
              </a:rPr>
              <a:t>Stratégiai pillér</a:t>
            </a:r>
            <a:endParaRPr lang="hu-HU" sz="1600" b="1" dirty="0">
              <a:solidFill>
                <a:schemeClr val="accent6"/>
              </a:solidFill>
            </a:endParaRPr>
          </a:p>
        </p:txBody>
      </p:sp>
      <p:sp>
        <p:nvSpPr>
          <p:cNvPr id="5" name="Rectangle 3"/>
          <p:cNvSpPr txBox="1"/>
          <p:nvPr>
            <p:custDataLst>
              <p:tags r:id="rId10"/>
            </p:custDataLst>
          </p:nvPr>
        </p:nvSpPr>
        <p:spPr>
          <a:xfrm>
            <a:off x="2820784" y="1407006"/>
            <a:ext cx="607169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accent6"/>
                </a:solidFill>
              </a:rPr>
              <a:t>Főbb eredmények</a:t>
            </a:r>
            <a:endParaRPr lang="hu-HU" sz="1600" b="1" dirty="0">
              <a:solidFill>
                <a:schemeClr val="accent6"/>
              </a:solidFill>
            </a:endParaRPr>
          </a:p>
        </p:txBody>
      </p:sp>
      <p:sp>
        <p:nvSpPr>
          <p:cNvPr id="6" name="Rectangle 3"/>
          <p:cNvSpPr txBox="1"/>
          <p:nvPr>
            <p:custDataLst>
              <p:tags r:id="rId11"/>
            </p:custDataLst>
          </p:nvPr>
        </p:nvSpPr>
        <p:spPr>
          <a:xfrm>
            <a:off x="266128" y="3542094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Infrastrukturális háttér</a:t>
            </a:r>
          </a:p>
        </p:txBody>
      </p:sp>
      <p:sp>
        <p:nvSpPr>
          <p:cNvPr id="7" name="Rectangle 3"/>
          <p:cNvSpPr txBox="1"/>
          <p:nvPr>
            <p:custDataLst>
              <p:tags r:id="rId12"/>
            </p:custDataLst>
          </p:nvPr>
        </p:nvSpPr>
        <p:spPr>
          <a:xfrm>
            <a:off x="2820784" y="3542094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Pályaépítési programok (amatőr, utánpótlás), stadionbiztonsági projekt</a:t>
            </a:r>
            <a:endParaRPr lang="hu-HU" sz="1400" dirty="0"/>
          </a:p>
        </p:txBody>
      </p:sp>
      <p:sp>
        <p:nvSpPr>
          <p:cNvPr id="10" name="Rectangle 3"/>
          <p:cNvSpPr txBox="1"/>
          <p:nvPr>
            <p:custDataLst>
              <p:tags r:id="rId13"/>
            </p:custDataLst>
          </p:nvPr>
        </p:nvSpPr>
        <p:spPr>
          <a:xfrm>
            <a:off x="266128" y="4379039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/>
              <a:t>Sportegészségügy</a:t>
            </a:r>
            <a:endParaRPr lang="hu-HU" sz="1600" b="1" dirty="0"/>
          </a:p>
        </p:txBody>
      </p:sp>
      <p:sp>
        <p:nvSpPr>
          <p:cNvPr id="11" name="Rectangle 3"/>
          <p:cNvSpPr txBox="1"/>
          <p:nvPr>
            <p:custDataLst>
              <p:tags r:id="rId14"/>
            </p:custDataLst>
          </p:nvPr>
        </p:nvSpPr>
        <p:spPr>
          <a:xfrm>
            <a:off x="2820784" y="4379039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FIFA orvosi kongresszus, nevelési programok (pl. Health 11, </a:t>
            </a:r>
            <a:r>
              <a:rPr lang="hu-HU" sz="1400" dirty="0" err="1" smtClean="0"/>
              <a:t>WarmUp</a:t>
            </a:r>
            <a:r>
              <a:rPr lang="hu-HU" sz="1400" dirty="0" smtClean="0"/>
              <a:t>, Életmód)</a:t>
            </a:r>
            <a:endParaRPr lang="hu-HU" sz="1400" dirty="0"/>
          </a:p>
        </p:txBody>
      </p:sp>
      <p:sp>
        <p:nvSpPr>
          <p:cNvPr id="13" name="Rectangle 3"/>
          <p:cNvSpPr txBox="1"/>
          <p:nvPr>
            <p:custDataLst>
              <p:tags r:id="rId15"/>
            </p:custDataLst>
          </p:nvPr>
        </p:nvSpPr>
        <p:spPr>
          <a:xfrm>
            <a:off x="266128" y="4689790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err="1" smtClean="0"/>
              <a:t>Játékosügynökök</a:t>
            </a:r>
            <a:endParaRPr lang="hu-HU" sz="1600" b="1" dirty="0"/>
          </a:p>
        </p:txBody>
      </p:sp>
      <p:sp>
        <p:nvSpPr>
          <p:cNvPr id="16" name="Rectangle 3"/>
          <p:cNvSpPr txBox="1"/>
          <p:nvPr>
            <p:custDataLst>
              <p:tags r:id="rId16"/>
            </p:custDataLst>
          </p:nvPr>
        </p:nvSpPr>
        <p:spPr>
          <a:xfrm>
            <a:off x="266128" y="2394398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Tömegbázis</a:t>
            </a:r>
          </a:p>
        </p:txBody>
      </p:sp>
      <p:sp>
        <p:nvSpPr>
          <p:cNvPr id="17" name="Rectangle 3"/>
          <p:cNvSpPr txBox="1"/>
          <p:nvPr>
            <p:custDataLst>
              <p:tags r:id="rId17"/>
            </p:custDataLst>
          </p:nvPr>
        </p:nvSpPr>
        <p:spPr>
          <a:xfrm>
            <a:off x="2820784" y="2394398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smtClean="0"/>
              <a:t>Bozsik Intézményi program, civilekkel erősödő együttműködés, amatőr futball </a:t>
            </a:r>
            <a:endParaRPr lang="hu-HU" sz="1400"/>
          </a:p>
        </p:txBody>
      </p:sp>
      <p:sp>
        <p:nvSpPr>
          <p:cNvPr id="19" name="Rectangle 3"/>
          <p:cNvSpPr txBox="1"/>
          <p:nvPr>
            <p:custDataLst>
              <p:tags r:id="rId18"/>
            </p:custDataLst>
          </p:nvPr>
        </p:nvSpPr>
        <p:spPr>
          <a:xfrm>
            <a:off x="266128" y="3852845"/>
            <a:ext cx="303468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Edző- és </a:t>
            </a:r>
            <a:r>
              <a:rPr lang="hu-HU" sz="1600" b="1" dirty="0" smtClean="0"/>
              <a:t>játékvezető-</a:t>
            </a:r>
            <a:br>
              <a:rPr lang="hu-HU" sz="1600" b="1" dirty="0" smtClean="0"/>
            </a:br>
            <a:r>
              <a:rPr lang="hu-HU" sz="1600" b="1" dirty="0" smtClean="0"/>
              <a:t>képzés</a:t>
            </a:r>
            <a:endParaRPr lang="hu-HU" sz="1600" b="1" dirty="0"/>
          </a:p>
        </p:txBody>
      </p:sp>
      <p:sp>
        <p:nvSpPr>
          <p:cNvPr id="20" name="Rectangle 3"/>
          <p:cNvSpPr txBox="1"/>
          <p:nvPr>
            <p:custDataLst>
              <p:tags r:id="rId19"/>
            </p:custDataLst>
          </p:nvPr>
        </p:nvSpPr>
        <p:spPr>
          <a:xfrm>
            <a:off x="2820784" y="3852845"/>
            <a:ext cx="6071696" cy="5663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UEFA-akkreditáció, edzői követelményrendszer javítása,</a:t>
            </a:r>
          </a:p>
          <a:p>
            <a:pPr marL="0" lvl="1" indent="0">
              <a:buNone/>
            </a:pPr>
            <a:r>
              <a:rPr lang="hu-HU" sz="1400" dirty="0" smtClean="0"/>
              <a:t>országos játékvezetői akadémiai rendszer továbbfejlesztése</a:t>
            </a:r>
            <a:endParaRPr lang="hu-HU" sz="1400" dirty="0"/>
          </a:p>
        </p:txBody>
      </p:sp>
      <p:sp>
        <p:nvSpPr>
          <p:cNvPr id="22" name="Rectangle 3"/>
          <p:cNvSpPr txBox="1"/>
          <p:nvPr>
            <p:custDataLst>
              <p:tags r:id="rId20"/>
            </p:custDataLst>
          </p:nvPr>
        </p:nvSpPr>
        <p:spPr>
          <a:xfrm>
            <a:off x="266128" y="5311292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smtClean="0"/>
              <a:t>Futball-adatbázis</a:t>
            </a:r>
            <a:endParaRPr lang="hu-HU" sz="1600" b="1"/>
          </a:p>
        </p:txBody>
      </p:sp>
      <p:sp>
        <p:nvSpPr>
          <p:cNvPr id="23" name="Rectangle 3"/>
          <p:cNvSpPr txBox="1"/>
          <p:nvPr>
            <p:custDataLst>
              <p:tags r:id="rId21"/>
            </p:custDataLst>
          </p:nvPr>
        </p:nvSpPr>
        <p:spPr>
          <a:xfrm>
            <a:off x="2820784" y="5311292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smtClean="0"/>
              <a:t>Országos MLSZ-adatbázis elektronizálása, online ügyintézés bevezetése</a:t>
            </a:r>
            <a:endParaRPr lang="hu-HU" sz="1400"/>
          </a:p>
        </p:txBody>
      </p:sp>
      <p:sp>
        <p:nvSpPr>
          <p:cNvPr id="25" name="Rectangle 3"/>
          <p:cNvSpPr txBox="1"/>
          <p:nvPr>
            <p:custDataLst>
              <p:tags r:id="rId22"/>
            </p:custDataLst>
          </p:nvPr>
        </p:nvSpPr>
        <p:spPr>
          <a:xfrm>
            <a:off x="266128" y="2705149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Női futball</a:t>
            </a:r>
          </a:p>
        </p:txBody>
      </p:sp>
      <p:sp>
        <p:nvSpPr>
          <p:cNvPr id="26" name="Rectangle 3"/>
          <p:cNvSpPr txBox="1"/>
          <p:nvPr>
            <p:custDataLst>
              <p:tags r:id="rId23"/>
            </p:custDataLst>
          </p:nvPr>
        </p:nvSpPr>
        <p:spPr>
          <a:xfrm>
            <a:off x="2820784" y="2705149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Áttörés a következő 2 évben várható</a:t>
            </a:r>
            <a:endParaRPr lang="hu-HU" sz="1400" dirty="0"/>
          </a:p>
        </p:txBody>
      </p:sp>
      <p:sp>
        <p:nvSpPr>
          <p:cNvPr id="28" name="Rectangle 3"/>
          <p:cNvSpPr txBox="1"/>
          <p:nvPr>
            <p:custDataLst>
              <p:tags r:id="rId24"/>
            </p:custDataLst>
          </p:nvPr>
        </p:nvSpPr>
        <p:spPr>
          <a:xfrm>
            <a:off x="266128" y="5000541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/>
              <a:t>Gazdálkodás</a:t>
            </a:r>
          </a:p>
        </p:txBody>
      </p:sp>
      <p:sp>
        <p:nvSpPr>
          <p:cNvPr id="29" name="Rectangle 3"/>
          <p:cNvSpPr txBox="1"/>
          <p:nvPr>
            <p:custDataLst>
              <p:tags r:id="rId25"/>
            </p:custDataLst>
          </p:nvPr>
        </p:nvSpPr>
        <p:spPr>
          <a:xfrm>
            <a:off x="2820784" y="5000541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smtClean="0"/>
              <a:t>A szövetség szervezeti átalakítása sikeresen befejeződött</a:t>
            </a:r>
            <a:endParaRPr lang="hu-HU" sz="1400"/>
          </a:p>
        </p:txBody>
      </p:sp>
      <p:sp>
        <p:nvSpPr>
          <p:cNvPr id="31" name="Rectangle 3"/>
          <p:cNvSpPr txBox="1"/>
          <p:nvPr>
            <p:custDataLst>
              <p:tags r:id="rId26"/>
            </p:custDataLst>
          </p:nvPr>
        </p:nvSpPr>
        <p:spPr>
          <a:xfrm>
            <a:off x="266128" y="3015900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Utánpótlás</a:t>
            </a:r>
          </a:p>
        </p:txBody>
      </p:sp>
      <p:sp>
        <p:nvSpPr>
          <p:cNvPr id="32" name="Rectangle 3"/>
          <p:cNvSpPr txBox="1"/>
          <p:nvPr>
            <p:custDataLst>
              <p:tags r:id="rId27"/>
            </p:custDataLst>
          </p:nvPr>
        </p:nvSpPr>
        <p:spPr>
          <a:xfrm>
            <a:off x="2820784" y="3015900"/>
            <a:ext cx="607169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Folytatni kell a Bozsik-program kiterjesztését, erősíteni kell az UP edzők felkészültségét, növelni a klubok szerepét</a:t>
            </a:r>
            <a:endParaRPr lang="hu-HU" sz="1400" dirty="0"/>
          </a:p>
        </p:txBody>
      </p:sp>
      <p:sp>
        <p:nvSpPr>
          <p:cNvPr id="37" name="Rectangle 3"/>
          <p:cNvSpPr txBox="1"/>
          <p:nvPr>
            <p:custDataLst>
              <p:tags r:id="rId28"/>
            </p:custDataLst>
          </p:nvPr>
        </p:nvSpPr>
        <p:spPr>
          <a:xfrm>
            <a:off x="266128" y="5622045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/>
              <a:t>Elit labdarúgás</a:t>
            </a:r>
          </a:p>
        </p:txBody>
      </p:sp>
      <p:sp>
        <p:nvSpPr>
          <p:cNvPr id="38" name="Rectangle 3"/>
          <p:cNvSpPr txBox="1"/>
          <p:nvPr>
            <p:custDataLst>
              <p:tags r:id="rId29"/>
            </p:custDataLst>
          </p:nvPr>
        </p:nvSpPr>
        <p:spPr>
          <a:xfrm>
            <a:off x="2820784" y="5622045"/>
            <a:ext cx="607169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Javuló szervezettség és gazdasági potenciál, sikeres válogatott, a vezető klubok közelebb az európai átlaghoz</a:t>
            </a:r>
            <a:endParaRPr lang="hu-HU" sz="1400" dirty="0"/>
          </a:p>
        </p:txBody>
      </p:sp>
      <p:sp>
        <p:nvSpPr>
          <p:cNvPr id="40" name="Rectangle 3"/>
          <p:cNvSpPr txBox="1"/>
          <p:nvPr>
            <p:custDataLst>
              <p:tags r:id="rId30"/>
            </p:custDataLst>
          </p:nvPr>
        </p:nvSpPr>
        <p:spPr>
          <a:xfrm>
            <a:off x="266128" y="1868204"/>
            <a:ext cx="303468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smtClean="0"/>
              <a:t>Társadalmi funkció</a:t>
            </a:r>
            <a:endParaRPr lang="hu-HU" sz="1600" b="1"/>
          </a:p>
        </p:txBody>
      </p:sp>
      <p:sp>
        <p:nvSpPr>
          <p:cNvPr id="41" name="Rectangle 3"/>
          <p:cNvSpPr txBox="1"/>
          <p:nvPr>
            <p:custDataLst>
              <p:tags r:id="rId31"/>
            </p:custDataLst>
          </p:nvPr>
        </p:nvSpPr>
        <p:spPr>
          <a:xfrm>
            <a:off x="2820784" y="1868204"/>
            <a:ext cx="607169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Színvonalas, javuló, szélesebb körben elérhető feltételek közötti sportolás és szurkolás – hangsúly a „</a:t>
            </a:r>
            <a:r>
              <a:rPr lang="hu-HU" sz="1400" dirty="0" err="1" smtClean="0"/>
              <a:t>grassroots</a:t>
            </a:r>
            <a:r>
              <a:rPr lang="hu-HU" sz="1400" dirty="0" smtClean="0"/>
              <a:t>”</a:t>
            </a:r>
            <a:r>
              <a:rPr lang="hu-HU" sz="1400" dirty="0" err="1" smtClean="0"/>
              <a:t>-on</a:t>
            </a:r>
            <a:endParaRPr lang="hu-H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Az elmúlt 2 évben számos területen jelentős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 smtClean="0"/>
              <a:t>előrelépés történt</a:t>
            </a:r>
            <a:endParaRPr lang="hu-HU" sz="2800" dirty="0"/>
          </a:p>
        </p:txBody>
      </p:sp>
      <p:sp>
        <p:nvSpPr>
          <p:cNvPr id="64" name="Rectangle 63"/>
          <p:cNvSpPr/>
          <p:nvPr>
            <p:custDataLst>
              <p:tags r:id="rId33"/>
            </p:custDataLst>
          </p:nvPr>
        </p:nvSpPr>
        <p:spPr>
          <a:xfrm>
            <a:off x="7516220" y="1431620"/>
            <a:ext cx="266328" cy="2752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Rectangle 3"/>
          <p:cNvSpPr txBox="1"/>
          <p:nvPr>
            <p:custDataLst>
              <p:tags r:id="rId34"/>
            </p:custDataLst>
          </p:nvPr>
        </p:nvSpPr>
        <p:spPr>
          <a:xfrm>
            <a:off x="7804252" y="1339578"/>
            <a:ext cx="1187200" cy="4154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050" dirty="0" smtClean="0"/>
              <a:t>Részletek a követ-</a:t>
            </a:r>
            <a:br>
              <a:rPr lang="hu-HU" sz="1050" dirty="0" smtClean="0"/>
            </a:br>
            <a:r>
              <a:rPr lang="hu-HU" sz="1050" dirty="0" err="1" smtClean="0"/>
              <a:t>kező</a:t>
            </a:r>
            <a:r>
              <a:rPr lang="hu-HU" sz="1050" dirty="0" smtClean="0"/>
              <a:t> oldalakon</a:t>
            </a:r>
            <a:endParaRPr lang="hu-HU" sz="1050" dirty="0"/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1934496"/>
            <a:ext cx="217951" cy="219086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>
            <p:custDataLst>
              <p:tags r:id="rId3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63" y="1613685"/>
            <a:ext cx="151753" cy="151753"/>
          </a:xfrm>
          <a:prstGeom prst="rect">
            <a:avLst/>
          </a:prstGeom>
        </p:spPr>
      </p:pic>
      <p:pic>
        <p:nvPicPr>
          <p:cNvPr id="63" name="Picture 62"/>
          <p:cNvPicPr>
            <a:picLocks/>
          </p:cNvPicPr>
          <p:nvPr>
            <p:custDataLst>
              <p:tags r:id="rId3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5" y="1393602"/>
            <a:ext cx="151753" cy="151753"/>
          </a:xfrm>
          <a:prstGeom prst="rect">
            <a:avLst/>
          </a:prstGeom>
        </p:spPr>
      </p:pic>
      <p:sp>
        <p:nvSpPr>
          <p:cNvPr id="68" name="Rectangle 3"/>
          <p:cNvSpPr txBox="1"/>
          <p:nvPr>
            <p:custDataLst>
              <p:tags r:id="rId38"/>
            </p:custDataLst>
          </p:nvPr>
        </p:nvSpPr>
        <p:spPr>
          <a:xfrm>
            <a:off x="6160090" y="1339578"/>
            <a:ext cx="1187200" cy="2539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050" dirty="0" smtClean="0"/>
              <a:t>Terv szerint halad</a:t>
            </a:r>
            <a:endParaRPr lang="hu-HU" sz="1050" dirty="0"/>
          </a:p>
        </p:txBody>
      </p:sp>
      <p:sp>
        <p:nvSpPr>
          <p:cNvPr id="69" name="Rectangle 3"/>
          <p:cNvSpPr txBox="1"/>
          <p:nvPr>
            <p:custDataLst>
              <p:tags r:id="rId39"/>
            </p:custDataLst>
          </p:nvPr>
        </p:nvSpPr>
        <p:spPr>
          <a:xfrm>
            <a:off x="6160090" y="1552685"/>
            <a:ext cx="1187200" cy="2539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050" dirty="0" smtClean="0"/>
              <a:t>Erősíteni kell</a:t>
            </a:r>
            <a:endParaRPr lang="hu-HU" sz="1050" dirty="0"/>
          </a:p>
        </p:txBody>
      </p:sp>
      <p:cxnSp>
        <p:nvCxnSpPr>
          <p:cNvPr id="61" name="Straight Connector 60"/>
          <p:cNvCxnSpPr/>
          <p:nvPr>
            <p:custDataLst>
              <p:tags r:id="rId40"/>
            </p:custDataLst>
          </p:nvPr>
        </p:nvCxnSpPr>
        <p:spPr>
          <a:xfrm>
            <a:off x="342900" y="2392911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41"/>
            </p:custDataLst>
          </p:nvPr>
        </p:nvCxnSpPr>
        <p:spPr>
          <a:xfrm>
            <a:off x="342900" y="2703662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42"/>
            </p:custDataLst>
          </p:nvPr>
        </p:nvCxnSpPr>
        <p:spPr>
          <a:xfrm>
            <a:off x="342900" y="3014413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43"/>
            </p:custDataLst>
          </p:nvPr>
        </p:nvCxnSpPr>
        <p:spPr>
          <a:xfrm>
            <a:off x="342900" y="3540607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44"/>
            </p:custDataLst>
          </p:nvPr>
        </p:nvCxnSpPr>
        <p:spPr>
          <a:xfrm>
            <a:off x="342900" y="3851358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45"/>
            </p:custDataLst>
          </p:nvPr>
        </p:nvCxnSpPr>
        <p:spPr>
          <a:xfrm>
            <a:off x="342900" y="4377552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46"/>
            </p:custDataLst>
          </p:nvPr>
        </p:nvCxnSpPr>
        <p:spPr>
          <a:xfrm>
            <a:off x="342900" y="4688303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47"/>
            </p:custDataLst>
          </p:nvPr>
        </p:nvCxnSpPr>
        <p:spPr>
          <a:xfrm>
            <a:off x="342900" y="4999054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48"/>
            </p:custDataLst>
          </p:nvPr>
        </p:nvCxnSpPr>
        <p:spPr>
          <a:xfrm>
            <a:off x="342900" y="5309805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>
            <p:custDataLst>
              <p:tags r:id="rId49"/>
            </p:custDataLst>
          </p:nvPr>
        </p:nvCxnSpPr>
        <p:spPr>
          <a:xfrm>
            <a:off x="342900" y="5620556"/>
            <a:ext cx="848868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2438743"/>
            <a:ext cx="217951" cy="21908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2770980"/>
            <a:ext cx="219086" cy="2190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3060245"/>
            <a:ext cx="219086" cy="21908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3586439"/>
            <a:ext cx="217951" cy="21908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3895369"/>
            <a:ext cx="219086" cy="21908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4423384"/>
            <a:ext cx="217951" cy="21908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4734135"/>
            <a:ext cx="219086" cy="21908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5045288"/>
            <a:ext cx="217951" cy="2190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5355637"/>
            <a:ext cx="217951" cy="21908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37" y="5666390"/>
            <a:ext cx="217951" cy="219086"/>
          </a:xfrm>
          <a:prstGeom prst="rect">
            <a:avLst/>
          </a:prstGeom>
        </p:spPr>
      </p:pic>
      <p:sp>
        <p:nvSpPr>
          <p:cNvPr id="60" name="Dia számának helye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77" name="Picture 82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8" y="3052720"/>
            <a:ext cx="217951" cy="219086"/>
          </a:xfrm>
          <a:prstGeom prst="rect">
            <a:avLst/>
          </a:prstGeom>
        </p:spPr>
      </p:pic>
      <p:sp>
        <p:nvSpPr>
          <p:cNvPr id="94" name="Szövegdoboz 93"/>
          <p:cNvSpPr txBox="1"/>
          <p:nvPr/>
        </p:nvSpPr>
        <p:spPr>
          <a:xfrm>
            <a:off x="2447109" y="296962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/</a:t>
            </a:r>
            <a:endParaRPr lang="hu-HU" dirty="0"/>
          </a:p>
        </p:txBody>
      </p:sp>
      <p:pic>
        <p:nvPicPr>
          <p:cNvPr id="95" name="Picture 82"/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5" y="3884422"/>
            <a:ext cx="217951" cy="219086"/>
          </a:xfrm>
          <a:prstGeom prst="rect">
            <a:avLst/>
          </a:prstGeom>
        </p:spPr>
      </p:pic>
      <p:sp>
        <p:nvSpPr>
          <p:cNvPr id="96" name="Szövegdoboz 95"/>
          <p:cNvSpPr txBox="1"/>
          <p:nvPr/>
        </p:nvSpPr>
        <p:spPr>
          <a:xfrm>
            <a:off x="2451456" y="380132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/</a:t>
            </a:r>
            <a:endParaRPr lang="hu-HU" dirty="0"/>
          </a:p>
        </p:txBody>
      </p:sp>
      <p:sp>
        <p:nvSpPr>
          <p:cNvPr id="99" name="Rectangle 3"/>
          <p:cNvSpPr txBox="1"/>
          <p:nvPr>
            <p:custDataLst>
              <p:tags r:id="rId62"/>
            </p:custDataLst>
          </p:nvPr>
        </p:nvSpPr>
        <p:spPr>
          <a:xfrm>
            <a:off x="2816422" y="4688201"/>
            <a:ext cx="6071696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400" dirty="0" smtClean="0"/>
              <a:t>Várjuk a FIFA </a:t>
            </a:r>
            <a:r>
              <a:rPr lang="hu-HU" sz="1400" dirty="0" err="1" smtClean="0"/>
              <a:t>Task</a:t>
            </a:r>
            <a:r>
              <a:rPr lang="hu-HU" sz="1400" dirty="0" smtClean="0"/>
              <a:t> </a:t>
            </a:r>
            <a:r>
              <a:rPr lang="hu-HU" sz="1400" dirty="0" err="1" smtClean="0"/>
              <a:t>Force</a:t>
            </a:r>
            <a:r>
              <a:rPr lang="hu-HU" sz="1400" dirty="0" smtClean="0"/>
              <a:t> bizottság intézkedési javaslatát</a:t>
            </a:r>
            <a:endParaRPr lang="hu-HU" sz="1400" dirty="0"/>
          </a:p>
        </p:txBody>
      </p:sp>
      <p:sp>
        <p:nvSpPr>
          <p:cNvPr id="100" name="Jobbra nyíl 99"/>
          <p:cNvSpPr/>
          <p:nvPr/>
        </p:nvSpPr>
        <p:spPr>
          <a:xfrm>
            <a:off x="7576457" y="1497876"/>
            <a:ext cx="139337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Jobbra nyíl 100"/>
          <p:cNvSpPr/>
          <p:nvPr/>
        </p:nvSpPr>
        <p:spPr>
          <a:xfrm>
            <a:off x="1998617" y="1989909"/>
            <a:ext cx="139337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Jobbra nyíl 101"/>
          <p:cNvSpPr/>
          <p:nvPr/>
        </p:nvSpPr>
        <p:spPr>
          <a:xfrm>
            <a:off x="1410790" y="2490651"/>
            <a:ext cx="139337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Jobbra nyíl 102"/>
          <p:cNvSpPr/>
          <p:nvPr/>
        </p:nvSpPr>
        <p:spPr>
          <a:xfrm>
            <a:off x="2320835" y="3644538"/>
            <a:ext cx="139337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Jobbra nyíl 103"/>
          <p:cNvSpPr/>
          <p:nvPr/>
        </p:nvSpPr>
        <p:spPr>
          <a:xfrm>
            <a:off x="1724297" y="5756366"/>
            <a:ext cx="139337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Rectangle 63"/>
          <p:cNvSpPr/>
          <p:nvPr>
            <p:custDataLst>
              <p:tags r:id="rId63"/>
            </p:custDataLst>
          </p:nvPr>
        </p:nvSpPr>
        <p:spPr>
          <a:xfrm>
            <a:off x="1346198" y="2420983"/>
            <a:ext cx="266328" cy="24998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Rectangle 63"/>
          <p:cNvSpPr/>
          <p:nvPr>
            <p:custDataLst>
              <p:tags r:id="rId64"/>
            </p:custDataLst>
          </p:nvPr>
        </p:nvSpPr>
        <p:spPr>
          <a:xfrm>
            <a:off x="1655351" y="5681401"/>
            <a:ext cx="266328" cy="27525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Rectangle 63"/>
          <p:cNvSpPr/>
          <p:nvPr>
            <p:custDataLst>
              <p:tags r:id="rId65"/>
            </p:custDataLst>
          </p:nvPr>
        </p:nvSpPr>
        <p:spPr>
          <a:xfrm>
            <a:off x="2264951" y="3570514"/>
            <a:ext cx="266328" cy="26298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Rectangle 63"/>
          <p:cNvSpPr/>
          <p:nvPr>
            <p:custDataLst>
              <p:tags r:id="rId66"/>
            </p:custDataLst>
          </p:nvPr>
        </p:nvSpPr>
        <p:spPr>
          <a:xfrm>
            <a:off x="1929671" y="1932362"/>
            <a:ext cx="266328" cy="26219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ekerekített téglalap 28"/>
          <p:cNvSpPr/>
          <p:nvPr/>
        </p:nvSpPr>
        <p:spPr>
          <a:xfrm>
            <a:off x="870857" y="5878286"/>
            <a:ext cx="6949440" cy="26996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381240"/>
            <a:ext cx="5580112" cy="4857546"/>
          </a:xfrm>
          <a:prstGeom prst="rect">
            <a:avLst/>
          </a:prstGeom>
        </p:spPr>
      </p:pic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77107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>
            <p:custDataLst>
              <p:tags r:id="rId4"/>
            </p:custDataLst>
          </p:nvPr>
        </p:nvSpPr>
        <p:spPr>
          <a:xfrm>
            <a:off x="123378" y="1240882"/>
            <a:ext cx="8830122" cy="44900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Az MLSZ stratégiájának fontos eleme a „</a:t>
            </a:r>
            <a:r>
              <a:rPr lang="hu-HU" sz="2800" dirty="0" err="1" smtClean="0"/>
              <a:t>grassroots</a:t>
            </a:r>
            <a:r>
              <a:rPr lang="hu-HU" sz="2800" dirty="0" smtClean="0"/>
              <a:t>” súlyának növelése</a:t>
            </a:r>
            <a:endParaRPr lang="en-US" sz="2800" dirty="0"/>
          </a:p>
        </p:txBody>
      </p:sp>
      <p:sp>
        <p:nvSpPr>
          <p:cNvPr id="3" name="Rectangle 3"/>
          <p:cNvSpPr txBox="1"/>
          <p:nvPr>
            <p:custDataLst>
              <p:tags r:id="rId6"/>
            </p:custDataLst>
          </p:nvPr>
        </p:nvSpPr>
        <p:spPr>
          <a:xfrm>
            <a:off x="123378" y="1359258"/>
            <a:ext cx="4738914" cy="42934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hu-HU" sz="1400" b="1" dirty="0">
                <a:latin typeface="+mj-lt"/>
              </a:rPr>
              <a:t>A tömegesítés jellemző területei: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Mindennapos iskolai testnevelés bevezetése, benne labdarúgó szakórákkal, szaktanárokkal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Iskolai csapatok, tornák szervezése, támogatása, népszerűsítése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 lányok bevonása a játékba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 szülők bevonása a szervezésbe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Iskolai focipályák építése, illetve támogatása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Lakótelepi fociterületek kialakítása, illetve támogatása</a:t>
            </a:r>
          </a:p>
          <a:p>
            <a:pPr>
              <a:lnSpc>
                <a:spcPct val="90000"/>
              </a:lnSpc>
            </a:pPr>
            <a:endParaRPr lang="hu-HU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sz="1400" b="1" dirty="0">
                <a:latin typeface="+mj-lt"/>
              </a:rPr>
              <a:t>Amatőr bajnokságok szervezése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 versenyszerű amatőr labdarúgás olcsóbbá tétele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Az elszivárgó korosztályok </a:t>
            </a:r>
            <a:r>
              <a:rPr lang="hu-HU" sz="1400" dirty="0" smtClean="0">
                <a:latin typeface="+mj-lt"/>
              </a:rPr>
              <a:t>védelme</a:t>
            </a:r>
            <a:endParaRPr lang="hu-HU" sz="1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Az amatőr bajnokságok szervezettségének javítása</a:t>
            </a:r>
            <a:br>
              <a:rPr lang="hu-HU" sz="1400" dirty="0">
                <a:latin typeface="+mj-lt"/>
              </a:rPr>
            </a:br>
            <a:r>
              <a:rPr lang="hu-HU" sz="1400" dirty="0">
                <a:latin typeface="+mj-lt"/>
              </a:rPr>
              <a:t/>
            </a:r>
            <a:br>
              <a:rPr lang="hu-HU" sz="1400" dirty="0">
                <a:latin typeface="+mj-lt"/>
              </a:rPr>
            </a:br>
            <a:r>
              <a:rPr lang="hu-HU" sz="1400" dirty="0" smtClean="0">
                <a:latin typeface="+mj-lt"/>
              </a:rPr>
              <a:t/>
            </a:r>
            <a:br>
              <a:rPr lang="hu-HU" sz="1400" dirty="0" smtClean="0">
                <a:latin typeface="+mj-lt"/>
              </a:rPr>
            </a:br>
            <a:endParaRPr lang="hu-HU" sz="14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hu-HU" sz="1400" dirty="0">
                <a:latin typeface="+mj-lt"/>
              </a:rPr>
              <a:t>Az amatőr bajnokságok infrastrukturális feltételeinek javítása</a:t>
            </a:r>
          </a:p>
        </p:txBody>
      </p:sp>
      <p:sp>
        <p:nvSpPr>
          <p:cNvPr id="7" name="Rectangle 3"/>
          <p:cNvSpPr txBox="1"/>
          <p:nvPr>
            <p:custDataLst>
              <p:tags r:id="rId7"/>
            </p:custDataLst>
          </p:nvPr>
        </p:nvSpPr>
        <p:spPr>
          <a:xfrm>
            <a:off x="5100992" y="1620510"/>
            <a:ext cx="3852508" cy="38118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Folyamatban, 2013. </a:t>
            </a:r>
            <a:r>
              <a:rPr lang="hu-HU" sz="1400" dirty="0" smtClean="0">
                <a:latin typeface="+mj-lt"/>
                <a:ea typeface="Times New Roman"/>
              </a:rPr>
              <a:t>szeptemberben indul</a:t>
            </a:r>
            <a:br>
              <a:rPr lang="hu-HU" sz="1400" dirty="0" smtClean="0">
                <a:latin typeface="+mj-lt"/>
                <a:ea typeface="Times New Roman"/>
              </a:rPr>
            </a:b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Óriási érdeklődés, középiskolák </a:t>
            </a:r>
            <a:r>
              <a:rPr lang="hu-HU" sz="1400" dirty="0" smtClean="0">
                <a:latin typeface="+mj-lt"/>
                <a:ea typeface="Times New Roman"/>
              </a:rPr>
              <a:t>is</a:t>
            </a:r>
            <a:br>
              <a:rPr lang="hu-HU" sz="1400" dirty="0" smtClean="0">
                <a:latin typeface="+mj-lt"/>
                <a:ea typeface="Times New Roman"/>
              </a:rPr>
            </a:b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12 év alatt rendben, mostantól feljebb is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Eddig nem </a:t>
            </a:r>
            <a:r>
              <a:rPr lang="hu-HU" sz="1400" dirty="0" smtClean="0">
                <a:latin typeface="+mj-lt"/>
                <a:ea typeface="Times New Roman"/>
              </a:rPr>
              <a:t>teljesült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Tervek szerint, helyi sikertörténetek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 smtClean="0">
                <a:latin typeface="+mj-lt"/>
                <a:ea typeface="Times New Roman"/>
              </a:rPr>
              <a:t>Folyamatban, erősíteni kell</a:t>
            </a:r>
            <a:endParaRPr lang="hu-HU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endParaRPr lang="hu-HU" sz="1400" dirty="0" smtClean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 smtClean="0">
                <a:latin typeface="+mj-lt"/>
                <a:ea typeface="Times New Roman"/>
              </a:rPr>
              <a:t>Költségek </a:t>
            </a:r>
            <a:r>
              <a:rPr lang="hu-HU" sz="1400" dirty="0">
                <a:latin typeface="+mj-lt"/>
                <a:ea typeface="Times New Roman"/>
              </a:rPr>
              <a:t>90%-át a szövetség átvállalta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 smtClean="0">
                <a:latin typeface="+mj-lt"/>
                <a:ea typeface="Times New Roman"/>
              </a:rPr>
              <a:t>Elkezdődött, vonzóbbá </a:t>
            </a:r>
            <a:r>
              <a:rPr lang="hu-HU" sz="1400" dirty="0">
                <a:latin typeface="+mj-lt"/>
                <a:ea typeface="Times New Roman"/>
              </a:rPr>
              <a:t>kell tenni a maradást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Az MLSZ integrálta az amatőr </a:t>
            </a:r>
            <a:r>
              <a:rPr lang="hu-HU" sz="1400" dirty="0" smtClean="0">
                <a:latin typeface="+mj-lt"/>
                <a:ea typeface="Times New Roman"/>
              </a:rPr>
              <a:t>bajnokságokat,  </a:t>
            </a:r>
            <a:r>
              <a:rPr lang="hu-HU" sz="1400" dirty="0">
                <a:latin typeface="+mj-lt"/>
                <a:ea typeface="Times New Roman"/>
              </a:rPr>
              <a:t>j</a:t>
            </a:r>
            <a:r>
              <a:rPr lang="hu-HU" sz="1400" dirty="0" smtClean="0">
                <a:latin typeface="+mj-lt"/>
                <a:ea typeface="Times New Roman"/>
              </a:rPr>
              <a:t>avította </a:t>
            </a:r>
            <a:r>
              <a:rPr lang="hu-HU" sz="1400" dirty="0">
                <a:latin typeface="+mj-lt"/>
                <a:ea typeface="Times New Roman"/>
              </a:rPr>
              <a:t>a </a:t>
            </a:r>
            <a:r>
              <a:rPr lang="hu-HU" sz="1400" dirty="0" smtClean="0">
                <a:latin typeface="+mj-lt"/>
                <a:ea typeface="Times New Roman"/>
              </a:rPr>
              <a:t>pénzügyi </a:t>
            </a:r>
            <a:r>
              <a:rPr lang="hu-HU" sz="1400" dirty="0">
                <a:latin typeface="+mj-lt"/>
                <a:ea typeface="Times New Roman"/>
              </a:rPr>
              <a:t>feltételeket, készül az amatőr </a:t>
            </a:r>
            <a:r>
              <a:rPr lang="hu-HU" sz="1400" dirty="0" err="1" smtClean="0">
                <a:latin typeface="+mj-lt"/>
                <a:ea typeface="Times New Roman"/>
              </a:rPr>
              <a:t>licenszrendszer</a:t>
            </a:r>
            <a:r>
              <a:rPr lang="hu-HU" sz="1400" dirty="0">
                <a:latin typeface="+mj-lt"/>
                <a:ea typeface="Times New Roman"/>
              </a:rPr>
              <a:t>. Nőtt a </a:t>
            </a:r>
            <a:r>
              <a:rPr lang="hu-HU" sz="1400" dirty="0" smtClean="0">
                <a:latin typeface="+mj-lt"/>
                <a:ea typeface="Times New Roman"/>
              </a:rPr>
              <a:t>csapatok száma</a:t>
            </a:r>
            <a:endParaRPr lang="en-US" sz="1400" dirty="0">
              <a:latin typeface="+mj-lt"/>
              <a:ea typeface="Times New Roman"/>
            </a:endParaRPr>
          </a:p>
          <a:p>
            <a:pPr lvl="0">
              <a:lnSpc>
                <a:spcPct val="90000"/>
              </a:lnSpc>
              <a:spcBef>
                <a:spcPts val="300"/>
              </a:spcBef>
              <a:buFont typeface="Symbol"/>
              <a:buChar char=""/>
              <a:tabLst>
                <a:tab pos="160020" algn="l"/>
              </a:tabLst>
            </a:pPr>
            <a:r>
              <a:rPr lang="hu-HU" sz="1400" dirty="0">
                <a:latin typeface="+mj-lt"/>
                <a:ea typeface="Times New Roman"/>
              </a:rPr>
              <a:t>Pályák épültek, indul a </a:t>
            </a:r>
            <a:r>
              <a:rPr lang="hu-HU" sz="1400" dirty="0" err="1">
                <a:latin typeface="+mj-lt"/>
                <a:ea typeface="Times New Roman"/>
              </a:rPr>
              <a:t>pályafelújítási</a:t>
            </a:r>
            <a:r>
              <a:rPr lang="hu-HU" sz="1400" dirty="0">
                <a:latin typeface="+mj-lt"/>
                <a:ea typeface="Times New Roman"/>
              </a:rPr>
              <a:t> program</a:t>
            </a:r>
            <a:endParaRPr lang="en-US" sz="1400" dirty="0">
              <a:latin typeface="+mj-lt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17" y="1629768"/>
            <a:ext cx="219086" cy="21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2059710"/>
            <a:ext cx="217951" cy="21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92" y="2476477"/>
            <a:ext cx="217951" cy="219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17" y="2723239"/>
            <a:ext cx="219086" cy="21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17" y="3222566"/>
            <a:ext cx="219086" cy="21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2978037"/>
            <a:ext cx="217951" cy="21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3864733"/>
            <a:ext cx="217951" cy="21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4101424"/>
            <a:ext cx="217951" cy="219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4367236"/>
            <a:ext cx="217951" cy="21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85" y="5149549"/>
            <a:ext cx="217951" cy="21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17" y="2476477"/>
            <a:ext cx="219086" cy="21908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238125" y="3526280"/>
            <a:ext cx="8715375" cy="381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>
          <a:xfrm>
            <a:off x="6924118" y="6286014"/>
            <a:ext cx="2133600" cy="365125"/>
          </a:xfrm>
        </p:spPr>
        <p:txBody>
          <a:bodyPr/>
          <a:lstStyle/>
          <a:p>
            <a:fld id="{E003E179-5E9C-4A79-B392-4AA3BB93ABFF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907280" y="239049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/</a:t>
            </a:r>
            <a:endParaRPr lang="hu-HU" dirty="0"/>
          </a:p>
        </p:txBody>
      </p:sp>
      <p:sp>
        <p:nvSpPr>
          <p:cNvPr id="27" name="Rectangle 3"/>
          <p:cNvSpPr txBox="1"/>
          <p:nvPr>
            <p:custDataLst>
              <p:tags r:id="rId19"/>
            </p:custDataLst>
          </p:nvPr>
        </p:nvSpPr>
        <p:spPr>
          <a:xfrm>
            <a:off x="827997" y="5835093"/>
            <a:ext cx="235934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err="1" smtClean="0"/>
              <a:t>Grassroots</a:t>
            </a:r>
            <a:r>
              <a:rPr lang="hu-HU" sz="1600" dirty="0" smtClean="0"/>
              <a:t> minősítés:</a:t>
            </a:r>
            <a:endParaRPr lang="hu-HU" sz="1600" dirty="0"/>
          </a:p>
        </p:txBody>
      </p:sp>
      <p:sp>
        <p:nvSpPr>
          <p:cNvPr id="28" name="Rectangle 3"/>
          <p:cNvSpPr txBox="1"/>
          <p:nvPr>
            <p:custDataLst>
              <p:tags r:id="rId20"/>
            </p:custDataLst>
          </p:nvPr>
        </p:nvSpPr>
        <p:spPr>
          <a:xfrm>
            <a:off x="3394785" y="5835166"/>
            <a:ext cx="542702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smtClean="0"/>
              <a:t>2. csillag minősítés alatt (döntés áprilisban várható)</a:t>
            </a:r>
            <a:endParaRPr lang="hu-HU" sz="1600" dirty="0"/>
          </a:p>
        </p:txBody>
      </p:sp>
      <p:pic>
        <p:nvPicPr>
          <p:cNvPr id="30" name="Picture 5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89" y="5903535"/>
            <a:ext cx="217951" cy="2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0B90-E33B-4647-9640-C67FA1FC0CE5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152400" y="1672984"/>
            <a:ext cx="5580112" cy="4857546"/>
          </a:xfrm>
          <a:prstGeom prst="rect">
            <a:avLst/>
          </a:prstGeom>
        </p:spPr>
      </p:pic>
      <p:pic>
        <p:nvPicPr>
          <p:cNvPr id="5" name="Picture 8" descr="http://www.footballtop21.com/files/images/kep8/3kerfoto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75" y="4352799"/>
            <a:ext cx="3260800" cy="217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"/>
          <p:cNvSpPr/>
          <p:nvPr>
            <p:custDataLst>
              <p:tags r:id="rId3"/>
            </p:custDataLst>
          </p:nvPr>
        </p:nvSpPr>
        <p:spPr>
          <a:xfrm>
            <a:off x="4645818" y="3662924"/>
            <a:ext cx="293688" cy="293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/>
          </a:p>
        </p:txBody>
      </p:sp>
      <p:cxnSp>
        <p:nvCxnSpPr>
          <p:cNvPr id="7" name="Straight Connector 7"/>
          <p:cNvCxnSpPr>
            <a:stCxn id="15" idx="3"/>
            <a:endCxn id="6" idx="1"/>
          </p:cNvCxnSpPr>
          <p:nvPr>
            <p:custDataLst>
              <p:tags r:id="rId4"/>
            </p:custDataLst>
          </p:nvPr>
        </p:nvCxnSpPr>
        <p:spPr>
          <a:xfrm>
            <a:off x="3466011" y="2478986"/>
            <a:ext cx="1222817" cy="122694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7"/>
          <p:cNvCxnSpPr>
            <a:stCxn id="6" idx="3"/>
            <a:endCxn id="19" idx="3"/>
          </p:cNvCxnSpPr>
          <p:nvPr>
            <p:custDataLst>
              <p:tags r:id="rId5"/>
            </p:custDataLst>
          </p:nvPr>
        </p:nvCxnSpPr>
        <p:spPr>
          <a:xfrm rot="5400000">
            <a:off x="3554471" y="4112525"/>
            <a:ext cx="1333280" cy="93543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1"/>
          <p:cNvCxnSpPr>
            <a:stCxn id="16" idx="1"/>
            <a:endCxn id="6" idx="7"/>
          </p:cNvCxnSpPr>
          <p:nvPr>
            <p:custDataLst>
              <p:tags r:id="rId6"/>
            </p:custDataLst>
          </p:nvPr>
        </p:nvCxnSpPr>
        <p:spPr>
          <a:xfrm rot="10800000" flipV="1">
            <a:off x="4896496" y="2117678"/>
            <a:ext cx="842452" cy="15882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4"/>
          <p:cNvCxnSpPr>
            <a:stCxn id="18" idx="1"/>
            <a:endCxn id="6" idx="5"/>
          </p:cNvCxnSpPr>
          <p:nvPr>
            <p:custDataLst>
              <p:tags r:id="rId7"/>
            </p:custDataLst>
          </p:nvPr>
        </p:nvCxnSpPr>
        <p:spPr>
          <a:xfrm rot="10800000">
            <a:off x="4896497" y="3913602"/>
            <a:ext cx="319917" cy="12444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7"/>
          <p:cNvCxnSpPr>
            <a:stCxn id="17" idx="1"/>
            <a:endCxn id="6" idx="6"/>
          </p:cNvCxnSpPr>
          <p:nvPr>
            <p:custDataLst>
              <p:tags r:id="rId8"/>
            </p:custDataLst>
          </p:nvPr>
        </p:nvCxnSpPr>
        <p:spPr>
          <a:xfrm rot="10800000" flipV="1">
            <a:off x="4939506" y="3805120"/>
            <a:ext cx="1191328" cy="464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9600" y="42703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/>
              <a:t>A </a:t>
            </a:r>
            <a:r>
              <a:rPr lang="hu-HU" sz="2800" dirty="0" smtClean="0"/>
              <a:t>„</a:t>
            </a:r>
            <a:r>
              <a:rPr lang="hu-HU" sz="2800" dirty="0" err="1" smtClean="0"/>
              <a:t>Grassroots</a:t>
            </a:r>
            <a:r>
              <a:rPr lang="hu-HU" sz="2800" dirty="0" smtClean="0"/>
              <a:t>”</a:t>
            </a:r>
            <a:r>
              <a:rPr lang="hu-HU" sz="2800" dirty="0" err="1" smtClean="0"/>
              <a:t>-program</a:t>
            </a:r>
            <a:r>
              <a:rPr lang="hu-HU" sz="2800" dirty="0" smtClean="0"/>
              <a:t> célja, hogy minden szinten minél többen futballozzanak </a:t>
            </a:r>
            <a:endParaRPr lang="en-US" sz="2800" dirty="0"/>
          </a:p>
        </p:txBody>
      </p:sp>
      <p:sp>
        <p:nvSpPr>
          <p:cNvPr id="13" name="AutoShape 4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utoShape 7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Rectangle 3"/>
          <p:cNvSpPr txBox="1"/>
          <p:nvPr>
            <p:custDataLst>
              <p:tags r:id="rId12"/>
            </p:custDataLst>
          </p:nvPr>
        </p:nvSpPr>
        <p:spPr>
          <a:xfrm>
            <a:off x="104503" y="1439708"/>
            <a:ext cx="3361508" cy="2078555"/>
          </a:xfrm>
          <a:prstGeom prst="roundRect">
            <a:avLst>
              <a:gd name="adj" fmla="val 657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500" b="1" dirty="0" smtClean="0"/>
              <a:t>Gyermeklabdarúgás</a:t>
            </a:r>
          </a:p>
          <a:p>
            <a:r>
              <a:rPr lang="hu-HU" sz="1500" dirty="0" smtClean="0"/>
              <a:t>Bozsik-program (119 ezer gyermek)</a:t>
            </a:r>
          </a:p>
          <a:p>
            <a:r>
              <a:rPr lang="hu-HU" sz="1500" dirty="0" smtClean="0"/>
              <a:t>Tanórás labdarúgás</a:t>
            </a:r>
          </a:p>
          <a:p>
            <a:r>
              <a:rPr lang="hu-HU" sz="1500" dirty="0" smtClean="0"/>
              <a:t>Foci fesztiválok (4 ezer gyermek)</a:t>
            </a:r>
          </a:p>
          <a:p>
            <a:r>
              <a:rPr lang="hu-HU" sz="1500" dirty="0" smtClean="0"/>
              <a:t>Iskolaidőn kívüli programok</a:t>
            </a:r>
          </a:p>
          <a:p>
            <a:r>
              <a:rPr lang="hu-HU" sz="1500" dirty="0" smtClean="0"/>
              <a:t>Szünidei táborok</a:t>
            </a:r>
            <a:endParaRPr lang="hu-HU" sz="1500" dirty="0"/>
          </a:p>
        </p:txBody>
      </p:sp>
      <p:sp>
        <p:nvSpPr>
          <p:cNvPr id="16" name="Rectangle 3"/>
          <p:cNvSpPr txBox="1"/>
          <p:nvPr>
            <p:custDataLst>
              <p:tags r:id="rId13"/>
            </p:custDataLst>
          </p:nvPr>
        </p:nvSpPr>
        <p:spPr>
          <a:xfrm>
            <a:off x="5738948" y="1640006"/>
            <a:ext cx="3187337" cy="955343"/>
          </a:xfrm>
          <a:prstGeom prst="roundRect">
            <a:avLst>
              <a:gd name="adj" fmla="val 657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500" b="1" dirty="0" smtClean="0"/>
              <a:t>Amatőr labdarúgás</a:t>
            </a:r>
          </a:p>
          <a:p>
            <a:r>
              <a:rPr lang="hu-HU" sz="1500" dirty="0" smtClean="0"/>
              <a:t>Regionális, megyei és városi bajnokságok (&gt; 100 ezer játékos)</a:t>
            </a:r>
            <a:endParaRPr lang="hu-HU" sz="1500" dirty="0"/>
          </a:p>
        </p:txBody>
      </p:sp>
      <p:sp>
        <p:nvSpPr>
          <p:cNvPr id="18" name="Rectangle 3"/>
          <p:cNvSpPr txBox="1"/>
          <p:nvPr>
            <p:custDataLst>
              <p:tags r:id="rId14"/>
            </p:custDataLst>
          </p:nvPr>
        </p:nvSpPr>
        <p:spPr>
          <a:xfrm>
            <a:off x="5216413" y="4681589"/>
            <a:ext cx="3143814" cy="952858"/>
          </a:xfrm>
          <a:prstGeom prst="roundRect">
            <a:avLst>
              <a:gd name="adj" fmla="val 657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500" b="1" dirty="0" smtClean="0"/>
              <a:t>Veterán labdarúgás</a:t>
            </a:r>
          </a:p>
          <a:p>
            <a:r>
              <a:rPr lang="hu-HU" sz="1500" dirty="0" smtClean="0"/>
              <a:t>Bajnokságok </a:t>
            </a:r>
            <a:r>
              <a:rPr lang="hu-HU" sz="1300" dirty="0" smtClean="0"/>
              <a:t>(35-45 és 45-59 évesek)</a:t>
            </a:r>
          </a:p>
          <a:p>
            <a:r>
              <a:rPr lang="hu-HU" sz="1500" dirty="0" smtClean="0"/>
              <a:t>Kupák </a:t>
            </a:r>
            <a:r>
              <a:rPr lang="hu-HU" sz="1300" dirty="0" smtClean="0"/>
              <a:t>(60 év felettiek)</a:t>
            </a:r>
            <a:endParaRPr lang="hu-HU" sz="1300" dirty="0"/>
          </a:p>
        </p:txBody>
      </p:sp>
      <p:sp>
        <p:nvSpPr>
          <p:cNvPr id="17" name="Rectangle 3"/>
          <p:cNvSpPr txBox="1"/>
          <p:nvPr>
            <p:custDataLst>
              <p:tags r:id="rId15"/>
            </p:custDataLst>
          </p:nvPr>
        </p:nvSpPr>
        <p:spPr>
          <a:xfrm>
            <a:off x="6130834" y="3218816"/>
            <a:ext cx="2908663" cy="1172610"/>
          </a:xfrm>
          <a:prstGeom prst="roundRect">
            <a:avLst>
              <a:gd name="adj" fmla="val 657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500" b="1" dirty="0" smtClean="0"/>
              <a:t>Fogyatékos labdarúgás</a:t>
            </a:r>
          </a:p>
          <a:p>
            <a:r>
              <a:rPr lang="hu-HU" sz="1500" dirty="0" smtClean="0"/>
              <a:t>Szociális Program:</a:t>
            </a:r>
          </a:p>
          <a:p>
            <a:pPr>
              <a:buNone/>
            </a:pPr>
            <a:r>
              <a:rPr lang="hu-HU" sz="1500" dirty="0" smtClean="0"/>
              <a:t>	</a:t>
            </a:r>
            <a:r>
              <a:rPr lang="hu-HU" sz="1500" dirty="0" smtClean="0">
                <a:solidFill>
                  <a:srgbClr val="FF0000"/>
                </a:solidFill>
              </a:rPr>
              <a:t>5 ezer  (!) fogyatékos játékos</a:t>
            </a:r>
          </a:p>
          <a:p>
            <a:r>
              <a:rPr lang="hu-HU" sz="1500" dirty="0" smtClean="0"/>
              <a:t>Esély Fesztivál</a:t>
            </a:r>
            <a:endParaRPr lang="hu-HU" sz="1500" dirty="0"/>
          </a:p>
        </p:txBody>
      </p:sp>
      <p:sp>
        <p:nvSpPr>
          <p:cNvPr id="19" name="Rectangle 3"/>
          <p:cNvSpPr txBox="1"/>
          <p:nvPr>
            <p:custDataLst>
              <p:tags r:id="rId16"/>
            </p:custDataLst>
          </p:nvPr>
        </p:nvSpPr>
        <p:spPr>
          <a:xfrm>
            <a:off x="487679" y="4217298"/>
            <a:ext cx="3265715" cy="2059168"/>
          </a:xfrm>
          <a:prstGeom prst="roundRect">
            <a:avLst>
              <a:gd name="adj" fmla="val 6573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500" b="1" dirty="0" smtClean="0"/>
              <a:t>Utánpótlás képzés</a:t>
            </a:r>
          </a:p>
          <a:p>
            <a:r>
              <a:rPr lang="hu-HU" sz="1500" dirty="0" smtClean="0"/>
              <a:t>Egyesületi képzés</a:t>
            </a:r>
          </a:p>
          <a:p>
            <a:r>
              <a:rPr lang="hu-HU" sz="1500" dirty="0" smtClean="0"/>
              <a:t>Coca-Cola </a:t>
            </a:r>
            <a:r>
              <a:rPr lang="hu-HU" sz="1500" dirty="0" err="1" smtClean="0"/>
              <a:t>Cup</a:t>
            </a:r>
            <a:r>
              <a:rPr lang="hu-HU" sz="1500" dirty="0" smtClean="0"/>
              <a:t> (középiskolásoknak, több  száz csapat, 5400 játékos)</a:t>
            </a:r>
          </a:p>
          <a:p>
            <a:r>
              <a:rPr lang="hu-HU" sz="1500" dirty="0" smtClean="0"/>
              <a:t>Campus Bajnokság (egyetemistáknak, 8 ezer játékos)</a:t>
            </a:r>
            <a:endParaRPr lang="hu-HU" sz="1500" dirty="0"/>
          </a:p>
        </p:txBody>
      </p:sp>
      <p:sp>
        <p:nvSpPr>
          <p:cNvPr id="20" name="Rectangle 3"/>
          <p:cNvSpPr txBox="1"/>
          <p:nvPr>
            <p:custDataLst>
              <p:tags r:id="rId17"/>
            </p:custDataLst>
          </p:nvPr>
        </p:nvSpPr>
        <p:spPr>
          <a:xfrm>
            <a:off x="3635744" y="3132574"/>
            <a:ext cx="2313836" cy="1354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500" b="1" dirty="0">
                <a:solidFill>
                  <a:schemeClr val="bg1"/>
                </a:solidFill>
              </a:rPr>
              <a:t>„</a:t>
            </a:r>
            <a:r>
              <a:rPr lang="hu-HU" sz="1500" b="1" dirty="0" err="1">
                <a:solidFill>
                  <a:schemeClr val="bg1"/>
                </a:solidFill>
              </a:rPr>
              <a:t>Grassroots</a:t>
            </a:r>
            <a:r>
              <a:rPr lang="hu-HU" sz="1500" b="1" dirty="0">
                <a:solidFill>
                  <a:schemeClr val="bg1"/>
                </a:solidFill>
              </a:rPr>
              <a:t>”</a:t>
            </a:r>
            <a:r>
              <a:rPr lang="hu-HU" sz="1500" b="1" dirty="0" err="1">
                <a:solidFill>
                  <a:schemeClr val="bg1"/>
                </a:solidFill>
              </a:rPr>
              <a:t>-program</a:t>
            </a:r>
            <a:r>
              <a:rPr lang="hu-HU" sz="1500" b="1" dirty="0">
                <a:solidFill>
                  <a:schemeClr val="bg1"/>
                </a:solidFill>
              </a:rPr>
              <a:t> 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3320048" y="1494459"/>
            <a:ext cx="5580112" cy="4857546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4934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>
            <p:custDataLst>
              <p:tags r:id="rId4"/>
            </p:custDataLst>
          </p:nvPr>
        </p:nvSpPr>
        <p:spPr>
          <a:xfrm>
            <a:off x="4556259" y="2362947"/>
            <a:ext cx="4326701" cy="516047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5"/>
            </p:custDataLst>
          </p:nvPr>
        </p:nvSpPr>
        <p:spPr>
          <a:xfrm>
            <a:off x="4547551" y="3387634"/>
            <a:ext cx="4352827" cy="48670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"/>
            </p:custDataLst>
          </p:nvPr>
        </p:nvSpPr>
        <p:spPr>
          <a:xfrm>
            <a:off x="4556259" y="4368046"/>
            <a:ext cx="4335411" cy="97030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Autofit/>
          </a:bodyPr>
          <a:lstStyle/>
          <a:p>
            <a:r>
              <a:rPr lang="hu-HU" sz="4000" b="1" dirty="0" smtClean="0"/>
              <a:t>Több mint 200 ezer labdarúgó !</a:t>
            </a:r>
            <a:endParaRPr lang="en-US" sz="4000" b="1" dirty="0"/>
          </a:p>
        </p:txBody>
      </p:sp>
      <p:sp>
        <p:nvSpPr>
          <p:cNvPr id="7" name="AutoShape 4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7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Rectangle 3"/>
          <p:cNvSpPr txBox="1"/>
          <p:nvPr>
            <p:custDataLst>
              <p:tags r:id="rId10"/>
            </p:custDataLst>
          </p:nvPr>
        </p:nvSpPr>
        <p:spPr>
          <a:xfrm>
            <a:off x="4642569" y="2320708"/>
            <a:ext cx="2768902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smtClean="0"/>
              <a:t>	Amatőr játékosok száma</a:t>
            </a:r>
          </a:p>
          <a:p>
            <a:pPr>
              <a:buNone/>
            </a:pPr>
            <a:r>
              <a:rPr lang="hu-HU" sz="1600" dirty="0" smtClean="0"/>
              <a:t>	(Bozsik program nélkül)</a:t>
            </a:r>
            <a:endParaRPr lang="hu-HU" sz="1600" dirty="0"/>
          </a:p>
        </p:txBody>
      </p:sp>
      <p:sp>
        <p:nvSpPr>
          <p:cNvPr id="60" name="Rectangle 3"/>
          <p:cNvSpPr txBox="1"/>
          <p:nvPr>
            <p:custDataLst>
              <p:tags r:id="rId11"/>
            </p:custDataLst>
          </p:nvPr>
        </p:nvSpPr>
        <p:spPr>
          <a:xfrm>
            <a:off x="7620180" y="2486179"/>
            <a:ext cx="12705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106.000</a:t>
            </a:r>
            <a:endParaRPr lang="hu-HU" sz="1600" dirty="0"/>
          </a:p>
        </p:txBody>
      </p:sp>
      <p:sp>
        <p:nvSpPr>
          <p:cNvPr id="32" name="Rectangle 3"/>
          <p:cNvSpPr txBox="1"/>
          <p:nvPr>
            <p:custDataLst>
              <p:tags r:id="rId12"/>
            </p:custDataLst>
          </p:nvPr>
        </p:nvSpPr>
        <p:spPr>
          <a:xfrm>
            <a:off x="4642569" y="2974670"/>
            <a:ext cx="276890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smtClean="0"/>
              <a:t>	Bozsik Intézményi program</a:t>
            </a:r>
            <a:endParaRPr lang="hu-HU" sz="1600" dirty="0"/>
          </a:p>
        </p:txBody>
      </p:sp>
      <p:sp>
        <p:nvSpPr>
          <p:cNvPr id="61" name="Rectangle 3"/>
          <p:cNvSpPr txBox="1"/>
          <p:nvPr>
            <p:custDataLst>
              <p:tags r:id="rId13"/>
            </p:custDataLst>
          </p:nvPr>
        </p:nvSpPr>
        <p:spPr>
          <a:xfrm>
            <a:off x="8003461" y="2957252"/>
            <a:ext cx="89592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60.000</a:t>
            </a:r>
            <a:endParaRPr lang="hu-HU" sz="1600" dirty="0"/>
          </a:p>
        </p:txBody>
      </p:sp>
      <p:sp>
        <p:nvSpPr>
          <p:cNvPr id="33" name="Rectangle 3"/>
          <p:cNvSpPr txBox="1"/>
          <p:nvPr>
            <p:custDataLst>
              <p:tags r:id="rId14"/>
            </p:custDataLst>
          </p:nvPr>
        </p:nvSpPr>
        <p:spPr>
          <a:xfrm>
            <a:off x="4642569" y="3463161"/>
            <a:ext cx="276890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smtClean="0"/>
              <a:t>	Bozsik Egyesületi program</a:t>
            </a:r>
            <a:endParaRPr lang="hu-HU" sz="1600" dirty="0"/>
          </a:p>
        </p:txBody>
      </p:sp>
      <p:sp>
        <p:nvSpPr>
          <p:cNvPr id="35" name="Rectangle 3"/>
          <p:cNvSpPr txBox="1"/>
          <p:nvPr>
            <p:custDataLst>
              <p:tags r:id="rId15"/>
            </p:custDataLst>
          </p:nvPr>
        </p:nvSpPr>
        <p:spPr>
          <a:xfrm>
            <a:off x="4642569" y="4007063"/>
            <a:ext cx="276890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dirty="0" smtClean="0"/>
              <a:t>	Kettős igazolás</a:t>
            </a:r>
            <a:endParaRPr lang="hu-HU" sz="1600" dirty="0"/>
          </a:p>
        </p:txBody>
      </p:sp>
      <p:sp>
        <p:nvSpPr>
          <p:cNvPr id="58" name="Rectangle 3"/>
          <p:cNvSpPr txBox="1"/>
          <p:nvPr>
            <p:custDataLst>
              <p:tags r:id="rId16"/>
            </p:custDataLst>
          </p:nvPr>
        </p:nvSpPr>
        <p:spPr>
          <a:xfrm>
            <a:off x="8047006" y="4486847"/>
            <a:ext cx="89592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b="1" u="dbl" dirty="0" smtClean="0"/>
              <a:t>205.000</a:t>
            </a:r>
            <a:endParaRPr lang="hu-HU" sz="1600" b="1" u="dbl" dirty="0"/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>
          <a:xfrm>
            <a:off x="193049" y="1602456"/>
            <a:ext cx="8794199" cy="42857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Dia számának hely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68" name="Rectangle 3"/>
          <p:cNvSpPr txBox="1"/>
          <p:nvPr>
            <p:custDataLst>
              <p:tags r:id="rId18"/>
            </p:custDataLst>
          </p:nvPr>
        </p:nvSpPr>
        <p:spPr>
          <a:xfrm>
            <a:off x="8025226" y="3449303"/>
            <a:ext cx="89592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59.000</a:t>
            </a:r>
            <a:endParaRPr lang="hu-HU" sz="1600" dirty="0"/>
          </a:p>
        </p:txBody>
      </p:sp>
      <p:sp>
        <p:nvSpPr>
          <p:cNvPr id="69" name="Rectangle 3"/>
          <p:cNvSpPr txBox="1"/>
          <p:nvPr>
            <p:custDataLst>
              <p:tags r:id="rId19"/>
            </p:custDataLst>
          </p:nvPr>
        </p:nvSpPr>
        <p:spPr>
          <a:xfrm>
            <a:off x="7820478" y="4002317"/>
            <a:ext cx="1096314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- 20.000</a:t>
            </a:r>
            <a:endParaRPr lang="hu-HU" sz="1600" dirty="0"/>
          </a:p>
        </p:txBody>
      </p:sp>
      <p:sp>
        <p:nvSpPr>
          <p:cNvPr id="70" name="Rectangle 3"/>
          <p:cNvSpPr txBox="1"/>
          <p:nvPr>
            <p:custDataLst>
              <p:tags r:id="rId20"/>
            </p:custDataLst>
          </p:nvPr>
        </p:nvSpPr>
        <p:spPr>
          <a:xfrm>
            <a:off x="4728967" y="4490405"/>
            <a:ext cx="3509560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b="1" cap="small" dirty="0" smtClean="0">
                <a:solidFill>
                  <a:schemeClr val="accent3">
                    <a:lumMod val="75000"/>
                  </a:schemeClr>
                </a:solidFill>
              </a:rPr>
              <a:t>regisztrált, igazolt labdarúgó összesen:</a:t>
            </a:r>
          </a:p>
          <a:p>
            <a:pPr>
              <a:buNone/>
            </a:pPr>
            <a:r>
              <a:rPr lang="hu-HU" sz="1600" cap="small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hu-HU" sz="1600" dirty="0" smtClean="0">
                <a:solidFill>
                  <a:schemeClr val="accent3">
                    <a:lumMod val="75000"/>
                  </a:schemeClr>
                </a:solidFill>
              </a:rPr>
              <a:t>kispályások, hobbifocisták nélkül</a:t>
            </a:r>
            <a:r>
              <a:rPr lang="hu-HU" sz="1600" cap="small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hu-HU" sz="1600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" name="Kép 70" descr="gyerek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3159" y="2361432"/>
            <a:ext cx="4446161" cy="29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158164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think-cell Slide" r:id="rId42" imgW="360" imgH="360" progId="">
                  <p:embed/>
                </p:oleObj>
              </mc:Choice>
              <mc:Fallback>
                <p:oleObj name="think-cell Slide" r:id="rId42" imgW="360" imgH="36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Calibri"/>
              <a:sym typeface="Calibri"/>
            </a:endParaRPr>
          </a:p>
        </p:txBody>
      </p:sp>
      <p:sp>
        <p:nvSpPr>
          <p:cNvPr id="57" name="Rounded Rectangle 56"/>
          <p:cNvSpPr/>
          <p:nvPr>
            <p:custDataLst>
              <p:tags r:id="rId5"/>
            </p:custDataLst>
          </p:nvPr>
        </p:nvSpPr>
        <p:spPr>
          <a:xfrm>
            <a:off x="6463978" y="3319540"/>
            <a:ext cx="2151284" cy="23501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102" name="Rectangle 101"/>
          <p:cNvSpPr/>
          <p:nvPr>
            <p:custDataLst>
              <p:tags r:id="rId6"/>
            </p:custDataLst>
          </p:nvPr>
        </p:nvSpPr>
        <p:spPr>
          <a:xfrm>
            <a:off x="698818" y="1446414"/>
            <a:ext cx="8287240" cy="44072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hu-HU" sz="2800" dirty="0" smtClean="0"/>
              <a:t>válogatottak teljesítménye javul, ezért ambiciózus</a:t>
            </a:r>
            <a:br>
              <a:rPr lang="hu-HU" sz="2800" dirty="0" smtClean="0"/>
            </a:br>
            <a:r>
              <a:rPr lang="hu-HU" sz="2800" dirty="0" smtClean="0"/>
              <a:t>célt tűztünk ki magunk elé:</a:t>
            </a:r>
            <a:endParaRPr lang="en-US" sz="2800" dirty="0"/>
          </a:p>
        </p:txBody>
      </p:sp>
      <p:sp>
        <p:nvSpPr>
          <p:cNvPr id="7" name="AutoShape 4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7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8" name="ACET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018651" y="1573216"/>
            <a:ext cx="1820549" cy="265113"/>
            <a:chOff x="915" y="863"/>
            <a:chExt cx="2686" cy="167"/>
          </a:xfrm>
        </p:grpSpPr>
        <p:cxnSp>
          <p:nvCxnSpPr>
            <p:cNvPr id="39" name="AutoShape 70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AutoShape 71"/>
            <p:cNvSpPr>
              <a:spLocks noChangeArrowheads="1"/>
            </p:cNvSpPr>
            <p:nvPr/>
          </p:nvSpPr>
          <p:spPr bwMode="auto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hu-HU" sz="1600" b="1" dirty="0" smtClean="0"/>
                <a:t>Értékelés</a:t>
              </a:r>
              <a:endParaRPr lang="en-US" sz="1600" b="1" dirty="0"/>
            </a:p>
          </p:txBody>
        </p:sp>
      </p:grpSp>
      <p:sp>
        <p:nvSpPr>
          <p:cNvPr id="23" name="Rectangle 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55575" y="2067690"/>
            <a:ext cx="1086486" cy="1028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Ranglisták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 txBox="1"/>
          <p:nvPr>
            <p:custDataLst>
              <p:tags r:id="rId12"/>
            </p:custDataLst>
          </p:nvPr>
        </p:nvSpPr>
        <p:spPr>
          <a:xfrm>
            <a:off x="1303450" y="2067690"/>
            <a:ext cx="286776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dirty="0" smtClean="0"/>
              <a:t>A v</a:t>
            </a:r>
            <a:r>
              <a:rPr lang="hu-HU" sz="1600" dirty="0" err="1" smtClean="0"/>
              <a:t>álogatott</a:t>
            </a:r>
            <a:r>
              <a:rPr lang="hu-HU" sz="1600" dirty="0" smtClean="0"/>
              <a:t> világranglista-helyezése</a:t>
            </a:r>
            <a:endParaRPr lang="en-US" sz="1600" dirty="0" smtClean="0"/>
          </a:p>
        </p:txBody>
      </p:sp>
      <p:sp>
        <p:nvSpPr>
          <p:cNvPr id="37" name="Rectangle 3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7018651" y="2067690"/>
            <a:ext cx="182054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dirty="0" smtClean="0"/>
              <a:t>Jelenleg 32. hely</a:t>
            </a:r>
            <a:endParaRPr lang="en-US" sz="1600" dirty="0" smtClean="0"/>
          </a:p>
        </p:txBody>
      </p:sp>
      <p:sp>
        <p:nvSpPr>
          <p:cNvPr id="43" name="Rectangle 3"/>
          <p:cNvSpPr txBox="1"/>
          <p:nvPr>
            <p:custDataLst>
              <p:tags r:id="rId14"/>
            </p:custDataLst>
          </p:nvPr>
        </p:nvSpPr>
        <p:spPr>
          <a:xfrm>
            <a:off x="1303450" y="2557874"/>
            <a:ext cx="318672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dirty="0" smtClean="0"/>
              <a:t>FIFA-világranglista európai helyezés</a:t>
            </a:r>
            <a:endParaRPr lang="en-US" sz="1600" dirty="0" smtClean="0"/>
          </a:p>
        </p:txBody>
      </p:sp>
      <p:sp>
        <p:nvSpPr>
          <p:cNvPr id="46" name="Rectangle 3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7018651" y="2557874"/>
            <a:ext cx="1820549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dirty="0" smtClean="0"/>
              <a:t>Jelenleg 18. hely</a:t>
            </a:r>
            <a:endParaRPr lang="en-US" sz="1600" dirty="0" smtClean="0"/>
          </a:p>
        </p:txBody>
      </p:sp>
      <p:cxnSp>
        <p:nvCxnSpPr>
          <p:cNvPr id="28" name="AutoShape 70"/>
          <p:cNvCxnSpPr>
            <a:cxnSpLocks noChangeShapeType="1"/>
            <a:stCxn id="29" idx="4"/>
            <a:endCxn id="29" idx="6"/>
          </p:cNvCxnSpPr>
          <p:nvPr>
            <p:custDataLst>
              <p:tags r:id="rId16"/>
            </p:custDataLst>
          </p:nvPr>
        </p:nvCxnSpPr>
        <p:spPr bwMode="auto">
          <a:xfrm>
            <a:off x="4587449" y="1838329"/>
            <a:ext cx="597217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7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87449" y="1573641"/>
            <a:ext cx="597217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600" b="1" dirty="0" smtClean="0"/>
              <a:t>2006</a:t>
            </a:r>
            <a:endParaRPr lang="en-US" sz="1600" b="1" dirty="0"/>
          </a:p>
        </p:txBody>
      </p:sp>
      <p:sp>
        <p:nvSpPr>
          <p:cNvPr id="26" name="Rectangle 3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4587449" y="2067690"/>
            <a:ext cx="59721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62</a:t>
            </a:r>
            <a:endParaRPr lang="en-US" sz="1600" dirty="0" smtClean="0"/>
          </a:p>
        </p:txBody>
      </p:sp>
      <p:sp>
        <p:nvSpPr>
          <p:cNvPr id="44" name="Rectangle 3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4587449" y="2557874"/>
            <a:ext cx="597217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24</a:t>
            </a:r>
            <a:endParaRPr lang="en-US" sz="1600" dirty="0" smtClean="0"/>
          </a:p>
        </p:txBody>
      </p:sp>
      <p:grpSp>
        <p:nvGrpSpPr>
          <p:cNvPr id="33" name="ACET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423479" y="1573215"/>
            <a:ext cx="1356360" cy="265113"/>
            <a:chOff x="915" y="863"/>
            <a:chExt cx="2686" cy="167"/>
          </a:xfrm>
        </p:grpSpPr>
        <p:cxnSp>
          <p:nvCxnSpPr>
            <p:cNvPr id="34" name="AutoShape 70"/>
            <p:cNvCxnSpPr>
              <a:cxnSpLocks noChangeShapeType="1"/>
              <a:stCxn id="35" idx="4"/>
              <a:endCxn id="3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AutoShape 71"/>
            <p:cNvSpPr>
              <a:spLocks noChangeArrowheads="1"/>
            </p:cNvSpPr>
            <p:nvPr/>
          </p:nvSpPr>
          <p:spPr bwMode="auto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 smtClean="0"/>
                <a:t>C</a:t>
              </a:r>
              <a:r>
                <a:rPr lang="hu-HU" sz="1600" b="1" dirty="0" err="1" smtClean="0"/>
                <a:t>élkitűzés</a:t>
              </a:r>
              <a:r>
                <a:rPr lang="hu-HU" sz="1600" b="1" dirty="0" smtClean="0"/>
                <a:t> 2012</a:t>
              </a:r>
              <a:endParaRPr lang="en-US" sz="1600" b="1" dirty="0"/>
            </a:p>
          </p:txBody>
        </p:sp>
      </p:grpSp>
      <p:sp>
        <p:nvSpPr>
          <p:cNvPr id="32" name="Rectangle 3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5123223" y="2067690"/>
            <a:ext cx="135636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40</a:t>
            </a:r>
            <a:endParaRPr lang="en-US" sz="1600" dirty="0" smtClean="0"/>
          </a:p>
        </p:txBody>
      </p:sp>
      <p:sp>
        <p:nvSpPr>
          <p:cNvPr id="45" name="Rectangle 3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123223" y="2557874"/>
            <a:ext cx="135636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hu-HU" sz="1600" dirty="0" smtClean="0"/>
              <a:t>23</a:t>
            </a:r>
            <a:endParaRPr lang="en-US" sz="1600" dirty="0" smtClean="0"/>
          </a:p>
        </p:txBody>
      </p:sp>
      <p:sp>
        <p:nvSpPr>
          <p:cNvPr id="52" name="Rectangle 3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155575" y="3396344"/>
            <a:ext cx="1086486" cy="223810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Világ-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versenyek </a:t>
            </a:r>
          </a:p>
          <a:p>
            <a:pPr marL="0" indent="0">
              <a:buNone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2012/13 -2015/16</a:t>
            </a:r>
          </a:p>
          <a:p>
            <a:pPr marL="0" indent="0">
              <a:buNone/>
            </a:pPr>
            <a:endParaRPr lang="hu-H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között:</a:t>
            </a:r>
            <a:endParaRPr lang="hu-HU" sz="1600" b="1" dirty="0">
              <a:solidFill>
                <a:schemeClr val="bg1"/>
              </a:solidFill>
            </a:endParaRPr>
          </a:p>
        </p:txBody>
      </p:sp>
      <p:grpSp>
        <p:nvGrpSpPr>
          <p:cNvPr id="58" name="ACET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375152" y="3269307"/>
            <a:ext cx="662248" cy="351353"/>
            <a:chOff x="92" y="1018"/>
            <a:chExt cx="2686" cy="167"/>
          </a:xfrm>
        </p:grpSpPr>
        <p:cxnSp>
          <p:nvCxnSpPr>
            <p:cNvPr id="59" name="AutoShape 70"/>
            <p:cNvCxnSpPr>
              <a:cxnSpLocks noChangeShapeType="1"/>
              <a:stCxn id="60" idx="4"/>
              <a:endCxn id="60" idx="6"/>
            </p:cNvCxnSpPr>
            <p:nvPr/>
          </p:nvCxnSpPr>
          <p:spPr bwMode="auto">
            <a:xfrm>
              <a:off x="92" y="1185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92" y="1018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 err="1" smtClean="0"/>
                <a:t>EB</a:t>
              </a:r>
              <a:endParaRPr lang="en-US" sz="1600" b="1" dirty="0"/>
            </a:p>
          </p:txBody>
        </p:sp>
      </p:grpSp>
      <p:grpSp>
        <p:nvGrpSpPr>
          <p:cNvPr id="62" name="ACET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236681" y="3269307"/>
            <a:ext cx="662248" cy="351353"/>
            <a:chOff x="92" y="1018"/>
            <a:chExt cx="2686" cy="167"/>
          </a:xfrm>
        </p:grpSpPr>
        <p:cxnSp>
          <p:nvCxnSpPr>
            <p:cNvPr id="63" name="AutoShape 70"/>
            <p:cNvCxnSpPr>
              <a:cxnSpLocks noChangeShapeType="1"/>
              <a:stCxn id="64" idx="4"/>
              <a:endCxn id="64" idx="6"/>
            </p:cNvCxnSpPr>
            <p:nvPr/>
          </p:nvCxnSpPr>
          <p:spPr bwMode="auto">
            <a:xfrm>
              <a:off x="92" y="1185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92" y="1018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 smtClean="0"/>
                <a:t>VB</a:t>
              </a:r>
              <a:endParaRPr lang="en-US" sz="1600" b="1" dirty="0"/>
            </a:p>
          </p:txBody>
        </p:sp>
      </p:grpSp>
      <p:grpSp>
        <p:nvGrpSpPr>
          <p:cNvPr id="65" name="ACET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070916" y="3269307"/>
            <a:ext cx="662248" cy="351353"/>
            <a:chOff x="92" y="1018"/>
            <a:chExt cx="2686" cy="167"/>
          </a:xfrm>
        </p:grpSpPr>
        <p:cxnSp>
          <p:nvCxnSpPr>
            <p:cNvPr id="66" name="AutoShape 70"/>
            <p:cNvCxnSpPr>
              <a:cxnSpLocks noChangeShapeType="1"/>
              <a:stCxn id="67" idx="4"/>
              <a:endCxn id="67" idx="6"/>
            </p:cNvCxnSpPr>
            <p:nvPr/>
          </p:nvCxnSpPr>
          <p:spPr bwMode="auto">
            <a:xfrm>
              <a:off x="92" y="1185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AutoShape 71"/>
            <p:cNvSpPr>
              <a:spLocks noChangeArrowheads="1"/>
            </p:cNvSpPr>
            <p:nvPr/>
          </p:nvSpPr>
          <p:spPr bwMode="auto">
            <a:xfrm>
              <a:off x="92" y="1018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 err="1" smtClean="0"/>
                <a:t>Olimpia</a:t>
              </a:r>
              <a:endParaRPr lang="en-US" sz="1600" b="1" dirty="0"/>
            </a:p>
          </p:txBody>
        </p:sp>
      </p:grpSp>
      <p:sp>
        <p:nvSpPr>
          <p:cNvPr id="54" name="Rectangle 3"/>
          <p:cNvSpPr txBox="1"/>
          <p:nvPr>
            <p:custDataLst>
              <p:tags r:id="rId27"/>
            </p:custDataLst>
          </p:nvPr>
        </p:nvSpPr>
        <p:spPr>
          <a:xfrm>
            <a:off x="1303449" y="3539415"/>
            <a:ext cx="2613457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/>
              <a:t>Férfi</a:t>
            </a:r>
            <a:r>
              <a:rPr lang="hu-HU" sz="1600" dirty="0" smtClean="0"/>
              <a:t> </a:t>
            </a:r>
            <a:br>
              <a:rPr lang="hu-HU" sz="1600" dirty="0" smtClean="0"/>
            </a:br>
            <a:r>
              <a:rPr lang="hu-HU" sz="1600" dirty="0" smtClean="0"/>
              <a:t>(U17, U19, U20, U21, olimpiai csapat, </a:t>
            </a:r>
            <a:br>
              <a:rPr lang="hu-HU" sz="1600" dirty="0" smtClean="0"/>
            </a:br>
            <a:r>
              <a:rPr lang="hu-HU" sz="1600" dirty="0" smtClean="0"/>
              <a:t>A-válogatott)</a:t>
            </a:r>
            <a:endParaRPr lang="en-US" sz="1600" dirty="0" smtClean="0"/>
          </a:p>
        </p:txBody>
      </p:sp>
      <p:sp>
        <p:nvSpPr>
          <p:cNvPr id="84" name="Rectangle 3"/>
          <p:cNvSpPr txBox="1"/>
          <p:nvPr>
            <p:custDataLst>
              <p:tags r:id="rId28"/>
            </p:custDataLst>
          </p:nvPr>
        </p:nvSpPr>
        <p:spPr>
          <a:xfrm>
            <a:off x="1303449" y="4540329"/>
            <a:ext cx="2613457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/>
              <a:t>Női</a:t>
            </a:r>
            <a:r>
              <a:rPr lang="hu-HU" sz="1600" dirty="0" smtClean="0"/>
              <a:t> </a:t>
            </a:r>
            <a:br>
              <a:rPr lang="hu-HU" sz="1600" dirty="0" smtClean="0"/>
            </a:br>
            <a:r>
              <a:rPr lang="hu-HU" sz="1600" dirty="0" smtClean="0"/>
              <a:t>(U17, U19, U20, olimpiai csapat, A-válogatott)</a:t>
            </a:r>
            <a:endParaRPr lang="en-US" sz="1600" dirty="0" smtClean="0"/>
          </a:p>
        </p:txBody>
      </p:sp>
      <p:sp>
        <p:nvSpPr>
          <p:cNvPr id="94" name="Rectangle 3"/>
          <p:cNvSpPr txBox="1"/>
          <p:nvPr>
            <p:custDataLst>
              <p:tags r:id="rId29"/>
            </p:custDataLst>
          </p:nvPr>
        </p:nvSpPr>
        <p:spPr>
          <a:xfrm>
            <a:off x="6507523" y="3322508"/>
            <a:ext cx="227272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i="1" dirty="0" smtClean="0"/>
              <a:t>Amit vállalunk: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a következő 4 szezon 32 versenysorozatából </a:t>
            </a:r>
            <a:r>
              <a:rPr lang="hu-HU" sz="1600" u="sng" dirty="0" smtClean="0"/>
              <a:t>legalább </a:t>
            </a:r>
            <a:r>
              <a:rPr lang="hu-HU" sz="1600" b="1" u="sng" dirty="0" smtClean="0"/>
              <a:t>6 döntőben </a:t>
            </a:r>
            <a:r>
              <a:rPr lang="hu-HU" sz="1600" dirty="0" smtClean="0"/>
              <a:t>részt veszünk</a:t>
            </a:r>
            <a:endParaRPr lang="en-US" sz="1600" dirty="0" smtClean="0"/>
          </a:p>
        </p:txBody>
      </p:sp>
      <p:sp>
        <p:nvSpPr>
          <p:cNvPr id="73" name="Right Arrow 72"/>
          <p:cNvSpPr/>
          <p:nvPr>
            <p:custDataLst>
              <p:tags r:id="rId30"/>
            </p:custDataLst>
          </p:nvPr>
        </p:nvSpPr>
        <p:spPr>
          <a:xfrm>
            <a:off x="5733924" y="3833563"/>
            <a:ext cx="565842" cy="12327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pic>
        <p:nvPicPr>
          <p:cNvPr id="96" name="Picture 86" descr="http://sport365.hu/files/upload/magyar_valogatott_torok.JP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 rotWithShape="1"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3825" r="40765" b="57550"/>
          <a:stretch/>
        </p:blipFill>
        <p:spPr bwMode="auto">
          <a:xfrm>
            <a:off x="6746006" y="4633478"/>
            <a:ext cx="1591045" cy="923234"/>
          </a:xfrm>
          <a:prstGeom prst="round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/>
          <p:cNvCxnSpPr/>
          <p:nvPr>
            <p:custDataLst>
              <p:tags r:id="rId32"/>
            </p:custDataLst>
          </p:nvPr>
        </p:nvCxnSpPr>
        <p:spPr>
          <a:xfrm>
            <a:off x="789709" y="3178710"/>
            <a:ext cx="808682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2" y="2112035"/>
            <a:ext cx="217951" cy="2190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2" y="2602219"/>
            <a:ext cx="217951" cy="219086"/>
          </a:xfrm>
          <a:prstGeom prst="rect">
            <a:avLst/>
          </a:prstGeom>
        </p:spPr>
      </p:pic>
      <p:graphicFrame>
        <p:nvGraphicFramePr>
          <p:cNvPr id="61" name="Object 60"/>
          <p:cNvGraphicFramePr>
            <a:graphicFrameLocks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267563478"/>
              </p:ext>
            </p:extLst>
          </p:nvPr>
        </p:nvGraphicFramePr>
        <p:xfrm>
          <a:off x="3300413" y="3674959"/>
          <a:ext cx="1381017" cy="176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Chart" r:id="rId47" imgW="1381017" imgH="1762126" progId="MSGraph.Chart.8">
                  <p:embed followColorScheme="full"/>
                </p:oleObj>
              </mc:Choice>
              <mc:Fallback>
                <p:oleObj name="Chart" r:id="rId47" imgW="1381017" imgH="1762126" progId="MSGraph.Chart.8">
                  <p:embed followColorScheme="full"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3674959"/>
                        <a:ext cx="1381017" cy="1762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zöveg helye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935413" y="4042443"/>
            <a:ext cx="2571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FE56678-4580-4598-8F1D-3F7F8518090B}" type="datetime'''''1''''''''''''''''1'">
              <a:rPr lang="en-US" sz="1600" b="1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600" b="1" dirty="0">
              <a:latin typeface="Calibri"/>
              <a:sym typeface="Calibri"/>
            </a:endParaRPr>
          </a:p>
        </p:txBody>
      </p:sp>
      <p:graphicFrame>
        <p:nvGraphicFramePr>
          <p:cNvPr id="72" name="Object 71"/>
          <p:cNvGraphicFramePr>
            <a:graphicFrameLocks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480690105"/>
              </p:ext>
            </p:extLst>
          </p:nvPr>
        </p:nvGraphicFramePr>
        <p:xfrm>
          <a:off x="4181475" y="3674959"/>
          <a:ext cx="1381017" cy="176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" name="Chart" r:id="rId49" imgW="1381017" imgH="1762126" progId="MSGraph.Chart.8">
                  <p:embed followColorScheme="full"/>
                </p:oleObj>
              </mc:Choice>
              <mc:Fallback>
                <p:oleObj name="Chart" r:id="rId49" imgW="1381017" imgH="1762126" progId="MSGraph.Chart.8">
                  <p:embed followColorScheme="full"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3674959"/>
                        <a:ext cx="1381017" cy="1762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51532805"/>
              </p:ext>
            </p:extLst>
          </p:nvPr>
        </p:nvGraphicFramePr>
        <p:xfrm>
          <a:off x="4957763" y="3674959"/>
          <a:ext cx="1381017" cy="176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" name="Chart" r:id="rId51" imgW="1381017" imgH="1762126" progId="MSGraph.Chart.8">
                  <p:embed followColorScheme="full"/>
                </p:oleObj>
              </mc:Choice>
              <mc:Fallback>
                <p:oleObj name="Chart" r:id="rId51" imgW="1381017" imgH="1762126" progId="MSGraph.Chart.8">
                  <p:embed followColorScheme="full"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3674959"/>
                        <a:ext cx="1381017" cy="1762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Dia számának helye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2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837160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pályaépítések segítik az amatőrfutballt és az utánpótlás-nevelést is</a:t>
            </a:r>
            <a:endParaRPr lang="en-US" sz="2800" dirty="0"/>
          </a:p>
        </p:txBody>
      </p:sp>
      <p:sp>
        <p:nvSpPr>
          <p:cNvPr id="7" name="AutoShape 4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7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Rectangle 3"/>
          <p:cNvSpPr txBox="1"/>
          <p:nvPr/>
        </p:nvSpPr>
        <p:spPr>
          <a:xfrm>
            <a:off x="123378" y="1428748"/>
            <a:ext cx="2038797" cy="10477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700" b="1" dirty="0" smtClean="0">
                <a:solidFill>
                  <a:schemeClr val="bg1"/>
                </a:solidFill>
              </a:rPr>
              <a:t>Nagypálya </a:t>
            </a:r>
            <a:r>
              <a:rPr lang="hu-HU" sz="1700" b="1" dirty="0" err="1" smtClean="0">
                <a:solidFill>
                  <a:schemeClr val="bg1"/>
                </a:solidFill>
              </a:rPr>
              <a:t>korszerű-sítési</a:t>
            </a:r>
            <a:r>
              <a:rPr lang="hu-HU" sz="1700" b="1" dirty="0" smtClean="0">
                <a:solidFill>
                  <a:schemeClr val="bg1"/>
                </a:solidFill>
              </a:rPr>
              <a:t> program </a:t>
            </a:r>
            <a:r>
              <a:rPr lang="hu-HU" sz="1700" dirty="0" smtClean="0">
                <a:solidFill>
                  <a:schemeClr val="bg1"/>
                </a:solidFill>
              </a:rPr>
              <a:t>(utánpótlásképzés központjaiban)</a:t>
            </a:r>
            <a:endParaRPr lang="hu-HU" sz="17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/>
          <p:nvPr/>
        </p:nvSpPr>
        <p:spPr>
          <a:xfrm>
            <a:off x="185276" y="2545286"/>
            <a:ext cx="1915000" cy="18189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700" dirty="0" smtClean="0"/>
              <a:t>Pályafűtési rendszer</a:t>
            </a:r>
          </a:p>
          <a:p>
            <a:r>
              <a:rPr lang="hu-HU" sz="1700" dirty="0" smtClean="0"/>
              <a:t>Műfüvesítés</a:t>
            </a:r>
          </a:p>
          <a:p>
            <a:r>
              <a:rPr lang="hu-HU" sz="1700" dirty="0" smtClean="0"/>
              <a:t>Pályavilágítás</a:t>
            </a:r>
          </a:p>
          <a:p>
            <a:r>
              <a:rPr lang="hu-HU" sz="1700" dirty="0" smtClean="0"/>
              <a:t>Öltözőépítési program</a:t>
            </a:r>
            <a:endParaRPr lang="hu-HU" sz="1700" dirty="0"/>
          </a:p>
        </p:txBody>
      </p:sp>
      <p:sp>
        <p:nvSpPr>
          <p:cNvPr id="16" name="Rectangle 15"/>
          <p:cNvSpPr/>
          <p:nvPr/>
        </p:nvSpPr>
        <p:spPr>
          <a:xfrm>
            <a:off x="123378" y="1428750"/>
            <a:ext cx="2038796" cy="350901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0"/>
          </a:p>
        </p:txBody>
      </p:sp>
      <p:sp>
        <p:nvSpPr>
          <p:cNvPr id="57" name="Rectangle 3"/>
          <p:cNvSpPr txBox="1"/>
          <p:nvPr/>
        </p:nvSpPr>
        <p:spPr>
          <a:xfrm>
            <a:off x="2338164" y="1428748"/>
            <a:ext cx="2362647" cy="10477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700" b="1" dirty="0" smtClean="0">
                <a:solidFill>
                  <a:schemeClr val="bg1"/>
                </a:solidFill>
              </a:rPr>
              <a:t>Nagypálya felújítási program </a:t>
            </a:r>
            <a:br>
              <a:rPr lang="hu-HU" sz="1700" b="1" dirty="0" smtClean="0">
                <a:solidFill>
                  <a:schemeClr val="bg1"/>
                </a:solidFill>
              </a:rPr>
            </a:br>
            <a:r>
              <a:rPr lang="hu-HU" sz="1700" dirty="0" smtClean="0">
                <a:solidFill>
                  <a:schemeClr val="bg1"/>
                </a:solidFill>
              </a:rPr>
              <a:t>(amatőr egyesületek)</a:t>
            </a:r>
            <a:endParaRPr lang="hu-HU" sz="1700" dirty="0">
              <a:solidFill>
                <a:schemeClr val="bg1"/>
              </a:solidFill>
            </a:endParaRPr>
          </a:p>
        </p:txBody>
      </p:sp>
      <p:sp>
        <p:nvSpPr>
          <p:cNvPr id="65" name="Rectangle 3"/>
          <p:cNvSpPr txBox="1"/>
          <p:nvPr/>
        </p:nvSpPr>
        <p:spPr>
          <a:xfrm>
            <a:off x="2409894" y="2510738"/>
            <a:ext cx="2219185" cy="1766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700" dirty="0" smtClean="0"/>
              <a:t>Pályatalaj felújítás</a:t>
            </a:r>
          </a:p>
          <a:p>
            <a:r>
              <a:rPr lang="hu-HU" sz="1700" dirty="0" smtClean="0"/>
              <a:t>Közönség kiszolgáló felújítások</a:t>
            </a:r>
          </a:p>
          <a:p>
            <a:r>
              <a:rPr lang="hu-HU" sz="1700" dirty="0" smtClean="0"/>
              <a:t>Öltöző feltételek kialakítása, javítás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338164" y="1428749"/>
            <a:ext cx="2362646" cy="350901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0"/>
          </a:p>
        </p:txBody>
      </p:sp>
      <p:sp>
        <p:nvSpPr>
          <p:cNvPr id="68" name="Rectangle 3"/>
          <p:cNvSpPr txBox="1"/>
          <p:nvPr>
            <p:custDataLst>
              <p:tags r:id="rId7"/>
            </p:custDataLst>
          </p:nvPr>
        </p:nvSpPr>
        <p:spPr>
          <a:xfrm>
            <a:off x="4876800" y="1428748"/>
            <a:ext cx="3968605" cy="10477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700" b="1" dirty="0" smtClean="0">
                <a:solidFill>
                  <a:schemeClr val="bg1"/>
                </a:solidFill>
              </a:rPr>
              <a:t>Iskolaudvari , lakótelepi pálya program,</a:t>
            </a:r>
          </a:p>
          <a:p>
            <a:pPr marL="0" indent="0">
              <a:buNone/>
            </a:pPr>
            <a:r>
              <a:rPr lang="hu-HU" sz="1700" b="1" dirty="0" smtClean="0">
                <a:solidFill>
                  <a:schemeClr val="bg1"/>
                </a:solidFill>
              </a:rPr>
              <a:t>és egyesületi pályaépítések</a:t>
            </a:r>
          </a:p>
          <a:p>
            <a:pPr marL="0" indent="0">
              <a:buNone/>
            </a:pPr>
            <a:r>
              <a:rPr lang="hu-HU" sz="1700" dirty="0" smtClean="0">
                <a:solidFill>
                  <a:schemeClr val="bg1"/>
                </a:solidFill>
              </a:rPr>
              <a:t>(20*40-es vagy 12*24-es pályák)</a:t>
            </a:r>
            <a:endParaRPr lang="hu-HU" sz="1700" dirty="0">
              <a:solidFill>
                <a:schemeClr val="bg1"/>
              </a:solidFill>
            </a:endParaRPr>
          </a:p>
        </p:txBody>
      </p:sp>
      <p:sp>
        <p:nvSpPr>
          <p:cNvPr id="69" name="Rectangle 3"/>
          <p:cNvSpPr txBox="1"/>
          <p:nvPr/>
        </p:nvSpPr>
        <p:spPr>
          <a:xfrm>
            <a:off x="4997287" y="2510738"/>
            <a:ext cx="3727628" cy="2394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700" dirty="0" smtClean="0"/>
              <a:t>Betonos udvari sportpályák műfüvesítése</a:t>
            </a:r>
          </a:p>
          <a:p>
            <a:r>
              <a:rPr lang="hu-HU" sz="1700" dirty="0" smtClean="0"/>
              <a:t>Új pályák építése, régiek felújítása</a:t>
            </a:r>
          </a:p>
          <a:p>
            <a:r>
              <a:rPr lang="hu-HU" sz="1700" dirty="0" smtClean="0"/>
              <a:t>Grundok létesítése, a régi grundhagyományok felélesztése</a:t>
            </a:r>
          </a:p>
          <a:p>
            <a:r>
              <a:rPr lang="hu-HU" sz="1700" dirty="0" smtClean="0"/>
              <a:t>Panelházak szomszédságában lévő pályák felújítása</a:t>
            </a:r>
          </a:p>
          <a:p>
            <a:r>
              <a:rPr lang="hu-HU" sz="1700" dirty="0" smtClean="0"/>
              <a:t>Játszótéri pályák építése</a:t>
            </a:r>
          </a:p>
        </p:txBody>
      </p:sp>
      <p:sp>
        <p:nvSpPr>
          <p:cNvPr id="70" name="Rectangle 69"/>
          <p:cNvSpPr/>
          <p:nvPr>
            <p:custDataLst>
              <p:tags r:id="rId8"/>
            </p:custDataLst>
          </p:nvPr>
        </p:nvSpPr>
        <p:spPr>
          <a:xfrm>
            <a:off x="4876800" y="1428749"/>
            <a:ext cx="3968604" cy="350901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193074" y="5399314"/>
            <a:ext cx="6496595" cy="36933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Gazdaságilag hátrányos helyzetű régiókban egyedi programok</a:t>
            </a:r>
          </a:p>
        </p:txBody>
      </p:sp>
    </p:spTree>
    <p:extLst>
      <p:ext uri="{BB962C8B-B14F-4D97-AF65-F5344CB8AC3E}">
        <p14:creationId xmlns:p14="http://schemas.microsoft.com/office/powerpoint/2010/main" val="9111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1917173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>
            <p:custDataLst>
              <p:tags r:id="rId4"/>
            </p:custDataLst>
          </p:nvPr>
        </p:nvSpPr>
        <p:spPr>
          <a:xfrm>
            <a:off x="6075292" y="1380227"/>
            <a:ext cx="2802702" cy="414971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123378" y="1380226"/>
            <a:ext cx="5662280" cy="414971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Autofit/>
          </a:bodyPr>
          <a:lstStyle/>
          <a:p>
            <a:r>
              <a:rPr lang="hu-HU" sz="2800" smtClean="0"/>
              <a:t>Dolgozunk a stadionok biztonságának növelésén…</a:t>
            </a:r>
            <a:endParaRPr lang="hu-HU" sz="2800"/>
          </a:p>
        </p:txBody>
      </p:sp>
      <p:sp>
        <p:nvSpPr>
          <p:cNvPr id="3" name="Rectangle 3"/>
          <p:cNvSpPr txBox="1"/>
          <p:nvPr>
            <p:custDataLst>
              <p:tags r:id="rId7"/>
            </p:custDataLst>
          </p:nvPr>
        </p:nvSpPr>
        <p:spPr>
          <a:xfrm>
            <a:off x="372651" y="4168904"/>
            <a:ext cx="5159046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800" smtClean="0"/>
              <a:t>Elkészült a központi  rendszer</a:t>
            </a:r>
          </a:p>
          <a:p>
            <a:r>
              <a:rPr lang="hu-HU" sz="1800" smtClean="0"/>
              <a:t>Kapcsolat a sportrendészeti adatbázissal</a:t>
            </a:r>
          </a:p>
          <a:p>
            <a:r>
              <a:rPr lang="hu-HU" sz="1800" smtClean="0"/>
              <a:t>Január végétől működik a rendszer a próbastadionban (Újpest FC)</a:t>
            </a:r>
            <a:endParaRPr lang="hu-HU" sz="1800"/>
          </a:p>
        </p:txBody>
      </p:sp>
      <p:sp>
        <p:nvSpPr>
          <p:cNvPr id="8" name="Rectangle 3"/>
          <p:cNvSpPr txBox="1"/>
          <p:nvPr>
            <p:custDataLst>
              <p:tags r:id="rId8"/>
            </p:custDataLst>
          </p:nvPr>
        </p:nvSpPr>
        <p:spPr>
          <a:xfrm>
            <a:off x="154274" y="1355471"/>
            <a:ext cx="157548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Fő elemek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9"/>
            </p:custDataLst>
          </p:nvPr>
        </p:nvSpPr>
        <p:spPr>
          <a:xfrm>
            <a:off x="364848" y="1778291"/>
            <a:ext cx="1622198" cy="18309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/>
          </a:p>
        </p:txBody>
      </p:sp>
      <p:sp>
        <p:nvSpPr>
          <p:cNvPr id="10" name="Rounded Rectangle 9"/>
          <p:cNvSpPr/>
          <p:nvPr>
            <p:custDataLst>
              <p:tags r:id="rId10"/>
            </p:custDataLst>
          </p:nvPr>
        </p:nvSpPr>
        <p:spPr>
          <a:xfrm>
            <a:off x="2111828" y="1778291"/>
            <a:ext cx="1622198" cy="18309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ounded Rectangle 10"/>
          <p:cNvSpPr/>
          <p:nvPr>
            <p:custDataLst>
              <p:tags r:id="rId11"/>
            </p:custDataLst>
          </p:nvPr>
        </p:nvSpPr>
        <p:spPr>
          <a:xfrm>
            <a:off x="3874404" y="1778291"/>
            <a:ext cx="1622198" cy="18309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3"/>
          <p:cNvSpPr txBox="1"/>
          <p:nvPr>
            <p:custDataLst>
              <p:tags r:id="rId12"/>
            </p:custDataLst>
          </p:nvPr>
        </p:nvSpPr>
        <p:spPr>
          <a:xfrm>
            <a:off x="372651" y="1949795"/>
            <a:ext cx="1692389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smtClean="0"/>
              <a:t>Központi jegy-értékesítési rendszer</a:t>
            </a:r>
            <a:endParaRPr lang="hu-HU" sz="1800" b="1"/>
          </a:p>
        </p:txBody>
      </p:sp>
      <p:sp>
        <p:nvSpPr>
          <p:cNvPr id="13" name="Rectangle 3"/>
          <p:cNvSpPr txBox="1"/>
          <p:nvPr>
            <p:custDataLst>
              <p:tags r:id="rId13"/>
            </p:custDataLst>
          </p:nvPr>
        </p:nvSpPr>
        <p:spPr>
          <a:xfrm>
            <a:off x="2076731" y="1949795"/>
            <a:ext cx="1692389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smtClean="0"/>
              <a:t>Személyi azonosítás belépéskor</a:t>
            </a:r>
            <a:endParaRPr lang="hu-HU" sz="1800" b="1"/>
          </a:p>
        </p:txBody>
      </p:sp>
      <p:sp>
        <p:nvSpPr>
          <p:cNvPr id="14" name="Rectangle 3"/>
          <p:cNvSpPr txBox="1"/>
          <p:nvPr>
            <p:custDataLst>
              <p:tags r:id="rId14"/>
            </p:custDataLst>
          </p:nvPr>
        </p:nvSpPr>
        <p:spPr>
          <a:xfrm>
            <a:off x="3839308" y="1949795"/>
            <a:ext cx="1692389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smtClean="0"/>
              <a:t>Kamerás megfigyelő- rendszer</a:t>
            </a:r>
            <a:endParaRPr lang="hu-HU" sz="1800" b="1"/>
          </a:p>
        </p:txBody>
      </p:sp>
      <p:sp>
        <p:nvSpPr>
          <p:cNvPr id="15" name="Rectangle 3"/>
          <p:cNvSpPr txBox="1"/>
          <p:nvPr>
            <p:custDataLst>
              <p:tags r:id="rId15"/>
            </p:custDataLst>
          </p:nvPr>
        </p:nvSpPr>
        <p:spPr>
          <a:xfrm>
            <a:off x="6171021" y="1355471"/>
            <a:ext cx="13784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smtClean="0">
                <a:solidFill>
                  <a:schemeClr val="accent6"/>
                </a:solidFill>
              </a:rPr>
              <a:t>Célunk</a:t>
            </a:r>
            <a:endParaRPr lang="hu-HU" sz="1800" b="1">
              <a:solidFill>
                <a:schemeClr val="accent6"/>
              </a:solidFill>
            </a:endParaRPr>
          </a:p>
        </p:txBody>
      </p:sp>
      <p:sp>
        <p:nvSpPr>
          <p:cNvPr id="17" name="Rectangle 3"/>
          <p:cNvSpPr txBox="1"/>
          <p:nvPr>
            <p:custDataLst>
              <p:tags r:id="rId16"/>
            </p:custDataLst>
          </p:nvPr>
        </p:nvSpPr>
        <p:spPr>
          <a:xfrm>
            <a:off x="6171020" y="1789178"/>
            <a:ext cx="2524093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smtClean="0"/>
              <a:t>Családok számára is biztonságos és vonzó esemény  legyen kiláto-gatni a mérkőzésekre</a:t>
            </a:r>
            <a:endParaRPr lang="hu-HU" sz="1800" b="1"/>
          </a:p>
        </p:txBody>
      </p:sp>
      <p:pic>
        <p:nvPicPr>
          <p:cNvPr id="31746" name="Picture 2" descr="http://img.ehowcdn.com/article-new/ds-photo/getty/article/154/33/200244719-001_XS.jp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26" y="3140229"/>
            <a:ext cx="1928435" cy="2251092"/>
          </a:xfrm>
          <a:prstGeom prst="round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AutoShape 7" descr="data:image/jpeg;base64,/9j/4AAQSkZJRgABAQAAAQABAAD/2wCEAAkGBhQQEBUUEhQUFRQVFBUUFBYYFBUUFBQVFBgVFRkYFhUYHCYeGxkjGhUYIC8gIycpLC4sFx4yNjAqNSYrLCkBCQoKDgwOGg8PGCkcHyQsLCwpLCwpKSwsLCwpLS0sKSwsLCkpLCwpKTQsKSwsLCksLCwsLCwpLCwsLCksKSwpLP/AABEIAOMA3gMBIgACEQEDEQH/xAAbAAABBQEBAAAAAAAAAAAAAAAAAwQFBgcCAf/EAE8QAAIBAgQDBAYGBwQGCAcAAAECAwARBAUhMRJBUQYTMmEiQlJxgZEzYnKhsfAHFCNTssHRJDRDY4KSk8LS4RUWJURzg6LxF1RkdISUs//EABkBAAMBAQEAAAAAAAAAAAAAAAABAgMEBf/EACoRAAICAgIBAwMEAwEAAAAAAAABAhEDMRIhQSJR8ARhgROx0eGRwfFC/9oADAMBAAIRAxEAPwDb6KKKACiiigAooooAKKKKACiorPO1OFwS3xMyR8wpN3b7KC7H4CqvJ+kHE4kXwGBcpyxGJYQQ+8Am7D3G/lVKLY0my+1zJIFF2IA6k2HzNZpNHjp/7zmXdjnHg4uG3umfhP401/6n4Im8qT4lvanxLsfknD+NaLEPiaFP2rwcfjxWGX3zxg/Lipof0gZeP++4f/arVVgyPBp4cFhf9KLvD83JpyuFgG2Fwn/60P8Aw1X6Q6RZYu3WAbbGYb4zIPxNSOFzeGX6OaJ/sSI/8Jqjtl+HbxYTBn/8aIfgBTKfslgH8WDhHnG0sRHu4Xt91L9IKRqFFZdD2ZWL+64zH4boBKJ4h/5bcN/vp/BmubQbNhcevT+64gjyBsnyvUvGxcTQqKp2B/Sfh+MRYtJcFKfVnQqh+zJtbzNqt0UyuoZSGUi4IIII6gjQ1m4tbE1R3RRRSEFFFFABRRRQAUUUUAFFFFABRRRQAUUVUO0/brupP1XBIMRi7G4v+ygA3aZ72Fulx5kaXai3oaVk7nvaKDAxd5iJFReQOrORyRRqx91UjH9p8djheP8A7OwreGWQcWLmXrHEPCD10H1qgMPiI++aZ5BjcUDY4hxeCMj1cNERYhT65Fr+EbmlpcazsWZizHck3J+NdcMHlmiiOcDl+Gw7ccUfeSk3OIxBE0zHqAfQQ+4E+dPJcazm7sWPUkk/fUSJ67E9b8EiqJITV0JqjRPXYno4hRIiauhNUcJ66E9KhUSImroS1HieuhNSoKJAS113lR4mrsTUUKiQknDp3cgWSM7pIokT5Nt8LVGYfIjh2L5biGwjE3MEhMuDkPuN2S/XXyIpUTV0JqlxCiWyv9IfBIsGYxfqkx8Lk3w0vnHLsPibed9KuYNZy8qvGYpUWWJvFG4uvvU7q31hY0hl+JxGWDiwxfF4FdZMOxvicKvMxH14x+batWEsXsS4mm0UxyXO4cZCs0Dh0bmNweasNww6Gn1c+iAooooAKKKKACiiigAooqk9tu07lzgsI4WUoXxE5NlwkAF2Zjyax94uOZBFRi5OkNKxDtb2xeV5MLgnVO7F8Xiyf2eGTYhTzk5aa30GtyuW5lni8BwuDDJAzDjZvpsU9/HM3s3OibC+tztxnmcoyLhsMCmFjNxfR55NjNL1Y8h6o0qLwP0qfaFehjxJI6IxoteHARQo2AtSwmpkHr3jrpodD4TV0J6Yd5XQlpUFEgJ66E9RwlrrvqOIiRE9dierP2W7Dd5H3mJDAMvoJcqwB9duh6D59K8xP6NZA37OZCv1gysPkCD91c/6sLqyeSK2J67E9XLB/o5QRsJJC0hFlZRwqh6gX9L48um9UnNcvkwspjkFiNQfVZeTKelOM4zdIE0xYT12J6jBNXQnrTiOiTE9dieowT10J6XEKJMT0rBjCjBlJBGoI3FRInrsT0uIqJOOJ45TisvATEb4jC7Q4tRqSg9WUamw945g3zs32kix8IliJ34XQ6PG43VxyP41maYogggkEG4I0II5g0+GJdZDjsIP7Sg/tcA0XGQjd1A2lXc2945hubJiJcTU6KY5LnMeMgSaFuJHFx1B5qw5MDoRT6uNqjIKKKKACiivHcAEk2AFyToABzNAED2z7S/qWHug455W7rDx7l5G0GnMC9z8BzrGu0uO7hGwiPxyM/eY6a9zNPe/dhuccZJ97XPKp/Pe0xdpMw5kvhstU+qo0lxNuovYfWYD1azsivT+nw0rfz/n7nTjhRxau4m4WB6EH5UWotXXxNixjXailux+WSY1hDGPSXdj4VT2mPltbnpVxzj9GUyG+HIlXoSEcHnv6JHx/rWUskYvi2ZuSTplIvXt6tuW/o3xMjDvAIk5ksrNb6qqTr7yKYdqOyr4KTW7RMfQfrz4W6MPv3HMAWWDfFMXJaIK9aH2G7EeHEYlehijI+TuPwX4nyOw/Ybw4jEr0MUZHydx+A+J8r/JIFBZiAACSSbAAakknYVyZ8//AJiZzn4QSSBQWYgAAkkmwAGpJJ2FV/8A+IeX/wDzUfyf/hpl6Wbv6yZejeatjGU/MQgj4/w2lcFGAAEQACwHCLADppXJSWzLWxnlPaPD4viEEqSFbcQF7gHY2IBt50Z9kUeMi4H0I1Rx4kbqPLqOfypnn/ZrvSs2HIhxUV+7cCysOccgHiQ/dS3Z7tEMSGR17rERaTQndT7S+0h5NRr1RD7oyfOMskwkpjlFiNQR4XXkynp+FNBLW0Z/kEeMiKSCxGqOPEjdR5dRz+RGO5xk8mElMcosRqCPC68mU9Pwr0cOZZFT2bRlYkJq6E1NOKveKuii6HgmroTUy469ElKgofCal8LmDROrobMpuD0P9Ki+9roS0nEVFvyvOFwM4xMfo4LFOExMY8OFxJ2cDlG34e5RWnA1imS5gis0U2uHnXu5h0U7OPrIdQffV97BZk6iTAztebCWCt+9w5+jcddLD/V51wZ8ddmU4luooorkMwqo/pFx7mKPBwm02MfugfZi0MjHysbe4t0q3VkvabOOKbG4sH6MDLsKejvczOPMLx6/WFbYY3K/b4i4K2UztTmKzT8MX0EKiCAf5aacXvdrsT9YVD2pXho4a9iKSVHWuhK1SXZ7s7LjphFEPN2PhjX2mP4Dcmlez/Z2XGzCKIebMfDGvtN/Ibk1uXZ7s9FgYRFEPN2Pikb2m/kNgKwzZ1jVLZE58Q7N9nosBCI4R5u58Uje038hsBUwcQo3YD3kCoHtH2jGGCpGve4mXSCEbsebOfVjHNvL5Mcs7DRG8uNVcTiZNZHYHhXoka+qi7CvMav1SZzb7ZbFxCk2DKT0DA15LAsgsyhluCAQCCVNwbHoRcVBt2JwgAaGGKOVSGjcIDwupBFwdxca+V7EHWpzCz8aK1rXAJHQ8x8DcfCof2EdySBQWYgAAkkmwAGpJJ2FVQhs2f1kwCt5q2LZTz5iIEfH+GYx+DGJkMUusQW5TUBzpq5HIXFh1uTsLSccYUAAAACwA0AA2AFNOg0eLEAvCtlAFlsBZQBYWG2nSszhzTEZTjHWVzPG545PSuzBtBKov6L6WKaAgWGymrb2r7VDCju4rNOwuAdVjU+u/wDJdzbkASK12c7Gtii02IZ+F7niJ/aSsdOK9th8tABoK2xpJNy180VHXZoOCxqTRrJGwZGF1YbEfnlyqJ7Q9njMVmgbusVF9HJyYc45B6yH7qg8owL5UZnmlAw97KoHE00h8JjQG6vYWI526LxVcsHjEmjWSNgyMLqw2I/r5cqya4vrsnWiN7P9oBiQyOvdYiPSaI7qfaU+sh5Gle0HZ+PGxcEgsRqjjxI3UeXUc/lZDP8As+Zis0Ld3iY/o5OTDnHIPWQ9K7yDPxiAyOvd4iPSWI7qfaU+sh5GjXqiH3RkOc5LJhJTHKNRqCPC68mU9Pwpjatxz7IY8ZFwSDUaow8SN1Hl1HOsjzfI5MLKY5BqNQR4WXkynp+Fejhzqap7N4zsiaKXMNcmKuguxKi9KGOuSlAHN6s+EzcrFBjVuZMEywYgDeTBymyk9SpuB86rPDUv2WxCriO7k+inVsPKPqy6A/Bra++s8itfPyJm1RyBlDKQQQCCNiDqCK6qrfo8xbfqzYeU3lwkjYdvNVPoH3cOg+zVpryZR4to5mqdDDP8y/VsLNN+7jZh9oD0R8WsKxPtEO6w+Ew/MRHEy9TJiTxDi8wiqPjWn/pJYvhY4F3xOIhh+BbiP3qKy3tdie9x07DwiQovThitGLfBK7fpY+fnztm2NEFw1JZB2ekxswjiHmzHwovtN/IbmmfDWs/osxkbYRkRAkkb/tSNTJxXKOSfIFbcuE23rpzZHCNo0lKkWHs/2fiwUIjiHm7HxSN7TfyGwFIdou0QwwWONe9xMukMI3Y82c+rGOZ8vkr2lzk4TDmRU434kjRb2BeQ8K8R5Lc60j2e7OmAtLM3e4qX6WXkByjjHqxjpztXmb9Ujm+7POzvZ0wFppm73FS/Sy8gOUcY9WMdOdqg+3WeY3BzRSxBThl0ZbX42O6ym11FvCRzve+1XSedY1Z3YKqgszE2VQNSSTsKyjtF2jmzadcPhg3c8XorqplI/wASX2UG4U7bnWwW8S5St68lR7ZpWQdoYsZCJYjps6nxRsNSrjr9xFiNDUnhNFA56kjzYlj+NZS3ZHGZdPGcMTKJQqNwXRSR6RV9+EAgsrnbW43VtCyzNg7NEzIZYyVbhIKsQATYeqwuOJDqL9CDUZIJPp2iZL2OzmKLju6a6s8d4ydFkOl1U82AUm3TUXsbSzC40NvPpUbmuWR4qPu5QdwVYaOjDUMrDUEEA3HSmeT5u6SDDYsjvbHupbWXEqNfcJQBqvOxI5hc6EMMF2H/AG7NM3eJxcVyfTlY836fDoALDSrFmeZx4WLjfQCwVQPSZuSoOZ0+65sATTyqlmWQzz4q8hBXXgIHoRx32A9s6XPPyAAF3zfqY97IZcNNmeI4n0A2G6QoeQ9pzbU87cgNLbhcbg8GvciaCMg6q0sauWO5YE34jUNn03dAYWAlEABlYGzsW2XiGouNSRrYqBYXrrL+w47scREd9kVRp7+V/KtJU126XgbLejggEEEHUEagjyNRGe5D3xWWFu7xMf0cnIjmjj1kPSq9HBLlko4btCxuyKPRcc2RfVlHQeLY7gi8A3rJri+idEXkeed+GR17uePSWI8vrKeaHkfhSud5JHi4+BxqNUYeJD1H8xzpHO8j74rLE3d4iP6OTr1RxzQ9K6yXOu/ujr3c8ekkZ5fWU80PI/A0tdoPujMM0yR8PIUkGu4PJh1U9KZGCtizjJ0xMfA413VuanqP5jnWcZjk7wOUca8jyYdR5V34s3Lp7NYysgTBXBhqUOHrg4et+RdkYYa57qpI4euDBT5AXHIcbw5kknq4/CKzdP1jD6N/6QfnV6rLYJ+DD4SbnhscqnyixA9L761KvNzKmvmv6oxmVLtWwbMMAp2Rp52/8tAR+BrHnbiJY7kkn3nWtX7Ut/2iD7GX4lx7yHFZYErs+n6j+P8AbNYaEuGtC/RLhWBxEnqkRoPNhxMfkCP9aqFw1oH6PO1aKq4SUKhue6caCQsb8L/5nQ+toNwOJ/UXw6Ceid7fn+yL/wDc4f8A/oKsrbn30hjcEk0bRyKHRhZlOxH9fOq5gsY+XSLh8QxbDMeHD4ht4+kMx/hb4fZ8/aox8Ed+kLLsZiJIoo14oGIsFvrINbzHkotcctCd7Wn+y/ZaPAx2FmkYDvJLb+S9FHT4nym6q/b3OZ8PABCpAclWmH+H0Cjk7cmOgtpra1qTklBDtvoj+3HbfuuLD4Zv2m0sg/wvqof3nn6v2tuexHYZo1MsxdHdRwIpIZNbh2/zASbX24mvfiIppkfZ5MBAcZi1uygGKLmGY2W9/XJPPw6k6jSNSLGZtI12PAN14mTDx32HCPEfMgsfIba8VxcY68srxSNMwuKYN3cthIBcECyyqPWUciOa8vMEGvM2ypMTEY3uOasNGRhqGU7gggG4tty3rOcd2fxmXKHWTijDA+i7sityPC2qHW3EvWxuDwm79me0YxcY4vRk1BHJituK3mLgkdCCNCKwlDj2u0Q1R5kPaCRJf1TG2E4BMUu0eKQesvISAD0l8iRzC2WofO8kjxcXdyXFiGR1Nnjcah0YahgQPlUfkeeyRyjCYwjvwD3UlrJikHNeQlAHpL5EjmFhq+0I4zvDmPEGQqSC0cmmtwnAGUedkOnmKs8E6yKGQhlYAqRqCDzFcTIsi8LDQ1DlVwCtw3d5WPBGCQhI3YjZd7swGum5IBbdpAPc6zZYAPRDym/dJzJ2LE+qgvq3nYXJAMX2dXENK0jSFka/eBr8PFbTulv6FtBYaW3u2tNP1RyryueJjbjk212CovJQTYKOutyST3hssmlFu+mKrpYSCFRztaIKfxquNIZbqi85ybvuGSNu7nj+jkH8LDmp5imeXZU+EJfvFWLUyqzswsB4wzbMOZvYjfYETeFxSyoHQhlYXBH50N9CDqCKz0xDLJ84766OvBOn0kf+8p5oeR+BpbNMrTEJwvvurc1PUf0pHN8o72zoeCZNY3H8LDmp5ivcpzbvbo44Jk+kT/eQ80PXlsaNdoCkY/Kmhcq415Hkw6imjQVpOY5cs6cLb+qeany/pVNxmXNExVhryPIjqK7MeXlvZakQpgpNsPUqYKTaGteRVjORL4HGx8xHHMPLu5L3rT8FP3kSP7SK3+sAf51lWSYjvnx3snAzBfcvDY/eT8a0nsy98Fhj/kRfwLXPnX7/AOv6JmVztMP7efPLcQP4zWYcFaz2igvmOF/zIcTF/wCgkfxVlYSujA+vx/JcdCXBQY7iluCveCugovnYrtqX4cPiW9PRYpSfpOiOf3nQ+t9rxXLGYNJo2jkUMjCzKdiKxEx3FjV+7G9sS3Dh8S3p6LFKT4+iOfb6N632vFw5sXH1RM5R8ofYPFvlzrBiGLYZjw4edt4+kUx/hb56eGzst9x8/LX8aSxeESZGjkUMjCzKdiKr+DxT5e6wTsWwzHhgnbePpFMenst8Dp4efZGxP9I0DNhVI2WZWb3FXUH5sPnTrsGyfqScFrhnEnXj4jv/AKPD8LVOYjDrIrI4urAqwPMGqrlnZSbC4sNDJaBvHex4lGysh3bXRxtr7jaacOP5HfVFrnhDqVYXVgVYHYgixrP80z0FkgwCL3aOCGUelNINP2bakD/M1JPVbh1+0vaQ4omDD3MR9FmW5M59lLf4fU+t9nxRuWYibDyERRp3vhBdHeRdNQqArY/Oqhj6t/4GkaBgMYxskw4ZeG424XGlyttLi9mUbbi4INGc5NHi4u7kB3DIwNnjcah0YahgQD8KqTRZjKQWLnhIYKUiiW45g8PEDrobm3MEXBtmXY9jaOYcEvCGt6NnHUcJIuOag6bi4sayacSdDDJ84kSQYXF276x7qW1kxSDmOQlAGq87EjmFnJYwy8J1H52ppm+UR4qPgkB3DKwNnRhqGRhqGBANx0phlOayRyDDYs/tde6ltZcSo105CUAarzsSOYVCFe0eOSKOJD6Ks42FwBGOL+Lgp9lDqmH7wsAp4pCxNgF5EnpwgGlcVhFlQo4upH5I86qfahJVKJbhgQL3YUk8bIBYvbmLaL5X1NuFpcvSPZIYvEti3GhEfEO7jOhdhqHkB26qp23OtgvXDJg5CyjiVtZEGz/XS+0g6esLA8iEzlhkwqtG4mJHFfbj5jgYWKspGh3uOR2k8mkklgH6ymt/RJ8TKLWZlsOFtweu9hewbpLrQEph8QsiB1N1YAg6jQ+R1FMs2ynvbOh4Jk1jccvJuqnYg1DYrMpMJNxyOXDXuliEKDbuRsrKDsT6V9dwRY8JjUlRXjYMrC4I5/0N9CDqCCKimuxDXKc2726SDgmTxp/vIeaHry2NOMdgVmWzfA8wfzyph2iw692Zg3BJCC6uNSLbgjmpG450/wAJi+ONGO7IrG23pAHS/vpfdAVTF4IxsVYa9eRHUVVM/wA3DAxxnT1m6+Q8upqR7cZy8uJaMMRHF6HCNAzEAsW68lt9U9aq5SvQxK0mzWK8kv2QFv1s/wD0M/8Au1pnZcWwWG/8CL+AVm2QLw4bHP0w3B/tGt/KtRyiHgw8S+zFGvyUCsfqH8/BMyG7Zeg2Fm/d4lAfsvofwrNs5wfdYiVPZkcD3cRt91q1btZgu+wcyjcLxj3oQ+nyt8azztQOOSOcbTwo5+2o4HHzUfOq+nl18+e44MgeGveGlOGvQldZoJhK9MVxYjSlQldBKQFy7IdrieGDENdtFilJ8fRHPt9G9bbxeK3YrCrKjJIoZGFmB2IrITECLHUGrp2U7VElYMQ1yfRilJ8fRJD7fRvW2PpeLiy4uPqiZSj5Q7wmJbAOsM7FsMx4YJjvH0ilPTo3wOnhsM0IdSrAFWBVgdiCLEEe6vMThllQo6hlYWIOxFQWFxDYFhFMxbDk2hlO8XSOU+z0blsdPDhskd5Z2fiwheQXO5BPqIBcgfC+v5MD2TiMuKMrb2eQ+TSnb5M3yq5SxBgVYXBBBB2IOhBqCmh/UUcxKXMjBUuDwxgA6yHmASdBqdBpqRald+7Cx1nmeCAcKANMwuq8lG3G9vVvsN2IsOZFUOXSgfrALFi1zITYuw2uRtbZSBZdgCLqZLKsmafjYvdr+kxsWZyARxAbC1vcLACwqQyaSRGOHlUuljYnUxgDwvfdPZPLQbWIfUV7+4aHGQZ6JxwvpKNxtxW3sORFxceYIuCDT3NcpTExlJBpoVYGzIw1DKw1DAgG46VDZxljRgdyqgXDGQ6vxKTwIGAugHEfS132NyC/yPOxN6D+jKu424rb2HI2IJA6gi4INZNeUIRyrNJI5BhsUf2uvdS2suIUa+4SgDVediRzCy+JwyyKVYXB/PzpLNMrTExlJBpoQQSGVhqGVhqGBAII6CmeVYyVG7nE6uDaOa1lnFiRe2glABuBobXFtVVAJZPk0mHmezfsW1K78THZh7Laa8jpz1D3Ns2XDpxN6THREHidug6Abk7AfAF/VbbIZJJ2aVr39e1gEvoiLy93W5N9Kpep9hsisHlcuNmLynyZh4UXcJGD+eZ6U/yXJ58NiWVbGFvSe/hOlgy9JNACNiN9lNWaDDhFCqLAbD886QzLMkw8Zd772VRqzsdlUcybfcSbAE1Tm30tDsY9qZ1TCShiAXUoo5s7bKBzP8gTsDT7L0IhjBFiI0BHMEKARUdl2VvJIMRiQO8/wo91gU9OrnS7fhYBZHMMckEZkkNlHxJJ2VRzY8hU/YRn/a/LjHinYj0ZDxqfeBxD3g3+YqBaOprN80kxUnG/oqNEjvcID19pzzPwGm8ayV6GO+Ks2WiWy/C/2BlG+JxUMI8wtm/EmtQAqlZXgv22Cht9FG+Kk+1Jot/ME1da48zt/PngzkwIvWbZll1oJYfWwkxZfOCb/nY/GtJqs9pIBFPHOR+zkBw+I+w+xPu/kKWKVMUWZxw16Fp5mGAMMrxtuptfqNwfiLH40gFr0Ls2OAldhK7C10q0gPFSu+5BFiLg7iu1SlkSkxFk7NdpDdYZ2uTZYpSfF0SQ+30b1tj6Xis2Iw6yKVcBlYWIOxFZ2IAwsQCDoR1FWTIM9KlYZze9likJ1Y8kkPt9G9bY+l4uPJCu0ZtC+HmbBMI5SWw5NopTvF0jkPs9G5bHTwzzxgggi4OhB51zNArqVYAqRYg7GoiCVsGRHIScOdI5DvF0Rz7HRuWx08OOyRCfKpIJQ8GpOljs434JPvs3LfqDYlHO2ul/6X5717UbnEbvZB6MRHpkE8TfUFvCDzO52FtTRdgNcdmBnPBEbRA2dxvIQfAh9m+7c9hzNN8wyVrK49Fxbha9tRcgMRtvodbEncEq01gcAEAJAFhYC1goHl+bU9tTuugI3Lccxsk68EpXiG1nHMixtxD1l5bjQinmKwqyKVYXB/8AcEEagggG41BANRmYk4pu5j0CMC8w3jZfViPt8idhcjUk8LvB4tg3dS27y11YCyyqPWUcmHNeXuINSI4wuKZGEUpuTpHJ+858LchIAPcwBI5gSFqQx+CWaNkbZha43U7gg8iCAQeRANMf+isRyxb/ABihJ+fBrQA7zHMFgTie+9lUas7HZVHM6fAAk2AJphl+WtJJ3+It3n+Gm6wqeQ6sbC7c7crAKvhMnIk7yaQzOBZCVVQg3PCqgAE6XO5sOgs6x2NSFC7mwGgA1LE7Ko5seQpjOMfjkgQvIbAfEknZVHNjyFUXM8Y+Ifjk0Av3aXuIwfPm55t8Bpu/xsrzPxyaWvwJe4jB8+bnm3wGm7OSOujHCu2UkRrx0rleXd9OkfIt6X2Rq33A0pJHT/BxmLDu6j9rOf1eAc/SPpMP69RWzdIuye7MjvZcRieTv3cf/hxaXHkT+FWGm2W4EQQpGuyKB7zzPxNz8ac1wydsyYU3zHArPE8bbMLe7ofeDY/CnFFToRnOZ4RpIbsP22G/ZTDm0fqP522v01qDC1ofaHCGNxiUXi4RwTpykiO9/d/TpVPzbLhEwZDxRSDiiby6H6w2Nd+Odo1iyPC12q16FpRVrUoFWl0WuUWl0WpYjuNKcCAMCCAQRYg6giuY1p1EtQyWSWTZuUKxTEkGyxSHcnlHIfa6N62x9LxT8kIZSrAEHQg86rAgDAqwBBFiDqCD1p/luYGIiOUkqSFjkJubnaOQ+1yVvW2PpeLlnGu0QzuFzgyEc3w50RzvD0Vz7HQ+rsdPDNWrmSMMCCLg7iouPCTw+hCY2jHhEhfiQeyCu6jlfbbawGYiWqLxOJadzFCSFBtLKOXVIz7fVvV2HpeHx4sVIOFjEinxNGX7y3MLceiT7W45a2IkcLhVjQKgAUCwAoA8w2GWNAiABQLACo3NX789ymnCwLyjeJhqBGf3uvuAOt7hStjMYzsYoja2kkg9T6q9ZLfBQbnkD3BAqKFUWA2H37nUknUk6kmgBCHOBHdcQyqyi4fZZVGl1HtagFN7kWuCK9OdsdVw07L1PdIT7keQN8wKcNGDa4Bsbi4vY9R0Ote2pjEB2gi4STxKy2vGykS3bQBV9a50BUkee9RcyvI/eS+LXgS91iB5A83PNvgNN5WWAEgkAkXsbC4vobHlekJUq4qgImWOmcqVKzJTGZK3TKGmHwJlkVF3J+Q5n4CpzJ4BPiO8X6HDgxQdGb13/wCfmKaNAyKIY/p5xqf3MPMnoT+dRVowODWGNY0FlUWH9T5k61nkmDYvRRRXOQFFFFAAReqjmOWrATE/92la6Nv+ry/8P8vje3UnicMsiFHF1YWIq4y4jTozLG4FoXKONRz5MORB5g0mtWXH4DuwIZye7/7vPbWM+w/1fz9mBxmBeF+FxY7g7hh1U8xXbGdmqdnKUvHSCU4SmwHMdO4hTSKncVQyB5EKc9yGUqwBBBBBFwQeRFN4qeRVixHWCxhhIjlJKEgRSE3NzoI5D15K3rbH0rFneLzeKJuFn9O1+BVaR7deBAWt52pExB1KsAVIsQRcEHcEV1hcIsQsgsCbnUksTzZjqx8ySaxaEKYTOIpW4Vf09+BlaNyBzCOAxHmBSWMxjSMYoja2kkg9T6qdZLfBQbnWwPWJwqyLwuLi9xyKkbMpGqsORGtewQKihVFgNh9/xJOt+ZNIAggVFCqLAbD799ySdSTqSaUoopgFFFFAHJFISrTg0lKKpAR8y0ixWFRK44iTaKPnI/LToD+drusVKkS8cmx0RB4pG6AdPOlsryxmfv8AEW7wiyJ6sK9B9bzq7pDFMkytow0kp4ppNXPsjkg8h+dhUpRRWLduyQooopAFFFFABRRRQAniMOsilXAZToQarWOy8wLwSAy4b1WH0sHuPs/d+BtNBFVGVDToz3F5UYxxoRJEdnXb3MPVPvpCOrhiciKMXwzBCfFGdYn8iOX52qGmw0btwsP1aX2W+ib7LcvwrqjkstMZR07iNJT4F4j6akdDup9x2rqI1T7EP4qexGo+JqexNWUhD2OlBSMZpYVkxHtFFFSAUUUUAFFFJ4jELGvFIwQdTufcNzQB2aZY7MBGQgXvJj4Yx+LnkKTWebEaQgxRneVh6bD6i8vf99SWXZUkA9AanxMdWY+ZqulsBtl2UEP30545jt7MY6IP5/8AuZWiiobsQUUUUgCiiigAooooAKKKKACiiigApLE4RJV4XUMOhH4dKVooAhWySSL+7yej+6k9NPcDuPzrTCey/TQPEfbj9OP5cqtNFaKb8jsrEEKP9HLG/kTwN/qmnYwrrup/H8KkMTk8MnjjUnrax+Ysaaf9W1X6OSaPyVzb5Gq5pjs9Q9aXRqQ/6LnHhxTf6Uat99AwWK/fp/shS69/3/gQ5vXtqajAYk74hR7oVo/6Fkbx4mY/Zsn4VNL3AdP6Iu1lHUkAffTGXO4VNgxkb2Y1Ln57UtH2ahBuys56uxb/AJVIQ4dUFkVVHQAD8KLiBEq2Jl8CLAvtP6cnwXYfGl8LkEatxveWT2nPF8hsKk6KXJ+OgsKKKKkQ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3" name="Picture 9" descr="http://shop.fiu.edu/_assets/images/one-card/icon_tickets.pn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3" y="3023847"/>
            <a:ext cx="960489" cy="983564"/>
          </a:xfrm>
          <a:prstGeom prst="flowChartConnector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73" y="3023847"/>
            <a:ext cx="960489" cy="983564"/>
          </a:xfrm>
          <a:prstGeom prst="flowChartConnector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www.designdownloader.com/item/pngl/camera_22/camera_22-20110901231419-00003.png"/>
          <p:cNvPicPr>
            <a:picLocks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t="13613" r="15537" b="15537"/>
          <a:stretch/>
        </p:blipFill>
        <p:spPr bwMode="auto">
          <a:xfrm>
            <a:off x="4205259" y="3023847"/>
            <a:ext cx="960489" cy="983564"/>
          </a:xfrm>
          <a:prstGeom prst="flowChartConnector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975360" y="5782491"/>
            <a:ext cx="4441371" cy="383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Magyarország-Izrael, 2012. augusztus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26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326013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… de a célok eléréséhez a szurkolói tudat átalakítására és meggyőzésre van szükség</a:t>
            </a:r>
            <a:endParaRPr lang="en-US" sz="3000" dirty="0"/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465513" y="1521354"/>
            <a:ext cx="8212975" cy="42976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3"/>
          <p:cNvSpPr txBox="1"/>
          <p:nvPr>
            <p:custDataLst>
              <p:tags r:id="rId6"/>
            </p:custDataLst>
          </p:nvPr>
        </p:nvSpPr>
        <p:spPr>
          <a:xfrm>
            <a:off x="465513" y="1602820"/>
            <a:ext cx="20403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További teendők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grpSp>
        <p:nvGrpSpPr>
          <p:cNvPr id="4" name="Group 3"/>
          <p:cNvGrpSpPr/>
          <p:nvPr>
            <p:custDataLst>
              <p:tags r:id="rId7"/>
            </p:custDataLst>
          </p:nvPr>
        </p:nvGrpSpPr>
        <p:grpSpPr>
          <a:xfrm>
            <a:off x="615641" y="2279562"/>
            <a:ext cx="7655523" cy="923330"/>
            <a:chOff x="607328" y="2013430"/>
            <a:chExt cx="7655523" cy="923330"/>
          </a:xfrm>
        </p:grpSpPr>
        <p:sp>
          <p:nvSpPr>
            <p:cNvPr id="9" name="Rectangle 3"/>
            <p:cNvSpPr txBox="1">
              <a:spLocks/>
            </p:cNvSpPr>
            <p:nvPr/>
          </p:nvSpPr>
          <p:spPr>
            <a:xfrm>
              <a:off x="607328" y="2013430"/>
              <a:ext cx="2277188" cy="9233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9" tIns="72009" rIns="72009" bIns="72009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Nevelés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3"/>
            <p:cNvSpPr txBox="1">
              <a:spLocks/>
            </p:cNvSpPr>
            <p:nvPr/>
          </p:nvSpPr>
          <p:spPr>
            <a:xfrm>
              <a:off x="3221618" y="2013431"/>
              <a:ext cx="504123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dirty="0" smtClean="0"/>
                <a:t>A gyermekek és gyermekfutballisták nevelése </a:t>
              </a:r>
              <a:br>
                <a:rPr lang="hu-HU" sz="1800" dirty="0" smtClean="0"/>
              </a:br>
              <a:r>
                <a:rPr lang="hu-HU" sz="1800" dirty="0" smtClean="0"/>
                <a:t>(pl. neves játékosok iskolai látogatása)</a:t>
              </a:r>
              <a:endParaRPr lang="hu-HU" sz="1800" dirty="0"/>
            </a:p>
          </p:txBody>
        </p:sp>
      </p:grp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615641" y="3502648"/>
            <a:ext cx="7655523" cy="923332"/>
            <a:chOff x="607328" y="3234781"/>
            <a:chExt cx="7655523" cy="923332"/>
          </a:xfrm>
        </p:grpSpPr>
        <p:sp>
          <p:nvSpPr>
            <p:cNvPr id="11" name="Rectangle 3"/>
            <p:cNvSpPr txBox="1">
              <a:spLocks/>
            </p:cNvSpPr>
            <p:nvPr/>
          </p:nvSpPr>
          <p:spPr>
            <a:xfrm>
              <a:off x="607328" y="3234781"/>
              <a:ext cx="2277188" cy="9233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9" tIns="72009" rIns="72009" bIns="72009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Kommunikáció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>
            <a:xfrm>
              <a:off x="3221618" y="3234783"/>
              <a:ext cx="5041233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dirty="0" smtClean="0"/>
                <a:t>A média segítségével annak kommunikálása, hogy a mérkőzések milyen családi élményt nyújtanak a mérkőzések</a:t>
              </a:r>
              <a:endParaRPr lang="hu-HU" sz="1800" dirty="0"/>
            </a:p>
          </p:txBody>
        </p:sp>
      </p:grpSp>
      <p:grpSp>
        <p:nvGrpSpPr>
          <p:cNvPr id="7" name="Group 6"/>
          <p:cNvGrpSpPr/>
          <p:nvPr>
            <p:custDataLst>
              <p:tags r:id="rId9"/>
            </p:custDataLst>
          </p:nvPr>
        </p:nvGrpSpPr>
        <p:grpSpPr>
          <a:xfrm>
            <a:off x="615641" y="4725735"/>
            <a:ext cx="7655523" cy="978730"/>
            <a:chOff x="607328" y="4459603"/>
            <a:chExt cx="7655523" cy="978730"/>
          </a:xfrm>
        </p:grpSpPr>
        <p:sp>
          <p:nvSpPr>
            <p:cNvPr id="12" name="Rectangle 3"/>
            <p:cNvSpPr txBox="1">
              <a:spLocks/>
            </p:cNvSpPr>
            <p:nvPr/>
          </p:nvSpPr>
          <p:spPr>
            <a:xfrm>
              <a:off x="607328" y="4459603"/>
              <a:ext cx="2277188" cy="9233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009" tIns="72009" rIns="72009" bIns="72009" rtlCol="0" anchor="ctr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b="1" dirty="0" smtClean="0">
                  <a:solidFill>
                    <a:schemeClr val="bg1"/>
                  </a:solidFill>
                </a:rPr>
                <a:t>Kultúraváltás</a:t>
              </a:r>
              <a:endParaRPr lang="hu-HU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3"/>
            <p:cNvSpPr txBox="1">
              <a:spLocks/>
            </p:cNvSpPr>
            <p:nvPr/>
          </p:nvSpPr>
          <p:spPr>
            <a:xfrm>
              <a:off x="3221618" y="4459604"/>
              <a:ext cx="5041233" cy="9787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>
                <a:buNone/>
              </a:pPr>
              <a:r>
                <a:rPr lang="hu-HU" sz="1800" dirty="0" smtClean="0"/>
                <a:t>A stadionokba nem illő viselkedés szankcionálása, kiszorítása</a:t>
              </a:r>
            </a:p>
            <a:p>
              <a:pPr marL="0" indent="0">
                <a:buNone/>
              </a:pPr>
              <a:r>
                <a:rPr lang="hu-HU" sz="1800" dirty="0" smtClean="0"/>
                <a:t>A családbarát szurkolói kultúra ösztönzése</a:t>
              </a:r>
              <a:endParaRPr lang="hu-HU" sz="1800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15641" y="3352770"/>
            <a:ext cx="79298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41" y="4575858"/>
            <a:ext cx="792984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4" descr="http://icons.iconarchive.com/icons/custom-icon-design/pretty-office-6/256/communication-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48" y="3670194"/>
            <a:ext cx="755786" cy="7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www.psdgraphics.com/wp-content/uploads/2009/05/refresh-ico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2" b="89956" l="10000" r="90000">
                        <a14:foregroundMark x1="55738" y1="59170" x2="53934" y2="45633"/>
                        <a14:foregroundMark x1="64426" y1="74017" x2="64426" y2="74017"/>
                        <a14:foregroundMark x1="67377" y1="84061" x2="67377" y2="84061"/>
                        <a14:foregroundMark x1="33279" y1="6332" x2="33279" y2="6332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96" y="4774402"/>
            <a:ext cx="1164944" cy="874663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www.atlastrainingcenter.com/portals/0/Images/whistle-ic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39" y="2320508"/>
            <a:ext cx="848689" cy="8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25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42025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029981" y="2780928"/>
            <a:ext cx="7056784" cy="144016"/>
          </a:xfrm>
          <a:prstGeom prst="roundRect">
            <a:avLst/>
          </a:prstGeom>
          <a:gradFill flip="none" rotWithShape="1">
            <a:gsLst>
              <a:gs pos="53302">
                <a:schemeClr val="bg1">
                  <a:lumMod val="85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03" y="2060848"/>
            <a:ext cx="1644747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2060849"/>
            <a:ext cx="1644747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34" y="2060849"/>
            <a:ext cx="1644747" cy="1584176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2060848"/>
            <a:ext cx="1644747" cy="1584176"/>
          </a:xfrm>
          <a:prstGeom prst="rect">
            <a:avLst/>
          </a:prstGeom>
          <a:effectLst>
            <a:glow rad="508000">
              <a:schemeClr val="accent1">
                <a:satMod val="175000"/>
                <a:alpha val="18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2" name="Rectangle 12"/>
          <p:cNvSpPr txBox="1"/>
          <p:nvPr>
            <p:custDataLst>
              <p:tags r:id="rId9"/>
            </p:custDataLst>
          </p:nvPr>
        </p:nvSpPr>
        <p:spPr>
          <a:xfrm>
            <a:off x="165885" y="4038163"/>
            <a:ext cx="208823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400" b="1" dirty="0" err="1" smtClean="0"/>
              <a:t>Az</a:t>
            </a:r>
            <a:r>
              <a:rPr lang="en-US" sz="2400" b="1" dirty="0" smtClean="0"/>
              <a:t> elm</a:t>
            </a:r>
            <a:r>
              <a:rPr lang="hu-HU" sz="2400" b="1" dirty="0" err="1" smtClean="0"/>
              <a:t>últ</a:t>
            </a:r>
            <a:r>
              <a:rPr lang="hu-HU" sz="2400" b="1" dirty="0" smtClean="0"/>
              <a:t> időszak sikertörténetei</a:t>
            </a:r>
            <a:endParaRPr lang="hu-HU" sz="2400" b="1" dirty="0"/>
          </a:p>
        </p:txBody>
      </p:sp>
      <p:sp>
        <p:nvSpPr>
          <p:cNvPr id="14" name="Rectangle 12"/>
          <p:cNvSpPr txBox="1"/>
          <p:nvPr>
            <p:custDataLst>
              <p:tags r:id="rId10"/>
            </p:custDataLst>
          </p:nvPr>
        </p:nvSpPr>
        <p:spPr>
          <a:xfrm>
            <a:off x="2195735" y="4038163"/>
            <a:ext cx="236263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futballstratégia megvalósítása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2"/>
          <p:cNvSpPr txBox="1"/>
          <p:nvPr>
            <p:custDataLst>
              <p:tags r:id="rId11"/>
            </p:custDataLst>
          </p:nvPr>
        </p:nvSpPr>
        <p:spPr>
          <a:xfrm>
            <a:off x="4702389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következő évek teendői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2"/>
          <p:cNvSpPr txBox="1"/>
          <p:nvPr>
            <p:custDataLst>
              <p:tags r:id="rId12"/>
            </p:custDataLst>
          </p:nvPr>
        </p:nvSpPr>
        <p:spPr>
          <a:xfrm>
            <a:off x="6948264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Ami a </a:t>
            </a:r>
            <a:b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sikerhez kell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0106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029981" y="2780928"/>
            <a:ext cx="7056784" cy="144016"/>
          </a:xfrm>
          <a:prstGeom prst="roundRect">
            <a:avLst/>
          </a:prstGeom>
          <a:gradFill flip="none" rotWithShape="1">
            <a:gsLst>
              <a:gs pos="26000">
                <a:srgbClr val="D4D7DD"/>
              </a:gs>
              <a:gs pos="90000">
                <a:schemeClr val="bg1">
                  <a:lumMod val="85000"/>
                </a:schemeClr>
              </a:gs>
              <a:gs pos="63000">
                <a:schemeClr val="accent1">
                  <a:tint val="66000"/>
                  <a:satMod val="160000"/>
                </a:schemeClr>
              </a:gs>
              <a:gs pos="44000">
                <a:srgbClr val="C6D2E9"/>
              </a:gs>
              <a:gs pos="78000">
                <a:schemeClr val="accent1">
                  <a:tint val="44500"/>
                  <a:satMod val="160000"/>
                </a:schemeClr>
              </a:gs>
              <a:gs pos="0">
                <a:srgbClr val="EBEBEB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9" y="2060849"/>
            <a:ext cx="164474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03" y="2060848"/>
            <a:ext cx="1644747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34" y="2060849"/>
            <a:ext cx="1644747" cy="158417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9" y="2060848"/>
            <a:ext cx="1644747" cy="1584176"/>
          </a:xfrm>
          <a:prstGeom prst="rect">
            <a:avLst/>
          </a:prstGeom>
          <a:effectLst>
            <a:glow rad="508000">
              <a:schemeClr val="accent1">
                <a:satMod val="175000"/>
                <a:alpha val="18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7" name="Rectangle 12"/>
          <p:cNvSpPr txBox="1"/>
          <p:nvPr>
            <p:custDataLst>
              <p:tags r:id="rId8"/>
            </p:custDataLst>
          </p:nvPr>
        </p:nvSpPr>
        <p:spPr>
          <a:xfrm>
            <a:off x="165885" y="4038163"/>
            <a:ext cx="208823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hu-HU"/>
            </a:defPPr>
            <a:lvl1pPr lvl="0"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Az</a:t>
            </a:r>
            <a:r>
              <a:rPr lang="en-US" dirty="0"/>
              <a:t> elm</a:t>
            </a:r>
            <a:r>
              <a:rPr lang="hu-HU" dirty="0" err="1"/>
              <a:t>últ</a:t>
            </a:r>
            <a:r>
              <a:rPr lang="hu-HU" dirty="0"/>
              <a:t> időszak sikertörténetei</a:t>
            </a:r>
          </a:p>
        </p:txBody>
      </p:sp>
      <p:sp>
        <p:nvSpPr>
          <p:cNvPr id="18" name="Rectangle 12"/>
          <p:cNvSpPr txBox="1"/>
          <p:nvPr>
            <p:custDataLst>
              <p:tags r:id="rId9"/>
            </p:custDataLst>
          </p:nvPr>
        </p:nvSpPr>
        <p:spPr>
          <a:xfrm>
            <a:off x="2195735" y="4038163"/>
            <a:ext cx="236263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futballstratégia megvalósítása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2"/>
          <p:cNvSpPr txBox="1"/>
          <p:nvPr>
            <p:custDataLst>
              <p:tags r:id="rId10"/>
            </p:custDataLst>
          </p:nvPr>
        </p:nvSpPr>
        <p:spPr>
          <a:xfrm>
            <a:off x="4702389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b="1" dirty="0" smtClean="0"/>
              <a:t>A következő évek teendői</a:t>
            </a:r>
            <a:endParaRPr lang="hu-HU" sz="2400" b="1" dirty="0"/>
          </a:p>
        </p:txBody>
      </p:sp>
      <p:sp>
        <p:nvSpPr>
          <p:cNvPr id="20" name="Rectangle 12"/>
          <p:cNvSpPr txBox="1"/>
          <p:nvPr>
            <p:custDataLst>
              <p:tags r:id="rId11"/>
            </p:custDataLst>
          </p:nvPr>
        </p:nvSpPr>
        <p:spPr>
          <a:xfrm>
            <a:off x="6948264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Ami a </a:t>
            </a:r>
            <a:b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sikerhez kell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2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2183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124" y="4855708"/>
            <a:ext cx="2216774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Edzőképzés </a:t>
            </a:r>
            <a:endParaRPr lang="hu-HU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2013-ban 4 területen tervezünk áttörést elérni</a:t>
            </a:r>
            <a:endParaRPr lang="hu-HU" sz="32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5966" r="3436"/>
          <a:stretch/>
        </p:blipFill>
        <p:spPr>
          <a:xfrm>
            <a:off x="125833" y="1478680"/>
            <a:ext cx="2208065" cy="3312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9" r="21710"/>
          <a:stretch/>
        </p:blipFill>
        <p:spPr>
          <a:xfrm>
            <a:off x="6843096" y="1478680"/>
            <a:ext cx="2156478" cy="3292006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 l="-24977" r="-75002"/>
            </a:stretch>
          </a:blip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843096" y="4855708"/>
            <a:ext cx="215647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Infrastruktúra</a:t>
            </a:r>
            <a:endParaRPr lang="hu-HU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2399312" y="4855708"/>
            <a:ext cx="215647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Magyar játékosok szerepeltetése</a:t>
            </a:r>
            <a:endParaRPr lang="hu-HU" sz="2000" b="1" dirty="0"/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>
          <a:xfrm>
            <a:off x="4621204" y="4855708"/>
            <a:ext cx="2156478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Női futball</a:t>
            </a:r>
            <a:endParaRPr lang="hu-HU" sz="2000" b="1" dirty="0"/>
          </a:p>
        </p:txBody>
      </p:sp>
      <p:pic>
        <p:nvPicPr>
          <p:cNvPr id="11310" name="Picture 46" descr="http://www.mlsz.hu/wp-content/uploads/2012/11/U21-mont5-651x500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" r="48628"/>
          <a:stretch/>
        </p:blipFill>
        <p:spPr bwMode="auto">
          <a:xfrm>
            <a:off x="2398878" y="1486820"/>
            <a:ext cx="2152950" cy="33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0" name="Picture 86" descr="http://sport365.hu/files/upload/magyar_valogatott_torok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39176"/>
          <a:stretch/>
        </p:blipFill>
        <p:spPr bwMode="auto">
          <a:xfrm>
            <a:off x="2399312" y="1478680"/>
            <a:ext cx="2152516" cy="33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17" name="Kép 16" descr="női3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5353" y="1478279"/>
            <a:ext cx="2139915" cy="33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15877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11875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Új alapokon az edzőképzés: fókuszban az utánpótlás</a:t>
            </a:r>
            <a:endParaRPr lang="en-US" sz="2800" dirty="0"/>
          </a:p>
        </p:txBody>
      </p:sp>
      <p:sp>
        <p:nvSpPr>
          <p:cNvPr id="3" name="Rectangle 3"/>
          <p:cNvSpPr txBox="1"/>
          <p:nvPr>
            <p:custDataLst>
              <p:tags r:id="rId5"/>
            </p:custDataLst>
          </p:nvPr>
        </p:nvSpPr>
        <p:spPr>
          <a:xfrm>
            <a:off x="187227" y="1292161"/>
            <a:ext cx="4654739" cy="54291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</a:rPr>
              <a:t>Hangsúly az utánpótlásképzésen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</a:rPr>
              <a:t>Szakmai hatékonyság</a:t>
            </a:r>
          </a:p>
          <a:p>
            <a:pPr marL="0" indent="0">
              <a:buNone/>
            </a:pPr>
            <a:r>
              <a:rPr lang="hu-HU" sz="1600" b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Oktatási anyagok előállítása, terjesztése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Tanfolyamok számának csökkentése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Részvételi díjak csökkentése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Gyakorlatba épített képzés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</a:rPr>
              <a:t>Minőségbiztosítás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Nemzetközi tapasztalatok felhasználása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Állandó hazai és meghívott külföldi előadók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Képzési folyamatba épített ellenőrzés</a:t>
            </a:r>
          </a:p>
          <a:p>
            <a:pPr marL="0" indent="0">
              <a:buNone/>
            </a:pPr>
            <a:endParaRPr lang="hu-H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chemeClr val="accent3">
                    <a:lumMod val="75000"/>
                  </a:schemeClr>
                </a:solidFill>
              </a:rPr>
              <a:t>Működési kontroll</a:t>
            </a:r>
          </a:p>
          <a:p>
            <a:pPr marL="0" indent="0">
              <a:buNone/>
            </a:pPr>
            <a:r>
              <a:rPr lang="hu-HU" sz="1800" b="1" i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hu-HU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Licensz</a:t>
            </a: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megújítás szigorítása</a:t>
            </a:r>
          </a:p>
          <a:p>
            <a:pPr marL="0" indent="0">
              <a:buNone/>
            </a:pP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    Munkaviszony és </a:t>
            </a:r>
            <a:r>
              <a:rPr lang="hu-HU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licensz</a:t>
            </a:r>
            <a:r>
              <a:rPr lang="hu-HU" sz="1600" b="1" i="1" dirty="0" smtClean="0">
                <a:solidFill>
                  <a:schemeClr val="accent3">
                    <a:lumMod val="75000"/>
                  </a:schemeClr>
                </a:solidFill>
              </a:rPr>
              <a:t> fokozat összekötése</a:t>
            </a:r>
          </a:p>
          <a:p>
            <a:pPr marL="0" indent="0">
              <a:buNone/>
            </a:pPr>
            <a:endParaRPr lang="hu-HU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/>
          <p:nvPr>
            <p:custDataLst>
              <p:tags r:id="rId6"/>
            </p:custDataLst>
          </p:nvPr>
        </p:nvSpPr>
        <p:spPr>
          <a:xfrm>
            <a:off x="5098859" y="1326997"/>
            <a:ext cx="386225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hu-HU"/>
            </a:defPPr>
            <a:lvl1pPr lvl="0" inden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accent6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Cél: már gyermekkortól jól 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képzett, intelligens és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lelkes edzők foglalkozzanak a futballistákkal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80" y="2641062"/>
            <a:ext cx="3459558" cy="2551424"/>
          </a:xfrm>
          <a:prstGeom prst="rect">
            <a:avLst/>
          </a:prstGeom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4"/>
          <p:cNvSpPr txBox="1"/>
          <p:nvPr>
            <p:custDataLst>
              <p:tags r:id="rId8"/>
            </p:custDataLst>
          </p:nvPr>
        </p:nvSpPr>
        <p:spPr>
          <a:xfrm>
            <a:off x="3903610" y="1532707"/>
            <a:ext cx="1127760" cy="757467"/>
          </a:xfrm>
          <a:prstGeom prst="rightArrow">
            <a:avLst>
              <a:gd name="adj1" fmla="val 54000"/>
              <a:gd name="adj2" fmla="val 37678"/>
            </a:avLst>
          </a:prstGeom>
          <a:gradFill>
            <a:gsLst>
              <a:gs pos="100000">
                <a:srgbClr val="72AF2F"/>
              </a:gs>
              <a:gs pos="0">
                <a:srgbClr val="92D050"/>
              </a:gs>
            </a:gsLst>
            <a:lin ang="0" scaled="1"/>
          </a:gradFill>
          <a:ln>
            <a:solidFill>
              <a:srgbClr val="72AF2F"/>
            </a:solidFill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53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04439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199" y="274638"/>
            <a:ext cx="8434251" cy="1143000"/>
          </a:xfrm>
        </p:spPr>
        <p:txBody>
          <a:bodyPr>
            <a:noAutofit/>
          </a:bodyPr>
          <a:lstStyle/>
          <a:p>
            <a:r>
              <a:rPr lang="hu-HU" sz="3200" smtClean="0"/>
              <a:t>A magyar játékosok szerepeltetése ösztönzi az utánpótlás-nevelést és növeli a nézettséget</a:t>
            </a:r>
            <a:endParaRPr lang="hu-HU" sz="3200"/>
          </a:p>
        </p:txBody>
      </p:sp>
      <p:sp>
        <p:nvSpPr>
          <p:cNvPr id="3" name="Rectangle 3"/>
          <p:cNvSpPr txBox="1"/>
          <p:nvPr>
            <p:custDataLst>
              <p:tags r:id="rId5"/>
            </p:custDataLst>
          </p:nvPr>
        </p:nvSpPr>
        <p:spPr>
          <a:xfrm>
            <a:off x="4868091" y="1842025"/>
            <a:ext cx="4076248" cy="27392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2000" dirty="0" smtClean="0"/>
              <a:t>Cél a magyar játékosok számának és játéklehetőségének növelése</a:t>
            </a:r>
          </a:p>
          <a:p>
            <a:pPr lvl="1">
              <a:buFont typeface="Arial" pitchFamily="34" charset="0"/>
              <a:buChar char="→"/>
            </a:pPr>
            <a:r>
              <a:rPr lang="hu-HU" sz="2000" dirty="0" smtClean="0"/>
              <a:t>Ösztönzi az utánpótlás-nevelést</a:t>
            </a:r>
          </a:p>
          <a:p>
            <a:pPr lvl="1">
              <a:buFont typeface="Arial" pitchFamily="34" charset="0"/>
              <a:buChar char="→"/>
            </a:pPr>
            <a:r>
              <a:rPr lang="hu-HU" sz="2000" dirty="0" smtClean="0"/>
              <a:t>Hazai példaképeket állít a szurkolók/gyermekek elé</a:t>
            </a:r>
          </a:p>
          <a:p>
            <a:pPr lvl="1">
              <a:buFont typeface="Arial" pitchFamily="34" charset="0"/>
              <a:buChar char="→"/>
            </a:pPr>
            <a:r>
              <a:rPr lang="hu-HU" sz="2000" dirty="0" smtClean="0"/>
              <a:t>Növeli az érdeklődést a hazai mérkőzések iránt</a:t>
            </a:r>
          </a:p>
        </p:txBody>
      </p:sp>
      <p:sp>
        <p:nvSpPr>
          <p:cNvPr id="7" name="Rectangle 7"/>
          <p:cNvSpPr txBox="1"/>
          <p:nvPr>
            <p:custDataLst>
              <p:tags r:id="rId6"/>
            </p:custDataLst>
          </p:nvPr>
        </p:nvSpPr>
        <p:spPr>
          <a:xfrm>
            <a:off x="1" y="1426389"/>
            <a:ext cx="3675018" cy="45858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dirty="0" smtClean="0">
                <a:solidFill>
                  <a:schemeClr val="accent6"/>
                </a:solidFill>
              </a:rPr>
              <a:t>Tervezett lépések</a:t>
            </a:r>
          </a:p>
          <a:p>
            <a:endParaRPr lang="hu-HU" sz="2000" dirty="0" smtClean="0"/>
          </a:p>
          <a:p>
            <a:r>
              <a:rPr lang="hu-HU" sz="2000" dirty="0" smtClean="0"/>
              <a:t>Hazai fiatal játékosok minimális arányának növelése fokozatosan 4 éven át</a:t>
            </a:r>
          </a:p>
          <a:p>
            <a:endParaRPr lang="hu-HU" sz="2000" dirty="0" smtClean="0"/>
          </a:p>
          <a:p>
            <a:r>
              <a:rPr lang="hu-HU" sz="2000" dirty="0" smtClean="0"/>
              <a:t>Állami pénzek elosztásában e szempont hangsúlyosan figyelembe vételre kerül</a:t>
            </a:r>
          </a:p>
          <a:p>
            <a:pPr>
              <a:buNone/>
            </a:pPr>
            <a:r>
              <a:rPr lang="hu-HU" sz="2000" dirty="0" smtClean="0"/>
              <a:t>	az NB I-ben és NB </a:t>
            </a:r>
            <a:r>
              <a:rPr lang="hu-HU" sz="2000" dirty="0" err="1" smtClean="0"/>
              <a:t>II-ben</a:t>
            </a:r>
            <a:r>
              <a:rPr lang="hu-HU" sz="2000" dirty="0" smtClean="0"/>
              <a:t>:</a:t>
            </a:r>
          </a:p>
          <a:p>
            <a:pPr>
              <a:buNone/>
            </a:pPr>
            <a:r>
              <a:rPr lang="hu-HU" sz="2000" dirty="0" smtClean="0"/>
              <a:t>	- akadémiai és </a:t>
            </a:r>
            <a:r>
              <a:rPr lang="hu-HU" sz="2000" dirty="0" err="1" smtClean="0"/>
              <a:t>UP-támogatás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	- </a:t>
            </a:r>
            <a:r>
              <a:rPr lang="hu-HU" sz="2000" dirty="0" err="1" smtClean="0"/>
              <a:t>TAO-s</a:t>
            </a:r>
            <a:r>
              <a:rPr lang="hu-HU" sz="2000" dirty="0" smtClean="0"/>
              <a:t> források</a:t>
            </a:r>
          </a:p>
          <a:p>
            <a:pPr>
              <a:buNone/>
            </a:pPr>
            <a:r>
              <a:rPr lang="hu-HU" sz="2000" dirty="0" smtClean="0"/>
              <a:t>	- TV-s pénzek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62" y="4696569"/>
            <a:ext cx="1213667" cy="128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66" y="3127311"/>
            <a:ext cx="1236273" cy="144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16" y="1524348"/>
            <a:ext cx="1150970" cy="149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 txBox="1"/>
          <p:nvPr>
            <p:custDataLst>
              <p:tags r:id="rId10"/>
            </p:custDataLst>
          </p:nvPr>
        </p:nvSpPr>
        <p:spPr>
          <a:xfrm>
            <a:off x="4911634" y="1426389"/>
            <a:ext cx="365605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dirty="0" smtClean="0">
                <a:solidFill>
                  <a:schemeClr val="accent6"/>
                </a:solidFill>
              </a:rPr>
              <a:t>Célkitűzés</a:t>
            </a:r>
          </a:p>
        </p:txBody>
      </p:sp>
      <p:sp>
        <p:nvSpPr>
          <p:cNvPr id="14" name="Rectangle 7"/>
          <p:cNvSpPr txBox="1"/>
          <p:nvPr>
            <p:custDataLst>
              <p:tags r:id="rId11"/>
            </p:custDataLst>
          </p:nvPr>
        </p:nvSpPr>
        <p:spPr>
          <a:xfrm>
            <a:off x="5277393" y="4657370"/>
            <a:ext cx="363211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 cap="rnd">
            <a:solidFill>
              <a:schemeClr val="accent3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</a:rPr>
              <a:t>Jelenleg a magyarok aránya az </a:t>
            </a:r>
            <a:r>
              <a:rPr lang="hu-HU" sz="2000" b="1" dirty="0" err="1" smtClean="0">
                <a:solidFill>
                  <a:schemeClr val="accent3">
                    <a:lumMod val="50000"/>
                  </a:schemeClr>
                </a:solidFill>
              </a:rPr>
              <a:t>NBI</a:t>
            </a: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</a:rPr>
              <a:t> játékidejéből 61% – a cél ennek növelése</a:t>
            </a: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50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696686" y="5120640"/>
            <a:ext cx="3605348" cy="10537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4013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hu-HU" sz="2800" smtClean="0"/>
              <a:t>A női futball nemzetközi felzárkóztatása </a:t>
            </a:r>
            <a:br>
              <a:rPr lang="hu-HU" sz="2800" smtClean="0"/>
            </a:br>
            <a:r>
              <a:rPr lang="hu-HU" sz="2800" smtClean="0"/>
              <a:t>reális célkitűzés</a:t>
            </a:r>
            <a:endParaRPr lang="hu-HU" sz="2800"/>
          </a:p>
        </p:txBody>
      </p:sp>
      <p:sp>
        <p:nvSpPr>
          <p:cNvPr id="8" name="Rectangle 7"/>
          <p:cNvSpPr txBox="1"/>
          <p:nvPr>
            <p:custDataLst>
              <p:tags r:id="rId5"/>
            </p:custDataLst>
          </p:nvPr>
        </p:nvSpPr>
        <p:spPr>
          <a:xfrm>
            <a:off x="5046620" y="1332092"/>
            <a:ext cx="3722914" cy="22283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dirty="0" smtClean="0">
                <a:solidFill>
                  <a:schemeClr val="accent6"/>
                </a:solidFill>
              </a:rPr>
              <a:t>Cél:</a:t>
            </a:r>
          </a:p>
          <a:p>
            <a:r>
              <a:rPr lang="hu-HU" sz="1800" dirty="0" smtClean="0"/>
              <a:t>A női futballisták számának megtöbbszörözése</a:t>
            </a:r>
          </a:p>
          <a:p>
            <a:r>
              <a:rPr lang="hu-HU" sz="1800" dirty="0" smtClean="0"/>
              <a:t>A labdarúgás társadalmi bázisának szélesítése és a női foci népszerűségének növelése</a:t>
            </a:r>
          </a:p>
          <a:p>
            <a:r>
              <a:rPr lang="hu-HU" sz="1800" dirty="0" smtClean="0"/>
              <a:t>Nemzetközi sikerek</a:t>
            </a:r>
          </a:p>
        </p:txBody>
      </p:sp>
      <p:sp>
        <p:nvSpPr>
          <p:cNvPr id="10" name="Rectangle 7"/>
          <p:cNvSpPr txBox="1"/>
          <p:nvPr>
            <p:custDataLst>
              <p:tags r:id="rId6"/>
            </p:custDataLst>
          </p:nvPr>
        </p:nvSpPr>
        <p:spPr>
          <a:xfrm>
            <a:off x="357306" y="1332092"/>
            <a:ext cx="4260035" cy="37979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dirty="0" smtClean="0">
                <a:solidFill>
                  <a:schemeClr val="accent6"/>
                </a:solidFill>
              </a:rPr>
              <a:t>Tervezett lépések</a:t>
            </a:r>
          </a:p>
          <a:p>
            <a:r>
              <a:rPr lang="hu-HU" sz="2000" dirty="0" smtClean="0"/>
              <a:t>Tömegesítés</a:t>
            </a:r>
          </a:p>
          <a:p>
            <a:pPr lvl="1"/>
            <a:r>
              <a:rPr lang="hu-HU" sz="1600" dirty="0" smtClean="0"/>
              <a:t>Önálló női ág a Bozsik-programban</a:t>
            </a:r>
          </a:p>
          <a:p>
            <a:pPr lvl="1"/>
            <a:r>
              <a:rPr lang="hu-HU" sz="1600" dirty="0" smtClean="0"/>
              <a:t>Nevezési díjak átvállalása továbbra is</a:t>
            </a:r>
          </a:p>
          <a:p>
            <a:pPr lvl="1"/>
            <a:r>
              <a:rPr lang="hu-HU" sz="1600" dirty="0" smtClean="0"/>
              <a:t>Amatőr csapatok számának növelése</a:t>
            </a:r>
          </a:p>
          <a:p>
            <a:pPr lvl="1"/>
            <a:r>
              <a:rPr lang="hu-HU" sz="1600" dirty="0" smtClean="0"/>
              <a:t>Infrastrukturális igények felzárkóztatása</a:t>
            </a:r>
          </a:p>
          <a:p>
            <a:pPr lvl="1"/>
            <a:r>
              <a:rPr lang="hu-HU" sz="1600" dirty="0" smtClean="0"/>
              <a:t>A női futball egyenjogúsítása</a:t>
            </a:r>
          </a:p>
          <a:p>
            <a:pPr lvl="1"/>
            <a:r>
              <a:rPr lang="hu-HU" sz="1600" dirty="0" smtClean="0"/>
              <a:t>Párhuzamos játékengedély 14 év alatt</a:t>
            </a:r>
          </a:p>
          <a:p>
            <a:r>
              <a:rPr lang="hu-HU" sz="2000" dirty="0" smtClean="0"/>
              <a:t>Női válogatott szakmai program</a:t>
            </a:r>
          </a:p>
          <a:p>
            <a:pPr lvl="1"/>
            <a:r>
              <a:rPr lang="hu-HU" sz="1600" dirty="0" smtClean="0"/>
              <a:t>Korosztályos közös szakmai vezetése</a:t>
            </a:r>
          </a:p>
          <a:p>
            <a:pPr lvl="1"/>
            <a:r>
              <a:rPr lang="hu-HU" sz="1600" dirty="0" smtClean="0"/>
              <a:t>Intenzív edzésprogram</a:t>
            </a:r>
          </a:p>
          <a:p>
            <a:pPr lvl="1"/>
            <a:r>
              <a:rPr lang="hu-HU" sz="1600" dirty="0" smtClean="0"/>
              <a:t>Ösztöndíjrendszer</a:t>
            </a:r>
          </a:p>
        </p:txBody>
      </p:sp>
      <p:sp>
        <p:nvSpPr>
          <p:cNvPr id="7" name="Rectangle 7"/>
          <p:cNvSpPr txBox="1"/>
          <p:nvPr>
            <p:custDataLst>
              <p:tags r:id="rId7"/>
            </p:custDataLst>
          </p:nvPr>
        </p:nvSpPr>
        <p:spPr>
          <a:xfrm>
            <a:off x="581891" y="5127731"/>
            <a:ext cx="3932174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</a:rPr>
              <a:t>Van remény: az MTK csapata bejutott a Bajnokok Ligája főtáblájára 2012-ben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8382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libri"/>
              <a:sym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61708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pályák építésével a futballt szeretők járnak jól, játékosként és szurkolóként egyaránt</a:t>
            </a:r>
            <a:endParaRPr lang="en-US" sz="2800" dirty="0"/>
          </a:p>
        </p:txBody>
      </p:sp>
      <p:sp>
        <p:nvSpPr>
          <p:cNvPr id="3" name="Rectangle 3"/>
          <p:cNvSpPr txBox="1"/>
          <p:nvPr>
            <p:custDataLst>
              <p:tags r:id="rId6"/>
            </p:custDataLst>
          </p:nvPr>
        </p:nvSpPr>
        <p:spPr>
          <a:xfrm>
            <a:off x="457201" y="1410599"/>
            <a:ext cx="4046786" cy="23945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700" b="1" dirty="0" smtClean="0">
                <a:solidFill>
                  <a:schemeClr val="accent6"/>
                </a:solidFill>
              </a:rPr>
              <a:t>Pályaépítési program</a:t>
            </a:r>
          </a:p>
          <a:p>
            <a:r>
              <a:rPr lang="hu-HU" sz="1700" dirty="0" smtClean="0"/>
              <a:t>A megkezdett munka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u-HU" sz="1700" dirty="0" smtClean="0"/>
              <a:t>folytatása – új pályák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u-HU" sz="1700" dirty="0" smtClean="0"/>
              <a:t>szerte az országban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hu-HU" sz="1700" dirty="0" smtClean="0"/>
              <a:t>Kedvezőbb </a:t>
            </a:r>
            <a:r>
              <a:rPr lang="hu-HU" sz="1700" dirty="0"/>
              <a:t>építési költések a központi beszerzés révén</a:t>
            </a:r>
          </a:p>
          <a:p>
            <a:r>
              <a:rPr lang="hu-HU" sz="1700" dirty="0"/>
              <a:t>Az amatőr- és gyermekfutball </a:t>
            </a:r>
            <a:r>
              <a:rPr lang="hu-HU" sz="1700" dirty="0" smtClean="0"/>
              <a:t>erősítése</a:t>
            </a:r>
            <a:endParaRPr lang="hu-HU" sz="1700" dirty="0"/>
          </a:p>
        </p:txBody>
      </p:sp>
      <p:sp>
        <p:nvSpPr>
          <p:cNvPr id="7" name="Rectangle 3"/>
          <p:cNvSpPr txBox="1"/>
          <p:nvPr>
            <p:custDataLst>
              <p:tags r:id="rId7"/>
            </p:custDataLst>
          </p:nvPr>
        </p:nvSpPr>
        <p:spPr>
          <a:xfrm>
            <a:off x="4854881" y="1410599"/>
            <a:ext cx="4001952" cy="46966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700" b="1" dirty="0" smtClean="0">
                <a:solidFill>
                  <a:schemeClr val="accent6"/>
                </a:solidFill>
              </a:rPr>
              <a:t>Stadionfejlesztés </a:t>
            </a:r>
          </a:p>
          <a:p>
            <a:r>
              <a:rPr lang="hu-HU" sz="1700" dirty="0" smtClean="0"/>
              <a:t>A magyar stadionok rossz állapotban  vannak</a:t>
            </a:r>
          </a:p>
          <a:p>
            <a:r>
              <a:rPr lang="hu-HU" sz="1700" dirty="0" smtClean="0"/>
              <a:t>Cél: olyan stadionok, ahová a szurkolók szívesen járnak</a:t>
            </a:r>
          </a:p>
          <a:p>
            <a:pPr lvl="1"/>
            <a:r>
              <a:rPr lang="hu-HU" sz="1600" dirty="0" smtClean="0"/>
              <a:t>Legyen 3-5 </a:t>
            </a:r>
            <a:r>
              <a:rPr lang="hu-HU" sz="1600" dirty="0" err="1" smtClean="0"/>
              <a:t>nk-i</a:t>
            </a:r>
            <a:r>
              <a:rPr lang="hu-HU" sz="1600" dirty="0" smtClean="0"/>
              <a:t> kupamérkőzésre alkalmas stadion</a:t>
            </a:r>
          </a:p>
          <a:p>
            <a:pPr lvl="1"/>
            <a:r>
              <a:rPr lang="hu-HU" sz="1600" dirty="0" smtClean="0"/>
              <a:t>Minden </a:t>
            </a:r>
            <a:r>
              <a:rPr lang="hu-HU" sz="1600" dirty="0" err="1" smtClean="0"/>
              <a:t>NBI-es</a:t>
            </a:r>
            <a:r>
              <a:rPr lang="hu-HU" sz="1600" dirty="0" smtClean="0"/>
              <a:t> stadion feleljen meg egy minimális európai </a:t>
            </a:r>
            <a:r>
              <a:rPr lang="hu-HU" sz="1600" dirty="0" err="1" smtClean="0"/>
              <a:t>szinvonalnak</a:t>
            </a:r>
            <a:endParaRPr lang="hu-HU" sz="1600" dirty="0" smtClean="0"/>
          </a:p>
          <a:p>
            <a:r>
              <a:rPr lang="hu-HU" sz="1700" dirty="0" smtClean="0"/>
              <a:t>Racionális kapacitások (főleg 4-5 ezres stadionok)</a:t>
            </a:r>
          </a:p>
          <a:p>
            <a:r>
              <a:rPr lang="hu-HU" sz="1700" dirty="0" smtClean="0"/>
              <a:t>Jó minőség, de nem luxus</a:t>
            </a:r>
          </a:p>
          <a:p>
            <a:r>
              <a:rPr lang="hu-HU" sz="1700" dirty="0" smtClean="0"/>
              <a:t>Központosított beszerzések</a:t>
            </a:r>
          </a:p>
          <a:p>
            <a:r>
              <a:rPr lang="hu-HU" sz="1700" dirty="0" smtClean="0"/>
              <a:t>A program:</a:t>
            </a:r>
          </a:p>
          <a:p>
            <a:pPr lvl="1"/>
            <a:r>
              <a:rPr lang="hu-HU" sz="1600" dirty="0" smtClean="0"/>
              <a:t>Becsült költség: 20-24 milliárd Ft</a:t>
            </a:r>
          </a:p>
          <a:p>
            <a:pPr lvl="1"/>
            <a:r>
              <a:rPr lang="hu-HU" sz="1600" dirty="0" smtClean="0"/>
              <a:t>Időtartam: 3 év</a:t>
            </a:r>
            <a:endParaRPr lang="hu-HU" sz="1600" dirty="0"/>
          </a:p>
        </p:txBody>
      </p:sp>
      <p:graphicFrame>
        <p:nvGraphicFramePr>
          <p:cNvPr id="44" name="Object 43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415022513"/>
              </p:ext>
            </p:extLst>
          </p:nvPr>
        </p:nvGraphicFramePr>
        <p:xfrm>
          <a:off x="808735" y="4181474"/>
          <a:ext cx="4143322" cy="176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Chart" r:id="rId17" imgW="4143322" imgH="1762126" progId="MSGraph.Chart.8">
                  <p:embed followColorScheme="full"/>
                </p:oleObj>
              </mc:Choice>
              <mc:Fallback>
                <p:oleObj name="Chart" r:id="rId17" imgW="4143322" imgH="1762126" progId="MSGraph.Chart.8">
                  <p:embed followColorScheme="full"/>
                  <p:pic>
                    <p:nvPicPr>
                      <p:cNvPr id="0" name="Picture 17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35" y="4181474"/>
                        <a:ext cx="4143322" cy="1762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zöveg hely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494014" y="5865857"/>
            <a:ext cx="7000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60E019D-3FCC-4969-8918-C86D888B9847}" type="datetime'''''F''''''e''''l''''''ú''j''''''í''''t''''á''s'''''">
              <a:rPr lang="en-US" sz="16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Felújítás</a:t>
            </a:fld>
            <a:endParaRPr lang="en-US" sz="1600" dirty="0">
              <a:latin typeface="Calibri"/>
              <a:sym typeface="Calibri"/>
            </a:endParaRPr>
          </a:p>
        </p:txBody>
      </p:sp>
      <p:sp>
        <p:nvSpPr>
          <p:cNvPr id="45" name="Szöveg hely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538214" y="5865857"/>
            <a:ext cx="6762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B6BAD9E-C1C0-47C0-93BD-CBB316A0603E}" type="datetime'''''''''''Ú''j'' p''''á''l''''ya'''''''''''''''''''''''''">
              <a:rPr lang="en-US" sz="16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Új pálya</a:t>
            </a:fld>
            <a:endParaRPr lang="en-US" sz="1600" dirty="0">
              <a:latin typeface="Calibri"/>
              <a:sym typeface="Calibri"/>
            </a:endParaRPr>
          </a:p>
        </p:txBody>
      </p:sp>
      <p:sp>
        <p:nvSpPr>
          <p:cNvPr id="25" name="Rectangle 36"/>
          <p:cNvSpPr txBox="1"/>
          <p:nvPr>
            <p:custDataLst>
              <p:tags r:id="rId11"/>
            </p:custDataLst>
          </p:nvPr>
        </p:nvSpPr>
        <p:spPr>
          <a:xfrm>
            <a:off x="963148" y="3949357"/>
            <a:ext cx="248536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err="1" smtClean="0"/>
              <a:t>Éves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terv</a:t>
            </a:r>
            <a:endParaRPr lang="hu-HU" sz="1600" b="1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2254" y="5085795"/>
            <a:ext cx="100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Műfüves:  50</a:t>
            </a:r>
          </a:p>
          <a:p>
            <a:endParaRPr lang="hu-HU" sz="1200" dirty="0" smtClean="0"/>
          </a:p>
          <a:p>
            <a:r>
              <a:rPr lang="hu-HU" sz="1200" dirty="0" smtClean="0"/>
              <a:t>Élőfüves:  50</a:t>
            </a:r>
            <a:endParaRPr lang="hu-HU" sz="1200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10800000">
            <a:off x="1001363" y="5207725"/>
            <a:ext cx="322341" cy="20029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0800000" flipV="1">
            <a:off x="1001493" y="5442855"/>
            <a:ext cx="339628" cy="16546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1134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Vannak területek,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 smtClean="0"/>
              <a:t>amelyek nélkül nem létezik labdarúgás</a:t>
            </a:r>
            <a:endParaRPr lang="en-US" sz="2800" dirty="0"/>
          </a:p>
        </p:txBody>
      </p:sp>
      <p:sp>
        <p:nvSpPr>
          <p:cNvPr id="3" name="Rectangle 3"/>
          <p:cNvSpPr txBox="1"/>
          <p:nvPr>
            <p:custDataLst>
              <p:tags r:id="rId5"/>
            </p:custDataLst>
          </p:nvPr>
        </p:nvSpPr>
        <p:spPr>
          <a:xfrm>
            <a:off x="905511" y="1300171"/>
            <a:ext cx="2355669" cy="4770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500" b="1" dirty="0" smtClean="0">
                <a:solidFill>
                  <a:schemeClr val="accent6"/>
                </a:solidFill>
              </a:rPr>
              <a:t>Játékvezetés </a:t>
            </a:r>
            <a:endParaRPr lang="hu-HU" sz="2500" b="1" dirty="0">
              <a:solidFill>
                <a:schemeClr val="accent6"/>
              </a:solidFill>
            </a:endParaRPr>
          </a:p>
        </p:txBody>
      </p:sp>
      <p:sp>
        <p:nvSpPr>
          <p:cNvPr id="5" name="Rectangle 3"/>
          <p:cNvSpPr txBox="1"/>
          <p:nvPr>
            <p:custDataLst>
              <p:tags r:id="rId6"/>
            </p:custDataLst>
          </p:nvPr>
        </p:nvSpPr>
        <p:spPr>
          <a:xfrm>
            <a:off x="5361523" y="1300171"/>
            <a:ext cx="2625634" cy="4770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500" b="1" dirty="0" smtClean="0">
                <a:solidFill>
                  <a:schemeClr val="accent6"/>
                </a:solidFill>
              </a:rPr>
              <a:t>Sportegészségügy </a:t>
            </a:r>
            <a:endParaRPr lang="hu-HU" sz="2500" b="1" dirty="0">
              <a:solidFill>
                <a:schemeClr val="accent6"/>
              </a:solidFill>
            </a:endParaRPr>
          </a:p>
        </p:txBody>
      </p:sp>
      <p:sp>
        <p:nvSpPr>
          <p:cNvPr id="7" name="Rectangle 7"/>
          <p:cNvSpPr txBox="1"/>
          <p:nvPr/>
        </p:nvSpPr>
        <p:spPr>
          <a:xfrm>
            <a:off x="490163" y="1707065"/>
            <a:ext cx="424561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dirty="0" smtClean="0"/>
              <a:t>Cél: fiatal, alázatos, tehetséges játékvezetők képzése</a:t>
            </a:r>
          </a:p>
        </p:txBody>
      </p:sp>
      <p:sp>
        <p:nvSpPr>
          <p:cNvPr id="9" name="Rectangle 7"/>
          <p:cNvSpPr txBox="1"/>
          <p:nvPr>
            <p:custDataLst>
              <p:tags r:id="rId7"/>
            </p:custDataLst>
          </p:nvPr>
        </p:nvSpPr>
        <p:spPr>
          <a:xfrm>
            <a:off x="5182426" y="1707065"/>
            <a:ext cx="3799965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dirty="0" smtClean="0"/>
              <a:t>Cél: tudatosítani a sportegészségügy jelentőségét a labdarúgás minden szereplőjében</a:t>
            </a:r>
            <a:endParaRPr lang="hu-HU" sz="1800" dirty="0"/>
          </a:p>
        </p:txBody>
      </p:sp>
      <p:sp>
        <p:nvSpPr>
          <p:cNvPr id="14" name="TextBox 14"/>
          <p:cNvSpPr txBox="1"/>
          <p:nvPr>
            <p:custDataLst>
              <p:tags r:id="rId8"/>
            </p:custDataLst>
          </p:nvPr>
        </p:nvSpPr>
        <p:spPr>
          <a:xfrm>
            <a:off x="191589" y="5335609"/>
            <a:ext cx="2332369" cy="513132"/>
          </a:xfrm>
          <a:prstGeom prst="rightArrow">
            <a:avLst>
              <a:gd name="adj1" fmla="val 54000"/>
              <a:gd name="adj2" fmla="val 37678"/>
            </a:avLst>
          </a:prstGeom>
          <a:gradFill>
            <a:gsLst>
              <a:gs pos="100000">
                <a:srgbClr val="72AF2F"/>
              </a:gs>
              <a:gs pos="0">
                <a:srgbClr val="92D050"/>
              </a:gs>
            </a:gsLst>
            <a:lin ang="0" scaled="1"/>
          </a:gradFill>
          <a:ln>
            <a:solidFill>
              <a:srgbClr val="72AF2F"/>
            </a:solidFill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hu-HU" dirty="0"/>
          </a:p>
        </p:txBody>
      </p:sp>
      <p:sp>
        <p:nvSpPr>
          <p:cNvPr id="17" name="Rounded Rectangle 16"/>
          <p:cNvSpPr/>
          <p:nvPr>
            <p:custDataLst>
              <p:tags r:id="rId9"/>
            </p:custDataLst>
          </p:nvPr>
        </p:nvSpPr>
        <p:spPr>
          <a:xfrm>
            <a:off x="2720529" y="4972521"/>
            <a:ext cx="3763398" cy="12317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7"/>
          <p:cNvSpPr txBox="1"/>
          <p:nvPr>
            <p:custDataLst>
              <p:tags r:id="rId10"/>
            </p:custDataLst>
          </p:nvPr>
        </p:nvSpPr>
        <p:spPr>
          <a:xfrm>
            <a:off x="2755465" y="5077345"/>
            <a:ext cx="3712029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</a:rPr>
              <a:t>A témák fontosságát az MLSZ felismerte, ezért ezen a fórumon külön előadók beszélnek róluk</a:t>
            </a:r>
            <a:endParaRPr lang="hu-H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57" y="4027909"/>
            <a:ext cx="1700792" cy="1275594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 flipH="1">
            <a:off x="6688437" y="5332990"/>
            <a:ext cx="2107219" cy="571845"/>
          </a:xfrm>
          <a:prstGeom prst="rightArrow">
            <a:avLst>
              <a:gd name="adj1" fmla="val 54000"/>
              <a:gd name="adj2" fmla="val 37678"/>
            </a:avLst>
          </a:prstGeom>
          <a:gradFill>
            <a:gsLst>
              <a:gs pos="100000">
                <a:srgbClr val="72AF2F"/>
              </a:gs>
              <a:gs pos="0">
                <a:srgbClr val="92D050"/>
              </a:gs>
            </a:gsLst>
            <a:lin ang="0" scaled="1"/>
          </a:gradFill>
          <a:ln>
            <a:solidFill>
              <a:srgbClr val="72AF2F"/>
            </a:solidFill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hu-HU" dirty="0"/>
          </a:p>
        </p:txBody>
      </p:sp>
      <p:sp>
        <p:nvSpPr>
          <p:cNvPr id="18" name="Rectangle 7"/>
          <p:cNvSpPr txBox="1"/>
          <p:nvPr/>
        </p:nvSpPr>
        <p:spPr>
          <a:xfrm>
            <a:off x="1642273" y="2323758"/>
            <a:ext cx="3093499" cy="2209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Toborzás és képzés</a:t>
            </a:r>
          </a:p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Teljesítményértékelés, </a:t>
            </a:r>
            <a:r>
              <a:rPr lang="hu-HU" sz="1600" dirty="0" err="1" smtClean="0"/>
              <a:t>mentorálás</a:t>
            </a:r>
            <a:endParaRPr lang="hu-HU" sz="1600" dirty="0" smtClean="0"/>
          </a:p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Megfelelő javadalmazási rendszer (pl. profi bírók az </a:t>
            </a:r>
            <a:r>
              <a:rPr lang="hu-HU" sz="1600" dirty="0" err="1" smtClean="0"/>
              <a:t>NBI-ben</a:t>
            </a:r>
            <a:r>
              <a:rPr lang="hu-HU" sz="1600" dirty="0" smtClean="0"/>
              <a:t>)</a:t>
            </a:r>
          </a:p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Társadalmi tekintély és a bírói függetlenség védelme</a:t>
            </a:r>
          </a:p>
        </p:txBody>
      </p:sp>
      <p:sp>
        <p:nvSpPr>
          <p:cNvPr id="19" name="Rectangle 7"/>
          <p:cNvSpPr txBox="1"/>
          <p:nvPr>
            <p:custDataLst>
              <p:tags r:id="rId13"/>
            </p:custDataLst>
          </p:nvPr>
        </p:nvSpPr>
        <p:spPr>
          <a:xfrm>
            <a:off x="5214456" y="2611158"/>
            <a:ext cx="3854557" cy="147117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Képzési-ismeretterjesztési programok</a:t>
            </a:r>
          </a:p>
          <a:p>
            <a:pPr marL="285750" lvl="1">
              <a:buFont typeface="Arial" pitchFamily="34" charset="0"/>
              <a:buChar char="•"/>
            </a:pPr>
            <a:r>
              <a:rPr lang="hu-HU" sz="1600" dirty="0" err="1" smtClean="0"/>
              <a:t>Defibrillátor-telepítési</a:t>
            </a:r>
            <a:r>
              <a:rPr lang="hu-HU" sz="1600" dirty="0" smtClean="0"/>
              <a:t> program</a:t>
            </a:r>
          </a:p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Egészségügyi szakemberekre vonatkozó előírások a </a:t>
            </a:r>
            <a:r>
              <a:rPr lang="hu-HU" sz="1600" dirty="0" err="1" smtClean="0"/>
              <a:t>licenszfeltételekben</a:t>
            </a:r>
            <a:endParaRPr lang="hu-HU" sz="1600" dirty="0" smtClean="0"/>
          </a:p>
          <a:p>
            <a:pPr marL="285750" lvl="1">
              <a:buFont typeface="Arial" pitchFamily="34" charset="0"/>
              <a:buChar char="•"/>
            </a:pPr>
            <a:r>
              <a:rPr lang="hu-HU" sz="1600" dirty="0" smtClean="0"/>
              <a:t>Akkreditációs rendszer</a:t>
            </a:r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26</a:t>
            </a:fld>
            <a:endParaRPr lang="hu-HU" dirty="0"/>
          </a:p>
        </p:txBody>
      </p:sp>
      <p:pic>
        <p:nvPicPr>
          <p:cNvPr id="21" name="Kép 20" descr="K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7328" y="2638681"/>
            <a:ext cx="135962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0106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 flipH="1">
            <a:off x="1029981" y="2780928"/>
            <a:ext cx="7056784" cy="144016"/>
          </a:xfrm>
          <a:prstGeom prst="roundRect">
            <a:avLst/>
          </a:prstGeom>
          <a:gradFill flip="none" rotWithShape="1">
            <a:gsLst>
              <a:gs pos="53302">
                <a:schemeClr val="bg1">
                  <a:lumMod val="85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9" y="2060849"/>
            <a:ext cx="164474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03" y="2060848"/>
            <a:ext cx="1644747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8" b="95984" l="5019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2060849"/>
            <a:ext cx="1644747" cy="158417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0848"/>
            <a:ext cx="1644747" cy="1584176"/>
          </a:xfrm>
          <a:prstGeom prst="rect">
            <a:avLst/>
          </a:prstGeom>
          <a:effectLst>
            <a:glow rad="508000">
              <a:schemeClr val="accent1">
                <a:satMod val="175000"/>
                <a:alpha val="18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17" name="Rectangle 12"/>
          <p:cNvSpPr txBox="1"/>
          <p:nvPr>
            <p:custDataLst>
              <p:tags r:id="rId8"/>
            </p:custDataLst>
          </p:nvPr>
        </p:nvSpPr>
        <p:spPr>
          <a:xfrm>
            <a:off x="165885" y="4038163"/>
            <a:ext cx="208823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hu-HU"/>
            </a:defPPr>
            <a:lvl1pPr lvl="0"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Az</a:t>
            </a:r>
            <a:r>
              <a:rPr lang="en-US" dirty="0"/>
              <a:t> elm</a:t>
            </a:r>
            <a:r>
              <a:rPr lang="hu-HU" dirty="0" err="1"/>
              <a:t>últ</a:t>
            </a:r>
            <a:r>
              <a:rPr lang="hu-HU" dirty="0"/>
              <a:t> időszak sikertörténetei</a:t>
            </a:r>
          </a:p>
        </p:txBody>
      </p:sp>
      <p:sp>
        <p:nvSpPr>
          <p:cNvPr id="18" name="Rectangle 12"/>
          <p:cNvSpPr txBox="1"/>
          <p:nvPr>
            <p:custDataLst>
              <p:tags r:id="rId9"/>
            </p:custDataLst>
          </p:nvPr>
        </p:nvSpPr>
        <p:spPr>
          <a:xfrm>
            <a:off x="2195735" y="4038163"/>
            <a:ext cx="2362638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futballstratégia megvalósítása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2"/>
          <p:cNvSpPr txBox="1"/>
          <p:nvPr>
            <p:custDataLst>
              <p:tags r:id="rId10"/>
            </p:custDataLst>
          </p:nvPr>
        </p:nvSpPr>
        <p:spPr>
          <a:xfrm>
            <a:off x="4702389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dirty="0" smtClean="0">
                <a:solidFill>
                  <a:schemeClr val="bg1">
                    <a:lumMod val="75000"/>
                  </a:schemeClr>
                </a:solidFill>
              </a:rPr>
              <a:t>A következő évek teendői</a:t>
            </a:r>
            <a:endParaRPr lang="hu-HU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2"/>
          <p:cNvSpPr txBox="1"/>
          <p:nvPr>
            <p:custDataLst>
              <p:tags r:id="rId11"/>
            </p:custDataLst>
          </p:nvPr>
        </p:nvSpPr>
        <p:spPr>
          <a:xfrm>
            <a:off x="6948264" y="4038163"/>
            <a:ext cx="208823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2400" b="1" dirty="0" smtClean="0"/>
              <a:t>Ami a </a:t>
            </a:r>
            <a:br>
              <a:rPr lang="hu-HU" sz="2400" b="1" dirty="0" smtClean="0"/>
            </a:br>
            <a:r>
              <a:rPr lang="hu-HU" sz="2400" b="1" dirty="0" smtClean="0"/>
              <a:t>sikerhez kell</a:t>
            </a:r>
            <a:endParaRPr lang="hu-HU" sz="2400" b="1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2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227126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9135" y="1662554"/>
            <a:ext cx="5245331" cy="421454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10" name="Group 9"/>
          <p:cNvGrpSpPr/>
          <p:nvPr>
            <p:custDataLst>
              <p:tags r:id="rId5"/>
            </p:custDataLst>
          </p:nvPr>
        </p:nvGrpSpPr>
        <p:grpSpPr>
          <a:xfrm>
            <a:off x="506788" y="1812185"/>
            <a:ext cx="4913111" cy="2435623"/>
            <a:chOff x="837406" y="1558925"/>
            <a:chExt cx="7181850" cy="3602038"/>
          </a:xfrm>
          <a:gradFill>
            <a:gsLst>
              <a:gs pos="48300">
                <a:schemeClr val="accent3">
                  <a:lumMod val="60000"/>
                  <a:lumOff val="40000"/>
                </a:schemeClr>
              </a:gs>
              <a:gs pos="0">
                <a:schemeClr val="accent5"/>
              </a:gs>
              <a:gs pos="100000">
                <a:schemeClr val="bg1"/>
              </a:gs>
            </a:gsLst>
            <a:lin ang="13500000" scaled="1"/>
          </a:gra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434681" y="1558925"/>
              <a:ext cx="3584575" cy="3602038"/>
            </a:xfrm>
            <a:custGeom>
              <a:avLst/>
              <a:gdLst>
                <a:gd name="T0" fmla="*/ 2147483647 w 1303"/>
                <a:gd name="T1" fmla="*/ 0 h 1309"/>
                <a:gd name="T2" fmla="*/ 2147483647 w 1303"/>
                <a:gd name="T3" fmla="*/ 0 h 1309"/>
                <a:gd name="T4" fmla="*/ 2147483647 w 1303"/>
                <a:gd name="T5" fmla="*/ 2147483647 h 1309"/>
                <a:gd name="T6" fmla="*/ 2147483647 w 1303"/>
                <a:gd name="T7" fmla="*/ 2147483647 h 1309"/>
                <a:gd name="T8" fmla="*/ 2147483647 w 1303"/>
                <a:gd name="T9" fmla="*/ 2147483647 h 1309"/>
                <a:gd name="T10" fmla="*/ 0 w 1303"/>
                <a:gd name="T11" fmla="*/ 2147483647 h 1309"/>
                <a:gd name="T12" fmla="*/ 0 w 1303"/>
                <a:gd name="T13" fmla="*/ 2147483647 h 1309"/>
                <a:gd name="T14" fmla="*/ 0 w 1303"/>
                <a:gd name="T15" fmla="*/ 2147483647 h 1309"/>
                <a:gd name="T16" fmla="*/ 0 w 1303"/>
                <a:gd name="T17" fmla="*/ 2147483647 h 1309"/>
                <a:gd name="T18" fmla="*/ 2147483647 w 1303"/>
                <a:gd name="T19" fmla="*/ 2147483647 h 1309"/>
                <a:gd name="T20" fmla="*/ 2147483647 w 1303"/>
                <a:gd name="T21" fmla="*/ 2147483647 h 1309"/>
                <a:gd name="T22" fmla="*/ 2147483647 w 1303"/>
                <a:gd name="T23" fmla="*/ 2147483647 h 1309"/>
                <a:gd name="T24" fmla="*/ 2147483647 w 1303"/>
                <a:gd name="T25" fmla="*/ 2147483647 h 1309"/>
                <a:gd name="T26" fmla="*/ 2147483647 w 1303"/>
                <a:gd name="T27" fmla="*/ 2147483647 h 1309"/>
                <a:gd name="T28" fmla="*/ 2147483647 w 1303"/>
                <a:gd name="T29" fmla="*/ 2147483647 h 1309"/>
                <a:gd name="T30" fmla="*/ 2147483647 w 1303"/>
                <a:gd name="T31" fmla="*/ 2147483647 h 1309"/>
                <a:gd name="T32" fmla="*/ 0 w 1303"/>
                <a:gd name="T33" fmla="*/ 2147483647 h 1309"/>
                <a:gd name="T34" fmla="*/ 0 w 1303"/>
                <a:gd name="T35" fmla="*/ 2147483647 h 1309"/>
                <a:gd name="T36" fmla="*/ 0 w 1303"/>
                <a:gd name="T37" fmla="*/ 2147483647 h 1309"/>
                <a:gd name="T38" fmla="*/ 0 w 1303"/>
                <a:gd name="T39" fmla="*/ 2147483647 h 1309"/>
                <a:gd name="T40" fmla="*/ 0 w 1303"/>
                <a:gd name="T41" fmla="*/ 0 h 1309"/>
                <a:gd name="T42" fmla="*/ 2147483647 w 1303"/>
                <a:gd name="T43" fmla="*/ 0 h 1309"/>
                <a:gd name="T44" fmla="*/ 2147483647 w 1303"/>
                <a:gd name="T45" fmla="*/ 0 h 1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03"/>
                <a:gd name="T70" fmla="*/ 0 h 1309"/>
                <a:gd name="T71" fmla="*/ 1303 w 1303"/>
                <a:gd name="T72" fmla="*/ 1309 h 1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03" h="1309">
                  <a:moveTo>
                    <a:pt x="775" y="0"/>
                  </a:moveTo>
                  <a:cubicBezTo>
                    <a:pt x="1303" y="0"/>
                    <a:pt x="1303" y="0"/>
                    <a:pt x="1303" y="0"/>
                  </a:cubicBezTo>
                  <a:cubicBezTo>
                    <a:pt x="1303" y="503"/>
                    <a:pt x="1303" y="503"/>
                    <a:pt x="1303" y="503"/>
                  </a:cubicBezTo>
                  <a:cubicBezTo>
                    <a:pt x="1303" y="885"/>
                    <a:pt x="1303" y="885"/>
                    <a:pt x="1303" y="885"/>
                  </a:cubicBezTo>
                  <a:cubicBezTo>
                    <a:pt x="1303" y="1309"/>
                    <a:pt x="1303" y="1309"/>
                    <a:pt x="1303" y="1309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35"/>
                    <a:pt x="0" y="935"/>
                    <a:pt x="0" y="935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0" y="753"/>
                    <a:pt x="6" y="625"/>
                    <a:pt x="128" y="752"/>
                  </a:cubicBezTo>
                  <a:cubicBezTo>
                    <a:pt x="131" y="755"/>
                    <a:pt x="131" y="755"/>
                    <a:pt x="131" y="755"/>
                  </a:cubicBezTo>
                  <a:cubicBezTo>
                    <a:pt x="150" y="767"/>
                    <a:pt x="172" y="774"/>
                    <a:pt x="196" y="774"/>
                  </a:cubicBezTo>
                  <a:cubicBezTo>
                    <a:pt x="259" y="774"/>
                    <a:pt x="311" y="723"/>
                    <a:pt x="311" y="659"/>
                  </a:cubicBezTo>
                  <a:cubicBezTo>
                    <a:pt x="311" y="595"/>
                    <a:pt x="259" y="543"/>
                    <a:pt x="196" y="543"/>
                  </a:cubicBezTo>
                  <a:cubicBezTo>
                    <a:pt x="170" y="543"/>
                    <a:pt x="149" y="550"/>
                    <a:pt x="130" y="563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6" y="693"/>
                    <a:pt x="0" y="565"/>
                    <a:pt x="0" y="5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7" y="0"/>
                    <a:pt x="537" y="0"/>
                    <a:pt x="537" y="0"/>
                  </a:cubicBezTo>
                  <a:lnTo>
                    <a:pt x="775" y="0"/>
                  </a:lnTo>
                  <a:close/>
                </a:path>
              </a:pathLst>
            </a:custGeom>
            <a:gradFill>
              <a:gsLst>
                <a:gs pos="48300">
                  <a:schemeClr val="accent3">
                    <a:lumMod val="75000"/>
                  </a:schemeClr>
                </a:gs>
                <a:gs pos="0">
                  <a:schemeClr val="accent5"/>
                </a:gs>
                <a:gs pos="100000">
                  <a:schemeClr val="bg1"/>
                </a:gs>
              </a:gsLst>
              <a:lin ang="13500000" scaled="1"/>
            </a:gradFill>
            <a:ln w="190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37406" y="1558925"/>
              <a:ext cx="4457700" cy="3602038"/>
            </a:xfrm>
            <a:custGeom>
              <a:avLst/>
              <a:gdLst>
                <a:gd name="T0" fmla="*/ 2147483647 w 1620"/>
                <a:gd name="T1" fmla="*/ 0 h 1309"/>
                <a:gd name="T2" fmla="*/ 2147483647 w 1620"/>
                <a:gd name="T3" fmla="*/ 0 h 1309"/>
                <a:gd name="T4" fmla="*/ 2147483647 w 1620"/>
                <a:gd name="T5" fmla="*/ 0 h 1309"/>
                <a:gd name="T6" fmla="*/ 2147483647 w 1620"/>
                <a:gd name="T7" fmla="*/ 0 h 1309"/>
                <a:gd name="T8" fmla="*/ 2147483647 w 1620"/>
                <a:gd name="T9" fmla="*/ 0 h 1309"/>
                <a:gd name="T10" fmla="*/ 2147483647 w 1620"/>
                <a:gd name="T11" fmla="*/ 2147483647 h 1309"/>
                <a:gd name="T12" fmla="*/ 2147483647 w 1620"/>
                <a:gd name="T13" fmla="*/ 2147483647 h 1309"/>
                <a:gd name="T14" fmla="*/ 2147483647 w 1620"/>
                <a:gd name="T15" fmla="*/ 2147483647 h 1309"/>
                <a:gd name="T16" fmla="*/ 2147483647 w 1620"/>
                <a:gd name="T17" fmla="*/ 2147483647 h 1309"/>
                <a:gd name="T18" fmla="*/ 2147483647 w 1620"/>
                <a:gd name="T19" fmla="*/ 2147483647 h 1309"/>
                <a:gd name="T20" fmla="*/ 2147483647 w 1620"/>
                <a:gd name="T21" fmla="*/ 2147483647 h 1309"/>
                <a:gd name="T22" fmla="*/ 2147483647 w 1620"/>
                <a:gd name="T23" fmla="*/ 2147483647 h 1309"/>
                <a:gd name="T24" fmla="*/ 2147483647 w 1620"/>
                <a:gd name="T25" fmla="*/ 2147483647 h 1309"/>
                <a:gd name="T26" fmla="*/ 2147483647 w 1620"/>
                <a:gd name="T27" fmla="*/ 2147483647 h 1309"/>
                <a:gd name="T28" fmla="*/ 2147483647 w 1620"/>
                <a:gd name="T29" fmla="*/ 2147483647 h 1309"/>
                <a:gd name="T30" fmla="*/ 2147483647 w 1620"/>
                <a:gd name="T31" fmla="*/ 2147483647 h 1309"/>
                <a:gd name="T32" fmla="*/ 2147483647 w 1620"/>
                <a:gd name="T33" fmla="*/ 2147483647 h 1309"/>
                <a:gd name="T34" fmla="*/ 2147483647 w 1620"/>
                <a:gd name="T35" fmla="*/ 2147483647 h 1309"/>
                <a:gd name="T36" fmla="*/ 2147483647 w 1620"/>
                <a:gd name="T37" fmla="*/ 2147483647 h 1309"/>
                <a:gd name="T38" fmla="*/ 0 w 1620"/>
                <a:gd name="T39" fmla="*/ 2147483647 h 1309"/>
                <a:gd name="T40" fmla="*/ 0 w 1620"/>
                <a:gd name="T41" fmla="*/ 0 h 1309"/>
                <a:gd name="T42" fmla="*/ 2147483647 w 1620"/>
                <a:gd name="T43" fmla="*/ 0 h 1309"/>
                <a:gd name="T44" fmla="*/ 2147483647 w 1620"/>
                <a:gd name="T45" fmla="*/ 0 h 1309"/>
                <a:gd name="T46" fmla="*/ 2147483647 w 1620"/>
                <a:gd name="T47" fmla="*/ 0 h 1309"/>
                <a:gd name="T48" fmla="*/ 2147483647 w 1620"/>
                <a:gd name="T49" fmla="*/ 0 h 13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0"/>
                <a:gd name="T76" fmla="*/ 0 h 1309"/>
                <a:gd name="T77" fmla="*/ 1620 w 1620"/>
                <a:gd name="T78" fmla="*/ 1309 h 13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0" h="1309">
                  <a:moveTo>
                    <a:pt x="767" y="0"/>
                  </a:moveTo>
                  <a:cubicBezTo>
                    <a:pt x="943" y="0"/>
                    <a:pt x="943" y="0"/>
                    <a:pt x="943" y="0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1291" y="0"/>
                    <a:pt x="1291" y="0"/>
                    <a:pt x="1291" y="0"/>
                  </a:cubicBezTo>
                  <a:cubicBezTo>
                    <a:pt x="1309" y="0"/>
                    <a:pt x="1309" y="0"/>
                    <a:pt x="1309" y="0"/>
                  </a:cubicBezTo>
                  <a:cubicBezTo>
                    <a:pt x="1309" y="538"/>
                    <a:pt x="1309" y="538"/>
                    <a:pt x="1309" y="538"/>
                  </a:cubicBezTo>
                  <a:cubicBezTo>
                    <a:pt x="1309" y="563"/>
                    <a:pt x="1309" y="563"/>
                    <a:pt x="1309" y="563"/>
                  </a:cubicBezTo>
                  <a:cubicBezTo>
                    <a:pt x="1309" y="563"/>
                    <a:pt x="1315" y="692"/>
                    <a:pt x="1437" y="564"/>
                  </a:cubicBezTo>
                  <a:cubicBezTo>
                    <a:pt x="1439" y="562"/>
                    <a:pt x="1439" y="562"/>
                    <a:pt x="1439" y="562"/>
                  </a:cubicBezTo>
                  <a:cubicBezTo>
                    <a:pt x="1458" y="548"/>
                    <a:pt x="1479" y="542"/>
                    <a:pt x="1504" y="542"/>
                  </a:cubicBezTo>
                  <a:cubicBezTo>
                    <a:pt x="1568" y="542"/>
                    <a:pt x="1620" y="594"/>
                    <a:pt x="1620" y="658"/>
                  </a:cubicBezTo>
                  <a:cubicBezTo>
                    <a:pt x="1620" y="722"/>
                    <a:pt x="1568" y="774"/>
                    <a:pt x="1504" y="774"/>
                  </a:cubicBezTo>
                  <a:cubicBezTo>
                    <a:pt x="1480" y="774"/>
                    <a:pt x="1458" y="767"/>
                    <a:pt x="1440" y="754"/>
                  </a:cubicBezTo>
                  <a:cubicBezTo>
                    <a:pt x="1437" y="752"/>
                    <a:pt x="1437" y="752"/>
                    <a:pt x="1437" y="752"/>
                  </a:cubicBezTo>
                  <a:cubicBezTo>
                    <a:pt x="1315" y="624"/>
                    <a:pt x="1309" y="752"/>
                    <a:pt x="1309" y="752"/>
                  </a:cubicBezTo>
                  <a:cubicBezTo>
                    <a:pt x="1309" y="778"/>
                    <a:pt x="1309" y="778"/>
                    <a:pt x="1309" y="778"/>
                  </a:cubicBezTo>
                  <a:cubicBezTo>
                    <a:pt x="1309" y="1309"/>
                    <a:pt x="1309" y="1309"/>
                    <a:pt x="1309" y="1309"/>
                  </a:cubicBezTo>
                  <a:cubicBezTo>
                    <a:pt x="805" y="1309"/>
                    <a:pt x="805" y="1309"/>
                    <a:pt x="805" y="1309"/>
                  </a:cubicBezTo>
                  <a:cubicBezTo>
                    <a:pt x="424" y="1309"/>
                    <a:pt x="424" y="1309"/>
                    <a:pt x="424" y="1309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540" y="0"/>
                    <a:pt x="540" y="0"/>
                    <a:pt x="540" y="0"/>
                  </a:cubicBezTo>
                  <a:lnTo>
                    <a:pt x="767" y="0"/>
                  </a:lnTo>
                  <a:close/>
                </a:path>
              </a:pathLst>
            </a:custGeom>
            <a:grpFill/>
            <a:ln w="190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Továbbra is érvényes: minden szereplő hatékony együttműködése szükséges a továbbhaladáshoz !</a:t>
            </a:r>
            <a:endParaRPr lang="hu-HU" sz="3000" dirty="0"/>
          </a:p>
        </p:txBody>
      </p:sp>
      <p:sp>
        <p:nvSpPr>
          <p:cNvPr id="7" name="Rectangle 7"/>
          <p:cNvSpPr txBox="1"/>
          <p:nvPr>
            <p:custDataLst>
              <p:tags r:id="rId7"/>
            </p:custDataLst>
          </p:nvPr>
        </p:nvSpPr>
        <p:spPr>
          <a:xfrm>
            <a:off x="656416" y="1993839"/>
            <a:ext cx="2161597" cy="20867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/>
              <a:t>MLSZ</a:t>
            </a:r>
          </a:p>
          <a:p>
            <a:r>
              <a:rPr lang="hu-HU" sz="1800" dirty="0" smtClean="0"/>
              <a:t>Szervezi és támogatja az amatőr, szabadidős és gyermekfutballt (</a:t>
            </a:r>
            <a:r>
              <a:rPr lang="en-US" sz="1800" dirty="0" smtClean="0"/>
              <a:t>“grassroots”)</a:t>
            </a:r>
            <a:endParaRPr lang="hu-HU" sz="1800" dirty="0" smtClean="0"/>
          </a:p>
        </p:txBody>
      </p:sp>
      <p:sp>
        <p:nvSpPr>
          <p:cNvPr id="8" name="Rectangle 7"/>
          <p:cNvSpPr txBox="1"/>
          <p:nvPr>
            <p:custDataLst>
              <p:tags r:id="rId8"/>
            </p:custDataLst>
          </p:nvPr>
        </p:nvSpPr>
        <p:spPr>
          <a:xfrm>
            <a:off x="3548382" y="1993839"/>
            <a:ext cx="1855771" cy="13111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err="1" smtClean="0"/>
              <a:t>Profiklubok</a:t>
            </a:r>
            <a:endParaRPr lang="hu-HU" sz="1800" b="1" dirty="0" smtClean="0"/>
          </a:p>
          <a:p>
            <a:r>
              <a:rPr lang="hu-HU" sz="1800" dirty="0" smtClean="0"/>
              <a:t>Profi labdarúgás</a:t>
            </a:r>
          </a:p>
          <a:p>
            <a:r>
              <a:rPr lang="hu-HU" sz="1800" dirty="0" smtClean="0"/>
              <a:t>Elitképzés</a:t>
            </a:r>
          </a:p>
        </p:txBody>
      </p:sp>
      <p:sp>
        <p:nvSpPr>
          <p:cNvPr id="9" name="Rectangle 7"/>
          <p:cNvSpPr txBox="1"/>
          <p:nvPr>
            <p:custDataLst>
              <p:tags r:id="rId9"/>
            </p:custDataLst>
          </p:nvPr>
        </p:nvSpPr>
        <p:spPr>
          <a:xfrm>
            <a:off x="1546094" y="4376687"/>
            <a:ext cx="2851413" cy="13665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/>
              <a:t>Társadalmi környezet</a:t>
            </a:r>
          </a:p>
          <a:p>
            <a:r>
              <a:rPr lang="hu-HU" sz="1800" dirty="0" smtClean="0"/>
              <a:t>Szurkolók</a:t>
            </a:r>
          </a:p>
          <a:p>
            <a:r>
              <a:rPr lang="hu-HU" sz="1800" dirty="0" smtClean="0"/>
              <a:t>Állam/ önkormányzatok</a:t>
            </a:r>
          </a:p>
          <a:p>
            <a:r>
              <a:rPr lang="hu-HU" sz="1800" dirty="0" smtClean="0"/>
              <a:t>Szponzorok/média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2" y="2044940"/>
            <a:ext cx="2587333" cy="3449777"/>
          </a:xfrm>
          <a:prstGeom prst="round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Tények és lépések a zárt kapus meccs kapcsán</a:t>
            </a:r>
            <a:endParaRPr lang="hu-HU" sz="36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0B90-E33B-4647-9640-C67FA1FC0CE5}" type="slidenum">
              <a:rPr lang="hu-HU" smtClean="0"/>
              <a:pPr/>
              <a:t>29</a:t>
            </a:fld>
            <a:endParaRPr lang="hu-HU" dirty="0"/>
          </a:p>
        </p:txBody>
      </p:sp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11875"/>
            <a:ext cx="5580112" cy="48575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10308" y="1606062"/>
            <a:ext cx="84288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2012</a:t>
            </a:r>
            <a:r>
              <a:rPr lang="hu-HU" dirty="0"/>
              <a:t>. augusztus 15-én, a Puskás Ferenc Stadionban került sor a Magyarország-Izrael barátságos mérkőzésre, amelynek során nézők egy csoportja a válogatott bíztatása, a szurkolás helyett a találkozó kezdésétől a lefújásig sportszerűtlenül, a kulturált magatartástól eltérő módon viselkedett, gyalázkodott, szélsőséges, bántó és kirekesztő rigmusokat skandált és politikai véleménynyilvánításra is alkalmas jelképeket viselt ruházatán, illetve ezeket fel is mutatta. (palesztin, iráni zászló, Árpád-sáv, nagy-Magyarország molinó stb</a:t>
            </a:r>
            <a:r>
              <a:rPr lang="hu-HU" dirty="0" smtClean="0"/>
              <a:t>.)</a:t>
            </a:r>
          </a:p>
          <a:p>
            <a:endParaRPr lang="hu-HU" sz="1000" dirty="0"/>
          </a:p>
          <a:p>
            <a:r>
              <a:rPr lang="hu-HU" dirty="0"/>
              <a:t>Az MLSZ szervezői a helyszíni rendőri biztosítás vezetőivel egyeztettek a mérkőzés közben, és úgy ítélték meg, hogy tevőlegesen nem lépnek közbe, nem távolítják el azokat a szélsőséges véleményeket megfogalmazó, de a honi szabályozás szerint egyértelmű bűncselekményt el nem követő nézőket. </a:t>
            </a:r>
            <a:endParaRPr lang="hu-HU" dirty="0" smtClean="0"/>
          </a:p>
          <a:p>
            <a:endParaRPr lang="hu-HU" sz="1000" dirty="0"/>
          </a:p>
          <a:p>
            <a:r>
              <a:rPr lang="hu-HU" dirty="0"/>
              <a:t>A mérkőzést követően az MLSZ következő elnökségi ülésén (augusztus 23.) határozatban elhatárolódott a nézők szélsőséges, sportszerűtlen csoportjától. Levélben kért bocsánatot Magyarország izraeli nagykövetétől, az Izraeli Labdarúgó-szövetségtől, illetve a FIFA-tól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958360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2010 óta több sikertörténet is </a:t>
            </a:r>
            <a:br>
              <a:rPr lang="hu-HU" sz="3200" dirty="0" smtClean="0"/>
            </a:br>
            <a:r>
              <a:rPr lang="hu-HU" sz="3200" dirty="0" smtClean="0"/>
              <a:t>lendületet adott a magyar futballnak</a:t>
            </a:r>
            <a:endParaRPr lang="hu-HU" sz="3200" dirty="0"/>
          </a:p>
        </p:txBody>
      </p:sp>
      <p:sp>
        <p:nvSpPr>
          <p:cNvPr id="5" name="Rectangle 5"/>
          <p:cNvSpPr txBox="1"/>
          <p:nvPr>
            <p:custDataLst>
              <p:tags r:id="rId5"/>
            </p:custDataLst>
          </p:nvPr>
        </p:nvSpPr>
        <p:spPr>
          <a:xfrm>
            <a:off x="5495116" y="3721121"/>
            <a:ext cx="367501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A válogatott javuló eredményessége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7" name="Rectangle 5"/>
          <p:cNvSpPr txBox="1"/>
          <p:nvPr/>
        </p:nvSpPr>
        <p:spPr>
          <a:xfrm>
            <a:off x="5728225" y="1454556"/>
            <a:ext cx="341577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Az OTP-MOL Bozsik-program népszerűsége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8" name="Rectangle 5"/>
          <p:cNvSpPr txBox="1"/>
          <p:nvPr>
            <p:custDataLst>
              <p:tags r:id="rId6"/>
            </p:custDataLst>
          </p:nvPr>
        </p:nvSpPr>
        <p:spPr>
          <a:xfrm>
            <a:off x="3400293" y="1852141"/>
            <a:ext cx="248626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Bővülő infrastruktúra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9" name="Rectangle 5"/>
          <p:cNvSpPr txBox="1"/>
          <p:nvPr>
            <p:custDataLst>
              <p:tags r:id="rId7"/>
            </p:custDataLst>
          </p:nvPr>
        </p:nvSpPr>
        <p:spPr>
          <a:xfrm>
            <a:off x="200283" y="3694994"/>
            <a:ext cx="297833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Az amatőr futball fejlődés</a:t>
            </a:r>
            <a:r>
              <a:rPr lang="en-US" sz="1800" b="1" dirty="0" smtClean="0">
                <a:solidFill>
                  <a:schemeClr val="accent6"/>
                </a:solidFill>
              </a:rPr>
              <a:t>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73" y="1790815"/>
            <a:ext cx="1993502" cy="1701121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5125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65" y="4109544"/>
            <a:ext cx="2379472" cy="1608346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 txBox="1"/>
          <p:nvPr>
            <p:custDataLst>
              <p:tags r:id="rId10"/>
            </p:custDataLst>
          </p:nvPr>
        </p:nvSpPr>
        <p:spPr>
          <a:xfrm>
            <a:off x="18843" y="1454556"/>
            <a:ext cx="374441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TAO: új források futballfejlesztésre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2" y="4023350"/>
            <a:ext cx="2489929" cy="1449233"/>
          </a:xfrm>
          <a:prstGeom prst="rect">
            <a:avLst/>
          </a:prstGeom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82" y="2191199"/>
            <a:ext cx="1955203" cy="1466402"/>
          </a:xfrm>
          <a:prstGeom prst="rect">
            <a:avLst/>
          </a:prstGeom>
          <a:ln w="1905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b="12916"/>
          <a:stretch/>
        </p:blipFill>
        <p:spPr>
          <a:xfrm>
            <a:off x="511454" y="1798030"/>
            <a:ext cx="2649634" cy="168889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5" name="Rectangle 5"/>
          <p:cNvSpPr txBox="1"/>
          <p:nvPr>
            <p:custDataLst>
              <p:tags r:id="rId11"/>
            </p:custDataLst>
          </p:nvPr>
        </p:nvSpPr>
        <p:spPr>
          <a:xfrm>
            <a:off x="3395931" y="4050881"/>
            <a:ext cx="248626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A profi liga fejlődése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20" name="Kép 19" descr="NB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34813" y="4391279"/>
            <a:ext cx="2743200" cy="18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4415" y="231287"/>
            <a:ext cx="7772400" cy="1470025"/>
          </a:xfrm>
        </p:spPr>
        <p:txBody>
          <a:bodyPr>
            <a:normAutofit/>
          </a:bodyPr>
          <a:lstStyle/>
          <a:p>
            <a:r>
              <a:rPr lang="hu-HU" sz="3600" dirty="0"/>
              <a:t>Tények és lépések a zárt kapus meccs </a:t>
            </a:r>
            <a:r>
              <a:rPr lang="hu-HU" sz="3600" dirty="0" smtClean="0"/>
              <a:t>kapcsán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0308" y="1529860"/>
            <a:ext cx="8393723" cy="449580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800" dirty="0">
                <a:solidFill>
                  <a:schemeClr val="tx1"/>
                </a:solidFill>
              </a:rPr>
              <a:t>A FIFA fegyelmi bizottsága úgy határozott, hogy az augusztus 15-i Magyarország-Izrael barátságos mérkőzésen tapasztalt nézői megnyilvánulások miatt a magyar válogatottnak zárt kapuk mögött kell lejátszania következő hazai világbajnoki selejtezőjét, a márciusi, Románia elleni találkozót. A testület emellett 40 ezer svájci frankos büntetést is kirótt a Magyar Labdarúgó Szövetségre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hu-HU" sz="1200" dirty="0" smtClean="0">
              <a:solidFill>
                <a:schemeClr val="tx1"/>
              </a:solidFill>
            </a:endParaRPr>
          </a:p>
          <a:p>
            <a:pPr algn="l"/>
            <a:r>
              <a:rPr lang="hu-HU" sz="2800" dirty="0">
                <a:solidFill>
                  <a:schemeClr val="tx1"/>
                </a:solidFill>
              </a:rPr>
              <a:t>Az MLSZ álláspontja az, hogy a döntés súlya nem áll arányban a mérkőzésen történtekkel, abban az értelemben, hogy egy csoport elfogadhatatlan és szörnyű viselkedésének felelősségét nem viselheti 40 ezer szurkoló, következményeit pedig nem viselheti teljes mértékben az MLSZ, mint a mérkőzés rendezője, ezért benyújtotta a döntéssel szembeni fellebbezését. </a:t>
            </a:r>
          </a:p>
          <a:p>
            <a:pPr algn="l"/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3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Lépések </a:t>
            </a:r>
            <a:r>
              <a:rPr lang="hu-HU" dirty="0"/>
              <a:t>a zárt kapus meccs kapcsán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0B90-E33B-4647-9640-C67FA1FC0CE5}" type="slidenum">
              <a:rPr lang="hu-HU" smtClean="0"/>
              <a:pPr/>
              <a:t>31</a:t>
            </a:fld>
            <a:endParaRPr lang="hu-HU" dirty="0"/>
          </a:p>
        </p:txBody>
      </p:sp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2737" y="1392150"/>
            <a:ext cx="873369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A végső döntéstől függetlenül, az MLSZ elkötelezett, hogy megteremtse a lehetőségét annak, hogy március 22-én a magyar válogatott szurkolói közösen nézhessék a mieink Románia elleni </a:t>
            </a:r>
            <a:r>
              <a:rPr lang="hu-HU" sz="2200" dirty="0" smtClean="0"/>
              <a:t>vb-selejtezőjét, </a:t>
            </a:r>
            <a:r>
              <a:rPr lang="hu-HU" sz="2200" dirty="0"/>
              <a:t>részesei legyenek annak a közösségi élménynek, amelytől a szélsőségesek viselkedését követő FIFA fegyelmi határozat megfosztja őket. </a:t>
            </a:r>
            <a:r>
              <a:rPr lang="hu-HU" sz="2200" dirty="0" smtClean="0"/>
              <a:t>Ezért </a:t>
            </a:r>
            <a:r>
              <a:rPr lang="hu-HU" sz="2200" dirty="0"/>
              <a:t>az MLSZ már megkezdte a szervezését egy közös meccsnézés előkészítésének Budapesten, </a:t>
            </a:r>
            <a:r>
              <a:rPr lang="hu-HU" sz="2200" dirty="0" smtClean="0"/>
              <a:t>az </a:t>
            </a:r>
            <a:r>
              <a:rPr lang="hu-HU" sz="2200" dirty="0"/>
              <a:t>56-osok terén (korábbi Felvonulási tér</a:t>
            </a:r>
            <a:r>
              <a:rPr lang="hu-HU" sz="2200" dirty="0" smtClean="0"/>
              <a:t>). </a:t>
            </a:r>
            <a:r>
              <a:rPr lang="hu-HU" sz="2200" dirty="0"/>
              <a:t>Itt akár ötvenezer szurkoló is kényelmesen elfér, és közösen drukkolhat Egervári Sándor csapatának, jó hangulatot </a:t>
            </a:r>
            <a:r>
              <a:rPr lang="hu-HU" sz="2200" dirty="0" smtClean="0"/>
              <a:t>teremtve.</a:t>
            </a:r>
            <a:endParaRPr lang="hu-HU" sz="2200" dirty="0"/>
          </a:p>
          <a:p>
            <a:endParaRPr lang="hu-HU" sz="1000" dirty="0"/>
          </a:p>
          <a:p>
            <a:r>
              <a:rPr lang="hu-HU" sz="2200" dirty="0"/>
              <a:t>Minden más, egyéni, politikai indíttatású kezdeményezés ellentétes az MLSZ azon szándékával, hogy a magyar válogatott mérkőzései politikamentes sportesemények legyenek, éppen ezért az MLSZ minden pártot, szervezetet arra kér, tekintsen el saját rendezvény megszervezésétől, és segítse az </a:t>
            </a:r>
            <a:r>
              <a:rPr lang="hu-HU" sz="2200" dirty="0" smtClean="0"/>
              <a:t>MLSZ-t.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Lépések a zárt kapus meccs kapcsán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0B90-E33B-4647-9640-C67FA1FC0CE5}" type="slidenum">
              <a:rPr lang="hu-HU" smtClean="0"/>
              <a:pPr/>
              <a:t>32</a:t>
            </a:fld>
            <a:endParaRPr lang="hu-HU" dirty="0"/>
          </a:p>
        </p:txBody>
      </p:sp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2738" y="1520584"/>
            <a:ext cx="86516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MLSZ elkötelezett </a:t>
            </a:r>
            <a:r>
              <a:rPr lang="hu-HU" sz="2000" dirty="0"/>
              <a:t>a diszkrimináció elleni harcban. Konferenciák, bizottsági munka bizonyítja, hogy nem csak szavakkal tesz az 1901-ben alapított szervezet a demokratikus jogok a sportrendezvényeken való érvényesítése érdekében.</a:t>
            </a:r>
          </a:p>
          <a:p>
            <a:r>
              <a:rPr lang="hu-HU" sz="2000" dirty="0"/>
              <a:t>Ennek </a:t>
            </a:r>
            <a:r>
              <a:rPr lang="hu-HU" sz="2000" dirty="0" smtClean="0"/>
              <a:t>a tevékenységnek újabb </a:t>
            </a:r>
            <a:r>
              <a:rPr lang="hu-HU" sz="2000" dirty="0"/>
              <a:t>megnyilvánulásaként, a szövetség a közösségi, szurkolói összetartozás-érzés erősítése céljából az </a:t>
            </a:r>
            <a:r>
              <a:rPr lang="hu-HU" sz="2000" dirty="0" err="1"/>
              <a:t>mlsz.hu-n</a:t>
            </a:r>
            <a:r>
              <a:rPr lang="hu-HU" sz="2000" dirty="0"/>
              <a:t>, és más közösségi oldalakon nagyszabású </a:t>
            </a:r>
            <a:r>
              <a:rPr lang="hu-HU" sz="2000" dirty="0" err="1"/>
              <a:t>antirasszista</a:t>
            </a:r>
            <a:r>
              <a:rPr lang="hu-HU" sz="2000" dirty="0"/>
              <a:t>, a kirekesztés minden formája ellen fellépő, és a kulturált szurkolást népszerűsítő kampányt indít el. </a:t>
            </a:r>
            <a:endParaRPr lang="hu-HU" sz="2000" dirty="0" smtClean="0"/>
          </a:p>
          <a:p>
            <a:endParaRPr lang="hu-HU" sz="1000" dirty="0"/>
          </a:p>
          <a:p>
            <a:r>
              <a:rPr lang="hu-HU" sz="2000" dirty="0"/>
              <a:t>Az MLSZ már eddig is sokat tett azért, hogy a labdarúgó stadionok a kulturált szórakozás biztonságos, erőszakmentes helyszínek legyenek. Éppen ezért indult útjára a kormány által is támogatott Stadionbiztonsági Projekt, amelynek keretében minden esztendőben 800 millió forint költhető a biztonságtechnikai berendezések beszerelésére, fejlesztésére. A folyamatot az MLSZ folytatja, mindaddig, míg nem mondható minden magyarországi stadion családbarátnak és teljesen biztonságosnak.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Lépések a zárt kapus meccs kapcsán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0B90-E33B-4647-9640-C67FA1FC0CE5}" type="slidenum">
              <a:rPr lang="hu-HU" smtClean="0"/>
              <a:pPr/>
              <a:t>33</a:t>
            </a:fld>
            <a:endParaRPr lang="hu-HU" dirty="0"/>
          </a:p>
        </p:txBody>
      </p:sp>
      <p:pic>
        <p:nvPicPr>
          <p:cNvPr id="4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5846" y="1361372"/>
            <a:ext cx="8721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tavasszal </a:t>
            </a:r>
            <a:r>
              <a:rPr lang="hu-HU" sz="2000" dirty="0"/>
              <a:t>újrainduló bajnoki szezonban sem fogadható el a szurkolók tömeges diszkriminatív véleménynyilvánítása. A mérkőzésen részt vevő MLSZ-ellenőrök felelőssége lesz, hogy – a játékvezetők mellett – a hazai klub szervezőinek segítségével megszakítsák azt a találkozót, amelyen a szurkolók diszkriminatív, sértő, antiszemita, rasszista rigmusokat hallatnak. Ezzel párhuzamosan szigorodik a Fegyelmi Szabályzat és annak alkalmazása a vonatkozó FIFA-irányelvek </a:t>
            </a:r>
            <a:r>
              <a:rPr lang="hu-HU" sz="2000" dirty="0" smtClean="0"/>
              <a:t>alapján, amely </a:t>
            </a:r>
            <a:r>
              <a:rPr lang="hu-HU" sz="2000" dirty="0"/>
              <a:t>zéró toleranciát hirdet a diszkrimináció minden formájával szemben.  </a:t>
            </a:r>
          </a:p>
          <a:p>
            <a:endParaRPr lang="hu-HU" sz="1000" dirty="0"/>
          </a:p>
          <a:p>
            <a:r>
              <a:rPr lang="hu-HU" sz="2000" dirty="0"/>
              <a:t>Célunk elérése során nagyobb hangsúlyt fektetünk a prevencióra. Az MLSZ Szurkolói Irodájával való egyeztetések során közeledett a mérkőzésre járó szurkolói csoportok és a szövetség </a:t>
            </a:r>
            <a:r>
              <a:rPr lang="hu-HU" sz="2000" dirty="0" smtClean="0"/>
              <a:t>álláspontja. </a:t>
            </a:r>
            <a:r>
              <a:rPr lang="hu-HU" sz="2000" dirty="0"/>
              <a:t>A jövőben is bízunk az iroda együttműködésében, amelynek köszönhetően a </a:t>
            </a:r>
            <a:r>
              <a:rPr lang="hu-HU" sz="2000" dirty="0" smtClean="0"/>
              <a:t>nagy hazai </a:t>
            </a:r>
            <a:r>
              <a:rPr lang="hu-HU" sz="2000" dirty="0"/>
              <a:t>szurkolótáborok, a drukkerek érdekei is érvényesülnek az MLSZ által megkezdett folyamatok végrehajtása során. Szintén fontos partner a válogatott szervezett szurkolói csoportja, a </a:t>
            </a:r>
            <a:r>
              <a:rPr lang="hu-HU" sz="2000" dirty="0" err="1"/>
              <a:t>Carpathian</a:t>
            </a:r>
            <a:r>
              <a:rPr lang="hu-HU" sz="2000" dirty="0"/>
              <a:t> </a:t>
            </a:r>
            <a:r>
              <a:rPr lang="hu-HU" sz="2000" dirty="0" err="1"/>
              <a:t>Brigade</a:t>
            </a:r>
            <a:r>
              <a:rPr lang="hu-HU" sz="2000" dirty="0"/>
              <a:t>, amelynek tagjai minden sportszerű eszközt bevetnek a </a:t>
            </a:r>
            <a:r>
              <a:rPr lang="hu-HU" sz="2000" dirty="0" smtClean="0"/>
              <a:t>válogatott </a:t>
            </a:r>
            <a:r>
              <a:rPr lang="hu-HU" sz="2000" dirty="0"/>
              <a:t>sikere érdekében, de akik elítélik </a:t>
            </a:r>
            <a:r>
              <a:rPr lang="hu-HU" sz="2000" dirty="0" smtClean="0"/>
              <a:t>a diszkriminációt</a:t>
            </a:r>
            <a:r>
              <a:rPr lang="hu-H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189409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think-cell Slide" r:id="rId28" imgW="360" imgH="360" progId="">
                  <p:embed/>
                </p:oleObj>
              </mc:Choice>
              <mc:Fallback>
                <p:oleObj name="think-cell Slide" r:id="rId28" imgW="360" imgH="36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600">
              <a:latin typeface="Calibri"/>
              <a:sym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98242" y="1654989"/>
            <a:ext cx="4623884" cy="4582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TAO révén sosem látott források </a:t>
            </a:r>
            <a:br>
              <a:rPr lang="hu-HU" sz="2800" dirty="0" smtClean="0"/>
            </a:br>
            <a:r>
              <a:rPr lang="hu-HU" sz="2800" dirty="0" smtClean="0"/>
              <a:t>jelentek meg a futballban</a:t>
            </a:r>
            <a:endParaRPr lang="hu-HU" sz="2800" dirty="0"/>
          </a:p>
        </p:txBody>
      </p:sp>
      <p:sp>
        <p:nvSpPr>
          <p:cNvPr id="3" name="Rectangle 3"/>
          <p:cNvSpPr txBox="1"/>
          <p:nvPr>
            <p:custDataLst>
              <p:tags r:id="rId7"/>
            </p:custDataLst>
          </p:nvPr>
        </p:nvSpPr>
        <p:spPr>
          <a:xfrm>
            <a:off x="570353" y="4957244"/>
            <a:ext cx="3936836" cy="117570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600" dirty="0" smtClean="0"/>
              <a:t>Folyamatosan fejlődő, szigorú pályázati és ellenőrzési rendszer</a:t>
            </a:r>
          </a:p>
          <a:p>
            <a:r>
              <a:rPr lang="hu-HU" sz="1600" dirty="0" smtClean="0"/>
              <a:t>Átlátható döntéshozatal</a:t>
            </a:r>
          </a:p>
          <a:p>
            <a:r>
              <a:rPr lang="hu-HU" sz="1600" dirty="0" smtClean="0"/>
              <a:t>Hangsúly a projektek fenntarthatóságán</a:t>
            </a:r>
            <a:endParaRPr lang="hu-HU" sz="1600" dirty="0"/>
          </a:p>
        </p:txBody>
      </p:sp>
      <p:sp>
        <p:nvSpPr>
          <p:cNvPr id="5" name="Right Arrow 4"/>
          <p:cNvSpPr/>
          <p:nvPr>
            <p:custDataLst>
              <p:tags r:id="rId8"/>
            </p:custDataLst>
          </p:nvPr>
        </p:nvSpPr>
        <p:spPr>
          <a:xfrm>
            <a:off x="4779013" y="2648621"/>
            <a:ext cx="1009985" cy="1775902"/>
          </a:xfrm>
          <a:prstGeom prst="rightArrow">
            <a:avLst>
              <a:gd name="adj1" fmla="val 74681"/>
              <a:gd name="adj2" fmla="val 61207"/>
            </a:avLst>
          </a:prstGeom>
          <a:gradFill>
            <a:gsLst>
              <a:gs pos="100000">
                <a:srgbClr val="72AF2F"/>
              </a:gs>
              <a:gs pos="0">
                <a:srgbClr val="92D050"/>
              </a:gs>
            </a:gsLst>
            <a:lin ang="0" scaled="1"/>
          </a:gradFill>
          <a:ln>
            <a:solidFill>
              <a:srgbClr val="72AF2F"/>
            </a:solidFill>
          </a:ln>
          <a:effectLst/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49232921"/>
              </p:ext>
            </p:extLst>
          </p:nvPr>
        </p:nvGraphicFramePr>
        <p:xfrm>
          <a:off x="6118225" y="2333625"/>
          <a:ext cx="2343087" cy="234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Chart" r:id="rId31" imgW="2343087" imgH="2343023" progId="MSGraph.Chart.8">
                  <p:embed followColorScheme="full"/>
                </p:oleObj>
              </mc:Choice>
              <mc:Fallback>
                <p:oleObj name="Chart" r:id="rId31" imgW="2343087" imgH="2343023" progId="MSGraph.Chart.8">
                  <p:embed followColorScheme="full"/>
                  <p:pic>
                    <p:nvPicPr>
                      <p:cNvPr id="0" name="Picture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333625"/>
                        <a:ext cx="2343087" cy="2343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 hely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788728" y="3548199"/>
            <a:ext cx="11811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600" dirty="0" smtClean="0">
                <a:latin typeface="Calibri"/>
                <a:sym typeface="Calibri"/>
              </a:rPr>
              <a:t>Infrastruktúra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600" dirty="0" smtClean="0">
                <a:latin typeface="Calibri"/>
                <a:sym typeface="Calibri"/>
              </a:rPr>
              <a:t>(pályaépítés)</a:t>
            </a:r>
            <a:endParaRPr lang="hu-HU" sz="1600" dirty="0">
              <a:latin typeface="Calibri"/>
              <a:sym typeface="Calibri"/>
            </a:endParaRPr>
          </a:p>
        </p:txBody>
      </p:sp>
      <p:sp>
        <p:nvSpPr>
          <p:cNvPr id="26" name="Szöveg helye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357618" y="2061614"/>
            <a:ext cx="3012848" cy="5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BA15AC9-684F-48CC-BCA1-C85413AC4C3C}" type="datetime'''Ver''se''''ny''''e''zteté''s'">
              <a:rPr lang="en-US" sz="16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Versenyeztetés</a:t>
            </a:fld>
            <a:r>
              <a:rPr lang="hu-HU" sz="1600" dirty="0" smtClean="0"/>
              <a:t>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dirty="0" smtClean="0"/>
              <a:t>(nevezési díj: amatőr, női, profi stb.)</a:t>
            </a:r>
            <a:endParaRPr lang="en-US" sz="1400" dirty="0">
              <a:latin typeface="Calibri"/>
              <a:sym typeface="Calibri"/>
            </a:endParaRPr>
          </a:p>
        </p:txBody>
      </p:sp>
      <p:sp>
        <p:nvSpPr>
          <p:cNvPr id="7" name="Szöveg hely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924006" y="4248151"/>
            <a:ext cx="9032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600" dirty="0" smtClean="0">
                <a:latin typeface="Calibri"/>
                <a:sym typeface="Calibri"/>
              </a:rPr>
              <a:t>Utánpótlás</a:t>
            </a:r>
            <a:endParaRPr lang="hu-HU" sz="1600" dirty="0">
              <a:latin typeface="Calibri"/>
              <a:sym typeface="Calibri"/>
            </a:endParaRPr>
          </a:p>
        </p:txBody>
      </p:sp>
      <p:sp>
        <p:nvSpPr>
          <p:cNvPr id="30" name="Szöveg helye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791325" y="2659063"/>
            <a:ext cx="2571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9CFAB9-8670-4A5B-B523-C7F4DE8799C6}" type="datetime'1''''''''''''''''''''''''''''''''''''''''''5'''''''''''">
              <a:rPr lang="en-US" sz="1600" b="1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600" b="1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12" name="Rectangle 3"/>
          <p:cNvSpPr txBox="1"/>
          <p:nvPr>
            <p:custDataLst>
              <p:tags r:id="rId14"/>
            </p:custDataLst>
          </p:nvPr>
        </p:nvSpPr>
        <p:spPr>
          <a:xfrm>
            <a:off x="5539665" y="1434699"/>
            <a:ext cx="2994735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tx2"/>
                </a:solidFill>
              </a:rPr>
              <a:t>Fejlesztési források megoszlása felhasználási területek szerint (%) </a:t>
            </a:r>
            <a:endParaRPr lang="hu-HU" sz="1600" b="1" dirty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/>
          <p:nvPr>
            <p:custDataLst>
              <p:tags r:id="rId15"/>
            </p:custDataLst>
          </p:nvPr>
        </p:nvSpPr>
        <p:spPr>
          <a:xfrm>
            <a:off x="279265" y="1809186"/>
            <a:ext cx="3088329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err="1" smtClean="0">
                <a:solidFill>
                  <a:schemeClr val="tx2"/>
                </a:solidFill>
              </a:rPr>
              <a:t>TAO-források</a:t>
            </a:r>
            <a:endParaRPr lang="hu-HU" sz="1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u-HU" sz="1600" dirty="0" smtClean="0">
                <a:solidFill>
                  <a:schemeClr val="tx2"/>
                </a:solidFill>
              </a:rPr>
              <a:t>Milliárd Ft</a:t>
            </a:r>
            <a:endParaRPr lang="hu-HU" sz="1600" dirty="0">
              <a:solidFill>
                <a:schemeClr val="tx2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938" b="94688" l="16484" r="90000">
                        <a14:foregroundMark x1="20703" y1="54167" x2="53750" y2="1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3" y="3885323"/>
            <a:ext cx="1056291" cy="7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5938" b="94688" l="16484" r="90000">
                        <a14:foregroundMark x1="20703" y1="54167" x2="53750" y2="1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7" y="2106479"/>
            <a:ext cx="2780961" cy="20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938" b="94688" l="16484" r="90000">
                        <a14:foregroundMark x1="20703" y1="54167" x2="53750" y2="1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05" y="2842454"/>
            <a:ext cx="2487089" cy="18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/>
          <p:nvPr>
            <p:custDataLst>
              <p:tags r:id="rId19"/>
            </p:custDataLst>
          </p:nvPr>
        </p:nvSpPr>
        <p:spPr>
          <a:xfrm>
            <a:off x="708489" y="4587912"/>
            <a:ext cx="78215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dirty="0" smtClean="0"/>
              <a:t>2011</a:t>
            </a:r>
            <a:endParaRPr lang="hu-HU" sz="1800" dirty="0"/>
          </a:p>
        </p:txBody>
      </p:sp>
      <p:sp>
        <p:nvSpPr>
          <p:cNvPr id="16" name="Rectangle 3"/>
          <p:cNvSpPr txBox="1"/>
          <p:nvPr>
            <p:custDataLst>
              <p:tags r:id="rId20"/>
            </p:custDataLst>
          </p:nvPr>
        </p:nvSpPr>
        <p:spPr>
          <a:xfrm>
            <a:off x="1528426" y="4058920"/>
            <a:ext cx="78215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dirty="0" smtClean="0"/>
              <a:t>2012</a:t>
            </a:r>
            <a:endParaRPr lang="hu-HU" sz="1800" dirty="0"/>
          </a:p>
        </p:txBody>
      </p:sp>
      <p:sp>
        <p:nvSpPr>
          <p:cNvPr id="17" name="Rectangle 3"/>
          <p:cNvSpPr txBox="1"/>
          <p:nvPr>
            <p:custDataLst>
              <p:tags r:id="rId21"/>
            </p:custDataLst>
          </p:nvPr>
        </p:nvSpPr>
        <p:spPr>
          <a:xfrm>
            <a:off x="2650644" y="4542569"/>
            <a:ext cx="128847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800" dirty="0" smtClean="0"/>
              <a:t>2013 terv</a:t>
            </a:r>
            <a:endParaRPr lang="hu-HU" sz="1800" dirty="0"/>
          </a:p>
        </p:txBody>
      </p:sp>
      <p:sp>
        <p:nvSpPr>
          <p:cNvPr id="24" name="Rectangle 23"/>
          <p:cNvSpPr/>
          <p:nvPr>
            <p:custDataLst>
              <p:tags r:id="rId22"/>
            </p:custDataLst>
          </p:nvPr>
        </p:nvSpPr>
        <p:spPr>
          <a:xfrm>
            <a:off x="1302129" y="2394013"/>
            <a:ext cx="13292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2721246" y="3195058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25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753213" y="392053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3"/>
          <p:cNvSpPr txBox="1"/>
          <p:nvPr>
            <p:custDataLst>
              <p:tags r:id="rId25"/>
            </p:custDataLst>
          </p:nvPr>
        </p:nvSpPr>
        <p:spPr>
          <a:xfrm>
            <a:off x="5207164" y="4957244"/>
            <a:ext cx="393683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b="1" dirty="0" smtClean="0"/>
              <a:t>Az évtizedes lemaradás leküzdése csak állami segítséggel valósítható meg</a:t>
            </a:r>
            <a:endParaRPr lang="hu-HU" sz="1600" b="1" dirty="0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42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414261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" name="think-cell Slide" r:id="rId50" imgW="360" imgH="360" progId="">
                  <p:embed/>
                </p:oleObj>
              </mc:Choice>
              <mc:Fallback>
                <p:oleObj name="think-cell Slide" r:id="rId50" imgW="360" imgH="360" progId="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hu-HU" sz="1400" b="1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Az OTP-MOL Bozsik-program folyamatosan bővül</a:t>
            </a:r>
            <a:endParaRPr lang="hu-HU" sz="3000" dirty="0"/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1" y="1509907"/>
            <a:ext cx="2059954" cy="3086294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6" name="Rectangle 3"/>
          <p:cNvSpPr txBox="1"/>
          <p:nvPr>
            <p:custDataLst>
              <p:tags r:id="rId7"/>
            </p:custDataLst>
          </p:nvPr>
        </p:nvSpPr>
        <p:spPr>
          <a:xfrm>
            <a:off x="107504" y="1437222"/>
            <a:ext cx="1008112" cy="27118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400" b="1" dirty="0" smtClean="0">
                <a:solidFill>
                  <a:schemeClr val="bg1"/>
                </a:solidFill>
              </a:rPr>
              <a:t>Intézményi program</a:t>
            </a:r>
            <a:endParaRPr lang="hu-H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97015207"/>
              </p:ext>
            </p:extLst>
          </p:nvPr>
        </p:nvGraphicFramePr>
        <p:xfrm>
          <a:off x="2413000" y="1671638"/>
          <a:ext cx="267647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3" name="Chart" r:id="rId53" imgW="2676464" imgH="914535" progId="MSGraph.Chart.8">
                  <p:embed followColorScheme="full"/>
                </p:oleObj>
              </mc:Choice>
              <mc:Fallback>
                <p:oleObj name="Chart" r:id="rId53" imgW="2676464" imgH="914535" progId="MSGraph.Chart.8">
                  <p:embed followColorScheme="full"/>
                  <p:pic>
                    <p:nvPicPr>
                      <p:cNvPr id="0" name="Picture 459"/>
                      <p:cNvPicPr>
                        <a:picLocks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671638"/>
                        <a:ext cx="267647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>
            <p:custDataLst>
              <p:tags r:id="rId9"/>
            </p:custDataLst>
          </p:nvPr>
        </p:nvCxnSpPr>
        <p:spPr bwMode="auto">
          <a:xfrm>
            <a:off x="4860925" y="1766888"/>
            <a:ext cx="17621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10"/>
            </p:custDataLst>
          </p:nvPr>
        </p:nvCxnSpPr>
        <p:spPr bwMode="gray">
          <a:xfrm flipV="1">
            <a:off x="4979988" y="1763713"/>
            <a:ext cx="0" cy="3873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11"/>
            </p:custDataLst>
          </p:nvPr>
        </p:nvCxnSpPr>
        <p:spPr bwMode="auto">
          <a:xfrm>
            <a:off x="3213100" y="2147888"/>
            <a:ext cx="18240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16313" y="1728788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493CC9-6D2F-4B83-8A32-282A06B1A16C}" type="datetime'''''''''''''1''''''''''''''''''''''''.''''''''''''20''''''9'''">
              <a:rPr 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1.209</a:t>
            </a:fld>
            <a:endParaRPr lang="hu-HU" sz="1400">
              <a:latin typeface="Calibri"/>
              <a:sym typeface="Calibri"/>
            </a:endParaRPr>
          </a:p>
        </p:txBody>
      </p:sp>
      <p:sp>
        <p:nvSpPr>
          <p:cNvPr id="13" name="Szöveg hely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340225" y="1528763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36F1F-E477-4323-8578-46A87F5BA930}" type="datetime'''''''1''''''''''''''.''''''''''''''''''''''''80''''''''0'''''">
              <a:rPr 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1.800</a:t>
            </a:fld>
            <a:endParaRPr lang="hu-HU" sz="1400">
              <a:latin typeface="Calibri"/>
              <a:sym typeface="Calibri"/>
            </a:endParaRPr>
          </a:p>
        </p:txBody>
      </p:sp>
      <p:sp>
        <p:nvSpPr>
          <p:cNvPr id="14" name="Szöveg helye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084762" y="1820863"/>
            <a:ext cx="693738" cy="2730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2"/>
            </a:solidFill>
          </a:ln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057FC974-2EA1-43E5-8204-8936574440DA}" type="datetime'''''+1''6''''''''''''''''''''7''''''''''''%'''''''''''''''''''">
              <a:rPr lang="en-US" sz="1400" b="1">
                <a:solidFill>
                  <a:schemeClr val="bg1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+167%</a:t>
            </a:fld>
            <a:endParaRPr lang="hu-HU" sz="1400" b="1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46670467"/>
              </p:ext>
            </p:extLst>
          </p:nvPr>
        </p:nvGraphicFramePr>
        <p:xfrm>
          <a:off x="2413000" y="2643188"/>
          <a:ext cx="267647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4" name="Chart" r:id="rId55" imgW="2676464" imgH="914535" progId="MSGraph.Chart.8">
                  <p:embed followColorScheme="full"/>
                </p:oleObj>
              </mc:Choice>
              <mc:Fallback>
                <p:oleObj name="Chart" r:id="rId55" imgW="2676464" imgH="914535" progId="MSGraph.Chart.8">
                  <p:embed followColorScheme="full"/>
                  <p:pic>
                    <p:nvPicPr>
                      <p:cNvPr id="0" name="Picture 460"/>
                      <p:cNvPicPr>
                        <a:picLocks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643188"/>
                        <a:ext cx="267647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>
            <p:custDataLst>
              <p:tags r:id="rId16"/>
            </p:custDataLst>
          </p:nvPr>
        </p:nvCxnSpPr>
        <p:spPr bwMode="auto">
          <a:xfrm>
            <a:off x="3213100" y="3081338"/>
            <a:ext cx="18240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17"/>
            </p:custDataLst>
          </p:nvPr>
        </p:nvCxnSpPr>
        <p:spPr bwMode="auto">
          <a:xfrm>
            <a:off x="4860925" y="2738438"/>
            <a:ext cx="17621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8"/>
            </p:custDataLst>
          </p:nvPr>
        </p:nvCxnSpPr>
        <p:spPr bwMode="gray">
          <a:xfrm flipV="1">
            <a:off x="4979988" y="2735263"/>
            <a:ext cx="0" cy="3492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 helye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516313" y="2586038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09A610-3700-4A78-A7DC-EE8CBD7F0384}" type="datetime'3''''''''''''''''''''''''''''.6''''''''0''''''0'''''''">
              <a:rPr 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3.600</a:t>
            </a:fld>
            <a:endParaRPr lang="hu-HU" sz="1400">
              <a:latin typeface="Calibri"/>
              <a:sym typeface="Calibri"/>
            </a:endParaRPr>
          </a:p>
        </p:txBody>
      </p:sp>
      <p:sp>
        <p:nvSpPr>
          <p:cNvPr id="21" name="Szöveg helye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340225" y="2500313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962045-6F86-4E31-9DAD-279349C5CAB6}" type="datetime'4''.''''''''2''''''''''''''''''''''''''''''00'''''''">
              <a:rPr 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4.200</a:t>
            </a:fld>
            <a:endParaRPr lang="hu-HU" sz="1400">
              <a:latin typeface="Calibri"/>
              <a:sym typeface="Calibri"/>
            </a:endParaRPr>
          </a:p>
        </p:txBody>
      </p:sp>
      <p:sp>
        <p:nvSpPr>
          <p:cNvPr id="19" name="Szöveg helye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084762" y="2773363"/>
            <a:ext cx="693738" cy="2730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2"/>
            </a:solidFill>
          </a:ln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0346EB8C-CF27-48C9-AAAA-DFF27AB2247F}" type="datetime'''''''''''''+1''''''''''''''''''''''''''''''28''''''''''%'">
              <a:rPr lang="en-US" sz="1400" b="1" smtClean="0">
                <a:solidFill>
                  <a:schemeClr val="bg1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+128%</a:t>
            </a:fld>
            <a:endParaRPr lang="hu-HU" sz="1400" b="1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22" name="Szöveg helye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692400" y="2843213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3C9ABC-9E44-4D68-8164-0BE965258A2C}" type="datetime'''1''''''.''''''''8''''''''''''''4''''''''1'''''">
              <a:rPr 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1.841</a:t>
            </a:fld>
            <a:endParaRPr lang="hu-HU" sz="1400">
              <a:latin typeface="Calibri"/>
              <a:sym typeface="Calibri"/>
            </a:endParaRPr>
          </a:p>
        </p:txBody>
      </p:sp>
      <p:graphicFrame>
        <p:nvGraphicFramePr>
          <p:cNvPr id="23" name="Object 22"/>
          <p:cNvGraphicFramePr>
            <a:graphicFrameLocks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642311006"/>
              </p:ext>
            </p:extLst>
          </p:nvPr>
        </p:nvGraphicFramePr>
        <p:xfrm>
          <a:off x="2413000" y="3325813"/>
          <a:ext cx="2676464" cy="91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5" name="Chart" r:id="rId57" imgW="2676464" imgH="914535" progId="MSGraph.Chart.8">
                  <p:embed followColorScheme="full"/>
                </p:oleObj>
              </mc:Choice>
              <mc:Fallback>
                <p:oleObj name="Chart" r:id="rId57" imgW="2676464" imgH="914535" progId="MSGraph.Chart.8">
                  <p:embed followColorScheme="full"/>
                  <p:pic>
                    <p:nvPicPr>
                      <p:cNvPr id="0" name="Picture 461"/>
                      <p:cNvPicPr>
                        <a:picLocks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325813"/>
                        <a:ext cx="2676464" cy="914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>
            <p:custDataLst>
              <p:tags r:id="rId24"/>
            </p:custDataLst>
          </p:nvPr>
        </p:nvCxnSpPr>
        <p:spPr bwMode="auto">
          <a:xfrm>
            <a:off x="3213100" y="3887788"/>
            <a:ext cx="18240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25"/>
            </p:custDataLst>
          </p:nvPr>
        </p:nvCxnSpPr>
        <p:spPr bwMode="auto">
          <a:xfrm>
            <a:off x="4860925" y="3716338"/>
            <a:ext cx="17621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6"/>
            </p:custDataLst>
          </p:nvPr>
        </p:nvCxnSpPr>
        <p:spPr bwMode="gray">
          <a:xfrm flipV="1">
            <a:off x="4979988" y="3713163"/>
            <a:ext cx="0" cy="1778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 helye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084762" y="3665538"/>
            <a:ext cx="693738" cy="2730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2"/>
            </a:solidFill>
          </a:ln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CDA4CC42-2D47-4382-A4F5-BF98CD627055}" type="datetime'''''''''''''''+''''1''''''2''''''''''''''''''''2%'">
              <a:rPr lang="en-US" sz="1400" b="1">
                <a:solidFill>
                  <a:schemeClr val="bg1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+122%</a:t>
            </a:fld>
            <a:endParaRPr lang="hu-HU" sz="1400" b="1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graphicFrame>
        <p:nvGraphicFramePr>
          <p:cNvPr id="28" name="Object 27"/>
          <p:cNvGraphicFramePr>
            <a:graphicFrameLocks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458256603"/>
              </p:ext>
            </p:extLst>
          </p:nvPr>
        </p:nvGraphicFramePr>
        <p:xfrm>
          <a:off x="2413000" y="4190999"/>
          <a:ext cx="2676464" cy="115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" name="Chart" r:id="rId59" imgW="2676464" imgH="1152616" progId="MSGraph.Chart.8">
                  <p:embed followColorScheme="full"/>
                </p:oleObj>
              </mc:Choice>
              <mc:Fallback>
                <p:oleObj name="Chart" r:id="rId59" imgW="2676464" imgH="1152616" progId="MSGraph.Chart.8">
                  <p:embed followColorScheme="full"/>
                  <p:pic>
                    <p:nvPicPr>
                      <p:cNvPr id="0" name="Picture 462"/>
                      <p:cNvPicPr>
                        <a:picLocks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190999"/>
                        <a:ext cx="2676464" cy="115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915433349"/>
              </p:ext>
            </p:extLst>
          </p:nvPr>
        </p:nvGraphicFramePr>
        <p:xfrm>
          <a:off x="2413000" y="5162550"/>
          <a:ext cx="2676464" cy="91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7" name="Chart" r:id="rId61" imgW="2676464" imgH="914535" progId="MSGraph.Chart.8">
                  <p:embed followColorScheme="full"/>
                </p:oleObj>
              </mc:Choice>
              <mc:Fallback>
                <p:oleObj name="Chart" r:id="rId61" imgW="2676464" imgH="914535" progId="MSGraph.Chart.8">
                  <p:embed followColorScheme="full"/>
                  <p:pic>
                    <p:nvPicPr>
                      <p:cNvPr id="0" name="Picture 463"/>
                      <p:cNvPicPr>
                        <a:picLocks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5162550"/>
                        <a:ext cx="2676464" cy="914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>
            <p:custDataLst>
              <p:tags r:id="rId30"/>
            </p:custDataLst>
          </p:nvPr>
        </p:nvCxnSpPr>
        <p:spPr bwMode="auto">
          <a:xfrm>
            <a:off x="3213100" y="5743575"/>
            <a:ext cx="1824038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31"/>
            </p:custDataLst>
          </p:nvPr>
        </p:nvCxnSpPr>
        <p:spPr bwMode="auto">
          <a:xfrm>
            <a:off x="4860925" y="5553075"/>
            <a:ext cx="17621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32"/>
            </p:custDataLst>
          </p:nvPr>
        </p:nvCxnSpPr>
        <p:spPr bwMode="gray">
          <a:xfrm flipV="1">
            <a:off x="4979988" y="5549900"/>
            <a:ext cx="0" cy="1968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 helye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730500" y="5969000"/>
            <a:ext cx="374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dirty="0" smtClean="0"/>
              <a:t>2010</a:t>
            </a:r>
            <a:endParaRPr lang="hu-HU" sz="1400" dirty="0">
              <a:latin typeface="Calibri"/>
              <a:sym typeface="Calibri"/>
            </a:endParaRPr>
          </a:p>
        </p:txBody>
      </p:sp>
      <p:sp>
        <p:nvSpPr>
          <p:cNvPr id="33" name="Szöveg helye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340225" y="5314950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011010-2579-4272-939B-E4D487677F11}" type="datetime'''''''''''1''''.3''''''''''''2''''''''''''''''''''''''''6'''">
              <a:rPr 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1.326</a:t>
            </a:fld>
            <a:endParaRPr lang="hu-HU" sz="1400" dirty="0">
              <a:latin typeface="Calibri"/>
              <a:sym typeface="Calibri"/>
            </a:endParaRPr>
          </a:p>
        </p:txBody>
      </p:sp>
      <p:sp>
        <p:nvSpPr>
          <p:cNvPr id="34" name="Szöveg helye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084762" y="5511800"/>
            <a:ext cx="693738" cy="2730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2"/>
            </a:solidFill>
          </a:ln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66EE0E-65E3-48C7-9D00-852C86A2ADF6}" type="datetime'+''''''1''''''''''''5''''''''''''''8''''''%'''''''''''''''''">
              <a:rPr lang="en-US" sz="1400" b="1" smtClean="0">
                <a:solidFill>
                  <a:schemeClr val="bg1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+158%</a:t>
            </a:fld>
            <a:endParaRPr lang="hu-HU" sz="1400" b="1" dirty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47" name="Szöveg helye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378325" y="5969000"/>
            <a:ext cx="374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dirty="0" smtClean="0"/>
              <a:t>2012</a:t>
            </a:r>
            <a:endParaRPr lang="hu-HU" sz="1400" dirty="0">
              <a:latin typeface="Calibri"/>
              <a:sym typeface="Calibri"/>
            </a:endParaRPr>
          </a:p>
        </p:txBody>
      </p:sp>
      <p:sp>
        <p:nvSpPr>
          <p:cNvPr id="46" name="Szöveg helye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554413" y="5969000"/>
            <a:ext cx="374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dirty="0" smtClean="0"/>
              <a:t>2011</a:t>
            </a:r>
            <a:endParaRPr lang="hu-HU" sz="1400" dirty="0">
              <a:latin typeface="Calibri"/>
              <a:sym typeface="Calibri"/>
            </a:endParaRPr>
          </a:p>
        </p:txBody>
      </p:sp>
      <p:sp>
        <p:nvSpPr>
          <p:cNvPr id="35" name="Szöveg helye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516313" y="5343525"/>
            <a:ext cx="4508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C8F319-2374-4320-B65D-A08E2CB6ACF7}" type="datetime'''''''''''''''''''''''''1''''''''''''''.''2''''1''2'''">
              <a:rPr lang="en-US" sz="14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1.212</a:t>
            </a:fld>
            <a:endParaRPr lang="hu-HU" sz="1400" dirty="0">
              <a:latin typeface="Calibri"/>
              <a:sym typeface="Calibri"/>
            </a:endParaRPr>
          </a:p>
        </p:txBody>
      </p:sp>
      <p:cxnSp>
        <p:nvCxnSpPr>
          <p:cNvPr id="36" name="Straight Connector 35"/>
          <p:cNvCxnSpPr/>
          <p:nvPr>
            <p:custDataLst>
              <p:tags r:id="rId39"/>
            </p:custDataLst>
          </p:nvPr>
        </p:nvCxnSpPr>
        <p:spPr>
          <a:xfrm>
            <a:off x="107504" y="4185084"/>
            <a:ext cx="54726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6"/>
          <p:cNvSpPr txBox="1"/>
          <p:nvPr>
            <p:custDataLst>
              <p:tags r:id="rId40"/>
            </p:custDataLst>
          </p:nvPr>
        </p:nvSpPr>
        <p:spPr>
          <a:xfrm>
            <a:off x="1176338" y="1893300"/>
            <a:ext cx="137943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Intézmények (db)</a:t>
            </a:r>
            <a:endParaRPr lang="hu-HU" sz="1400" b="1" dirty="0"/>
          </a:p>
        </p:txBody>
      </p:sp>
      <p:sp>
        <p:nvSpPr>
          <p:cNvPr id="38" name="Rectangle 66"/>
          <p:cNvSpPr txBox="1"/>
          <p:nvPr>
            <p:custDataLst>
              <p:tags r:id="rId41"/>
            </p:custDataLst>
          </p:nvPr>
        </p:nvSpPr>
        <p:spPr>
          <a:xfrm>
            <a:off x="1176338" y="2819511"/>
            <a:ext cx="1096599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Csapatok (db)</a:t>
            </a:r>
            <a:endParaRPr lang="hu-HU" sz="1400" b="1" dirty="0"/>
          </a:p>
        </p:txBody>
      </p:sp>
      <p:sp>
        <p:nvSpPr>
          <p:cNvPr id="39" name="Rectangle 66"/>
          <p:cNvSpPr txBox="1"/>
          <p:nvPr>
            <p:custDataLst>
              <p:tags r:id="rId42"/>
            </p:custDataLst>
          </p:nvPr>
        </p:nvSpPr>
        <p:spPr>
          <a:xfrm>
            <a:off x="1176337" y="3511458"/>
            <a:ext cx="1749743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5-14 év közötti regisztrált gyermekek (ezer fő)</a:t>
            </a:r>
            <a:endParaRPr lang="hu-HU" sz="1400" b="1" dirty="0"/>
          </a:p>
        </p:txBody>
      </p:sp>
      <p:sp>
        <p:nvSpPr>
          <p:cNvPr id="40" name="Rectangle 66"/>
          <p:cNvSpPr txBox="1"/>
          <p:nvPr>
            <p:custDataLst>
              <p:tags r:id="rId43"/>
            </p:custDataLst>
          </p:nvPr>
        </p:nvSpPr>
        <p:spPr>
          <a:xfrm>
            <a:off x="1176338" y="4651435"/>
            <a:ext cx="137943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Alközpontok (db)</a:t>
            </a:r>
            <a:endParaRPr lang="hu-HU" sz="1400" b="1" dirty="0"/>
          </a:p>
        </p:txBody>
      </p:sp>
      <p:sp>
        <p:nvSpPr>
          <p:cNvPr id="41" name="Rectangle 66"/>
          <p:cNvSpPr txBox="1"/>
          <p:nvPr>
            <p:custDataLst>
              <p:tags r:id="rId44"/>
            </p:custDataLst>
          </p:nvPr>
        </p:nvSpPr>
        <p:spPr>
          <a:xfrm>
            <a:off x="1176338" y="5336218"/>
            <a:ext cx="1479776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Kiemelt tehetségek foglalkozása (fő)</a:t>
            </a:r>
            <a:endParaRPr lang="hu-HU" sz="1400" b="1" dirty="0"/>
          </a:p>
        </p:txBody>
      </p:sp>
      <p:sp>
        <p:nvSpPr>
          <p:cNvPr id="43" name="Rectangle 3"/>
          <p:cNvSpPr txBox="1"/>
          <p:nvPr>
            <p:custDataLst>
              <p:tags r:id="rId45"/>
            </p:custDataLst>
          </p:nvPr>
        </p:nvSpPr>
        <p:spPr>
          <a:xfrm>
            <a:off x="107504" y="4221088"/>
            <a:ext cx="1008112" cy="2015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hu-HU" sz="1400" b="1" dirty="0" smtClean="0">
                <a:solidFill>
                  <a:schemeClr val="bg1"/>
                </a:solidFill>
              </a:rPr>
              <a:t>Egyesületi program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51" name="Rectangle 3"/>
          <p:cNvSpPr txBox="1"/>
          <p:nvPr>
            <p:custDataLst>
              <p:tags r:id="rId46"/>
            </p:custDataLst>
          </p:nvPr>
        </p:nvSpPr>
        <p:spPr>
          <a:xfrm>
            <a:off x="6195769" y="4714234"/>
            <a:ext cx="2702572" cy="11264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hu-HU" sz="1600" dirty="0" smtClean="0"/>
              <a:t>Cél a minél szélesebb tömegbázis kiépítése</a:t>
            </a:r>
          </a:p>
          <a:p>
            <a:r>
              <a:rPr lang="hu-HU" sz="1600" dirty="0" smtClean="0"/>
              <a:t>Évi </a:t>
            </a:r>
            <a:r>
              <a:rPr lang="en-US" sz="1600" dirty="0" smtClean="0"/>
              <a:t>2,5 </a:t>
            </a:r>
            <a:r>
              <a:rPr lang="hu-HU" sz="1600" dirty="0" smtClean="0"/>
              <a:t>milliárd Ft szövetségi forrás</a:t>
            </a:r>
            <a:endParaRPr lang="hu-HU" sz="1600" dirty="0"/>
          </a:p>
        </p:txBody>
      </p:sp>
      <p:sp>
        <p:nvSpPr>
          <p:cNvPr id="52" name="Dia számának helye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42452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think-cell Slide" r:id="rId37" imgW="360" imgH="360" progId="">
                  <p:embed/>
                </p:oleObj>
              </mc:Choice>
              <mc:Fallback>
                <p:oleObj name="think-cell Slide" r:id="rId37" imgW="360" imgH="36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400" b="1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</a:t>
            </a:r>
            <a:r>
              <a:rPr lang="hu-HU" sz="3200" dirty="0" err="1" smtClean="0"/>
              <a:t>ővülő</a:t>
            </a:r>
            <a:r>
              <a:rPr lang="hu-HU" sz="3200" dirty="0" smtClean="0"/>
              <a:t> infrastruktúra:</a:t>
            </a:r>
            <a:r>
              <a:rPr lang="en-US" sz="3200" dirty="0" smtClean="0"/>
              <a:t> 285 </a:t>
            </a:r>
            <a:r>
              <a:rPr lang="en-US" sz="3200" dirty="0" err="1" smtClean="0"/>
              <a:t>felépült</a:t>
            </a:r>
            <a:r>
              <a:rPr lang="en-US" sz="3200" dirty="0" smtClean="0"/>
              <a:t> </a:t>
            </a:r>
            <a:r>
              <a:rPr lang="en-US" sz="3200" dirty="0" err="1" smtClean="0"/>
              <a:t>vagy</a:t>
            </a:r>
            <a:r>
              <a:rPr lang="en-US" sz="3200" dirty="0" smtClean="0"/>
              <a:t> </a:t>
            </a:r>
            <a:r>
              <a:rPr lang="en-US" sz="3200" dirty="0" err="1" smtClean="0"/>
              <a:t>már</a:t>
            </a:r>
            <a:r>
              <a:rPr lang="en-US" sz="3200" dirty="0" smtClean="0"/>
              <a:t> </a:t>
            </a:r>
            <a:r>
              <a:rPr lang="en-US" sz="3200" dirty="0" err="1" smtClean="0"/>
              <a:t>jóváhagyott</a:t>
            </a:r>
            <a:r>
              <a:rPr lang="en-US" sz="3200" dirty="0" smtClean="0"/>
              <a:t> </a:t>
            </a:r>
            <a:r>
              <a:rPr lang="hu-HU" sz="3200" dirty="0" smtClean="0"/>
              <a:t>futballpálya 2010 óta</a:t>
            </a:r>
            <a:endParaRPr lang="hu-HU" sz="3200" dirty="0"/>
          </a:p>
        </p:txBody>
      </p:sp>
      <p:sp>
        <p:nvSpPr>
          <p:cNvPr id="5" name="Rectangle 3"/>
          <p:cNvSpPr txBox="1"/>
          <p:nvPr>
            <p:custDataLst>
              <p:tags r:id="rId5"/>
            </p:custDataLst>
          </p:nvPr>
        </p:nvSpPr>
        <p:spPr>
          <a:xfrm>
            <a:off x="6660232" y="1600200"/>
            <a:ext cx="223224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Finanszírozás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690446" y="6560196"/>
            <a:ext cx="160294" cy="157014"/>
          </a:xfrm>
        </p:spPr>
        <p:txBody>
          <a:bodyPr/>
          <a:lstStyle/>
          <a:p>
            <a:pPr>
              <a:defRPr/>
            </a:pPr>
            <a:fld id="{3BF5661F-8BC1-4BE3-8DEC-862925F354D7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1" y="1435953"/>
            <a:ext cx="5953037" cy="3862552"/>
          </a:xfrm>
          <a:prstGeom prst="rect">
            <a:avLst/>
          </a:prstGeom>
          <a:effectLst/>
        </p:spPr>
      </p:pic>
      <p:graphicFrame>
        <p:nvGraphicFramePr>
          <p:cNvPr id="3" name="Object 2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73737919"/>
              </p:ext>
            </p:extLst>
          </p:nvPr>
        </p:nvGraphicFramePr>
        <p:xfrm>
          <a:off x="7146924" y="1835150"/>
          <a:ext cx="1790788" cy="179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Diagram" r:id="rId40" imgW="1790767" imgH="1790772" progId="MSGraph.Chart.8">
                  <p:embed followColorScheme="full"/>
                </p:oleObj>
              </mc:Choice>
              <mc:Fallback>
                <p:oleObj name="Diagram" r:id="rId40" imgW="1790767" imgH="1790772" progId="MSGraph.Chart.8">
                  <p:embed followColorScheme="full"/>
                  <p:pic>
                    <p:nvPicPr>
                      <p:cNvPr id="0" name="Picture 210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4" y="1835150"/>
                        <a:ext cx="1790788" cy="1790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zöveg hely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108700" y="1970088"/>
            <a:ext cx="116363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b="1" dirty="0" smtClean="0"/>
              <a:t>Önrész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(önkormányzat, </a:t>
            </a:r>
            <a:br>
              <a:rPr lang="hu-HU" sz="1400" dirty="0" smtClean="0"/>
            </a:br>
            <a:r>
              <a:rPr lang="hu-HU" sz="1400" dirty="0" smtClean="0"/>
              <a:t>sportszervezet)</a:t>
            </a:r>
            <a:endParaRPr lang="hu-HU" sz="1400" dirty="0">
              <a:latin typeface="Calibri"/>
              <a:sym typeface="Calibri"/>
            </a:endParaRPr>
          </a:p>
        </p:txBody>
      </p:sp>
      <p:sp>
        <p:nvSpPr>
          <p:cNvPr id="32" name="Szöveg hely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439150" y="3273425"/>
            <a:ext cx="3000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400" b="1" dirty="0" smtClean="0"/>
              <a:t>TAO</a:t>
            </a:r>
            <a:endParaRPr lang="hu-HU" sz="1400" b="1" dirty="0">
              <a:latin typeface="Calibri"/>
              <a:sym typeface="Calibri"/>
            </a:endParaRPr>
          </a:p>
        </p:txBody>
      </p:sp>
      <p:sp>
        <p:nvSpPr>
          <p:cNvPr id="35" name="Szöveg helye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331200" y="2913063"/>
            <a:ext cx="225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FDCCFE-9503-4860-8509-3F90629DC504}" type="datetime'''7''''0'''''''''''''''''''''''">
              <a:rPr lang="en-US" sz="1400" b="1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hu-HU" sz="1400" b="1">
              <a:solidFill>
                <a:schemeClr val="bg1"/>
              </a:solidFill>
              <a:latin typeface="Calibri"/>
              <a:sym typeface="Calibri"/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04663697"/>
              </p:ext>
            </p:extLst>
          </p:nvPr>
        </p:nvGraphicFramePr>
        <p:xfrm>
          <a:off x="2809597" y="4276008"/>
          <a:ext cx="2562279" cy="183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Chart" r:id="rId42" imgW="2562279" imgH="1838248" progId="MSGraph.Chart.8">
                  <p:embed followColorScheme="full"/>
                </p:oleObj>
              </mc:Choice>
              <mc:Fallback>
                <p:oleObj name="Chart" r:id="rId42" imgW="2562279" imgH="1838248" progId="MSGraph.Chart.8">
                  <p:embed followColorScheme="full"/>
                  <p:pic>
                    <p:nvPicPr>
                      <p:cNvPr id="0" name="Picture 211"/>
                      <p:cNvPicPr>
                        <a:picLocks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597" y="4276008"/>
                        <a:ext cx="2562279" cy="1838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zöveg hely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400462" y="5975105"/>
            <a:ext cx="2167074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 smtClean="0">
                <a:latin typeface="Calibri"/>
                <a:sym typeface="Calibri"/>
              </a:rPr>
              <a:t>Kispálya</a:t>
            </a:r>
            <a:r>
              <a:rPr lang="hu-HU" sz="1800" b="1" dirty="0" smtClean="0">
                <a:latin typeface="Calibri"/>
                <a:sym typeface="Calibri"/>
              </a:rPr>
              <a:t> </a:t>
            </a:r>
            <a:r>
              <a:rPr lang="hu-HU" sz="1600" dirty="0" smtClean="0">
                <a:latin typeface="Calibri"/>
                <a:sym typeface="Calibri"/>
              </a:rPr>
              <a:t>(műfüves)</a:t>
            </a:r>
            <a:endParaRPr lang="hu-HU" sz="1800" dirty="0">
              <a:latin typeface="Calibri"/>
              <a:sym typeface="Calibri"/>
            </a:endParaRPr>
          </a:p>
        </p:txBody>
      </p:sp>
      <p:sp>
        <p:nvSpPr>
          <p:cNvPr id="20" name="Szöveg helye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274422" y="5976937"/>
            <a:ext cx="10001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800" b="1" dirty="0" err="1" smtClean="0">
                <a:latin typeface="Calibri"/>
                <a:sym typeface="Calibri"/>
              </a:rPr>
              <a:t>Nagypály</a:t>
            </a:r>
            <a:r>
              <a:rPr lang="en-US" sz="1800" b="1" dirty="0" smtClean="0">
                <a:latin typeface="Calibri"/>
                <a:sym typeface="Calibri"/>
              </a:rPr>
              <a:t>a</a:t>
            </a:r>
            <a:endParaRPr lang="hu-HU" sz="1800" b="1" dirty="0">
              <a:latin typeface="Calibri"/>
              <a:sym typeface="Calibri"/>
            </a:endParaRPr>
          </a:p>
        </p:txBody>
      </p:sp>
      <p:sp>
        <p:nvSpPr>
          <p:cNvPr id="19" name="Szövegdoboz 23"/>
          <p:cNvSpPr txBox="1"/>
          <p:nvPr>
            <p:custDataLst>
              <p:tags r:id="rId15"/>
            </p:custDataLst>
          </p:nvPr>
        </p:nvSpPr>
        <p:spPr>
          <a:xfrm>
            <a:off x="3031958" y="3633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4"/>
          <p:cNvSpPr txBox="1"/>
          <p:nvPr>
            <p:custDataLst>
              <p:tags r:id="rId16"/>
            </p:custDataLst>
          </p:nvPr>
        </p:nvSpPr>
        <p:spPr>
          <a:xfrm>
            <a:off x="2057400" y="42471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zövegdoboz 26"/>
          <p:cNvSpPr txBox="1"/>
          <p:nvPr>
            <p:custDataLst>
              <p:tags r:id="rId17"/>
            </p:custDataLst>
          </p:nvPr>
        </p:nvSpPr>
        <p:spPr>
          <a:xfrm>
            <a:off x="4379495" y="3429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7"/>
          <p:cNvSpPr txBox="1"/>
          <p:nvPr>
            <p:custDataLst>
              <p:tags r:id="rId18"/>
            </p:custDataLst>
          </p:nvPr>
        </p:nvSpPr>
        <p:spPr>
          <a:xfrm>
            <a:off x="4090737" y="18889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zövegdoboz 28"/>
          <p:cNvSpPr txBox="1"/>
          <p:nvPr>
            <p:custDataLst>
              <p:tags r:id="rId19"/>
            </p:custDataLst>
          </p:nvPr>
        </p:nvSpPr>
        <p:spPr>
          <a:xfrm>
            <a:off x="2755231" y="25867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zövegdoboz 33"/>
          <p:cNvSpPr txBox="1"/>
          <p:nvPr>
            <p:custDataLst>
              <p:tags r:id="rId20"/>
            </p:custDataLst>
          </p:nvPr>
        </p:nvSpPr>
        <p:spPr>
          <a:xfrm>
            <a:off x="3765884" y="38019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7" name="Szövegdoboz 35"/>
          <p:cNvSpPr txBox="1"/>
          <p:nvPr>
            <p:custDataLst>
              <p:tags r:id="rId21"/>
            </p:custDataLst>
          </p:nvPr>
        </p:nvSpPr>
        <p:spPr>
          <a:xfrm>
            <a:off x="4644190" y="25988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36"/>
          <p:cNvSpPr txBox="1"/>
          <p:nvPr>
            <p:custDataLst>
              <p:tags r:id="rId22"/>
            </p:custDataLst>
          </p:nvPr>
        </p:nvSpPr>
        <p:spPr>
          <a:xfrm>
            <a:off x="3669632" y="2298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Szövegdoboz 38"/>
          <p:cNvSpPr txBox="1"/>
          <p:nvPr>
            <p:custDataLst>
              <p:tags r:id="rId23"/>
            </p:custDataLst>
          </p:nvPr>
        </p:nvSpPr>
        <p:spPr>
          <a:xfrm>
            <a:off x="1407695" y="24544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Szövegdoboz 39"/>
          <p:cNvSpPr txBox="1"/>
          <p:nvPr>
            <p:custDataLst>
              <p:tags r:id="rId24"/>
            </p:custDataLst>
          </p:nvPr>
        </p:nvSpPr>
        <p:spPr>
          <a:xfrm>
            <a:off x="2370222" y="30199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zövegdoboz 40"/>
          <p:cNvSpPr txBox="1"/>
          <p:nvPr>
            <p:custDataLst>
              <p:tags r:id="rId25"/>
            </p:custDataLst>
          </p:nvPr>
        </p:nvSpPr>
        <p:spPr>
          <a:xfrm>
            <a:off x="3922295" y="28875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37" name="Szövegdoboz 41"/>
          <p:cNvSpPr txBox="1"/>
          <p:nvPr>
            <p:custDataLst>
              <p:tags r:id="rId26"/>
            </p:custDataLst>
          </p:nvPr>
        </p:nvSpPr>
        <p:spPr>
          <a:xfrm>
            <a:off x="2189747" y="2478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zövegdoboz 42"/>
          <p:cNvSpPr txBox="1"/>
          <p:nvPr>
            <p:custDataLst>
              <p:tags r:id="rId27"/>
            </p:custDataLst>
          </p:nvPr>
        </p:nvSpPr>
        <p:spPr>
          <a:xfrm>
            <a:off x="3104148" y="21295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Szövegdoboz 43"/>
          <p:cNvSpPr txBox="1"/>
          <p:nvPr>
            <p:custDataLst>
              <p:tags r:id="rId28"/>
            </p:custDataLst>
          </p:nvPr>
        </p:nvSpPr>
        <p:spPr>
          <a:xfrm>
            <a:off x="3128210" y="2791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Szövegdoboz 44"/>
          <p:cNvSpPr txBox="1"/>
          <p:nvPr>
            <p:custDataLst>
              <p:tags r:id="rId29"/>
            </p:custDataLst>
          </p:nvPr>
        </p:nvSpPr>
        <p:spPr>
          <a:xfrm>
            <a:off x="1600199" y="374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2" name="Szövegdoboz 45"/>
          <p:cNvSpPr txBox="1"/>
          <p:nvPr>
            <p:custDataLst>
              <p:tags r:id="rId30"/>
            </p:custDataLst>
          </p:nvPr>
        </p:nvSpPr>
        <p:spPr>
          <a:xfrm>
            <a:off x="5065295" y="20934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Szövegdoboz 46"/>
          <p:cNvSpPr txBox="1"/>
          <p:nvPr>
            <p:custDataLst>
              <p:tags r:id="rId31"/>
            </p:custDataLst>
          </p:nvPr>
        </p:nvSpPr>
        <p:spPr>
          <a:xfrm>
            <a:off x="2394284" y="36816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4" name="Szövegdoboz 47"/>
          <p:cNvSpPr txBox="1"/>
          <p:nvPr>
            <p:custDataLst>
              <p:tags r:id="rId32"/>
            </p:custDataLst>
          </p:nvPr>
        </p:nvSpPr>
        <p:spPr>
          <a:xfrm>
            <a:off x="962526" y="2923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Szövegdoboz 48"/>
          <p:cNvSpPr txBox="1"/>
          <p:nvPr>
            <p:custDataLst>
              <p:tags r:id="rId33"/>
            </p:custDataLst>
          </p:nvPr>
        </p:nvSpPr>
        <p:spPr>
          <a:xfrm>
            <a:off x="1684421" y="2983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6" name="Szövegdoboz 49"/>
          <p:cNvSpPr txBox="1"/>
          <p:nvPr>
            <p:custDataLst>
              <p:tags r:id="rId34"/>
            </p:custDataLst>
          </p:nvPr>
        </p:nvSpPr>
        <p:spPr>
          <a:xfrm>
            <a:off x="974558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1437609" y="5047575"/>
            <a:ext cx="1367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Műfüves:	50</a:t>
            </a:r>
          </a:p>
          <a:p>
            <a:endParaRPr lang="hu-HU" sz="1600" dirty="0" smtClean="0"/>
          </a:p>
          <a:p>
            <a:r>
              <a:rPr lang="hu-HU" sz="1600" dirty="0" smtClean="0"/>
              <a:t>Élőfüves:	50</a:t>
            </a:r>
            <a:endParaRPr lang="hu-HU" sz="1600" dirty="0"/>
          </a:p>
        </p:txBody>
      </p:sp>
      <p:cxnSp>
        <p:nvCxnSpPr>
          <p:cNvPr id="51" name="Egyenes összekötő nyíllal 50"/>
          <p:cNvCxnSpPr/>
          <p:nvPr/>
        </p:nvCxnSpPr>
        <p:spPr>
          <a:xfrm rot="10800000">
            <a:off x="2774891" y="5175013"/>
            <a:ext cx="418011" cy="22642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rot="10800000" flipV="1">
            <a:off x="2755231" y="5478462"/>
            <a:ext cx="435433" cy="22642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a számának helye 16"/>
          <p:cNvSpPr>
            <a:spLocks noGrp="1"/>
          </p:cNvSpPr>
          <p:nvPr>
            <p:ph type="sldNum" sz="quarter" idx="12"/>
          </p:nvPr>
        </p:nvSpPr>
        <p:spPr>
          <a:xfrm>
            <a:off x="6924118" y="6425358"/>
            <a:ext cx="2133600" cy="365125"/>
          </a:xfrm>
        </p:spPr>
        <p:txBody>
          <a:bodyPr/>
          <a:lstStyle/>
          <a:p>
            <a:fld id="{E003E179-5E9C-4A79-B392-4AA3BB93ABFF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13981" r="10000" b="8804"/>
          <a:stretch/>
        </p:blipFill>
        <p:spPr>
          <a:xfrm>
            <a:off x="5169876" y="3561863"/>
            <a:ext cx="3880477" cy="17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457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libri"/>
              <a:sym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7674" y="1513437"/>
            <a:ext cx="5580112" cy="4857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8112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Újra nő az amatőr futball népszerűsége</a:t>
            </a:r>
            <a:endParaRPr lang="hu-HU" sz="3600" dirty="0"/>
          </a:p>
        </p:txBody>
      </p:sp>
      <p:sp>
        <p:nvSpPr>
          <p:cNvPr id="3" name="Rectangle 3"/>
          <p:cNvSpPr txBox="1"/>
          <p:nvPr>
            <p:custDataLst>
              <p:tags r:id="rId6"/>
            </p:custDataLst>
          </p:nvPr>
        </p:nvSpPr>
        <p:spPr>
          <a:xfrm>
            <a:off x="4681538" y="1333500"/>
            <a:ext cx="40862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dirty="0" smtClean="0">
                <a:solidFill>
                  <a:schemeClr val="accent6"/>
                </a:solidFill>
              </a:rPr>
              <a:t>A regisztrált amatőr játékosok száma</a:t>
            </a:r>
            <a:endParaRPr lang="hu-HU" sz="20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63184654"/>
              </p:ext>
            </p:extLst>
          </p:nvPr>
        </p:nvGraphicFramePr>
        <p:xfrm>
          <a:off x="4468813" y="1971676"/>
          <a:ext cx="4495865" cy="234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Chart" r:id="rId22" imgW="4495865" imgH="2343023" progId="MSGraph.Chart.8">
                  <p:embed followColorScheme="full"/>
                </p:oleObj>
              </mc:Choice>
              <mc:Fallback>
                <p:oleObj name="Chart" r:id="rId22" imgW="4495865" imgH="2343023" progId="MSGraph.Chart.8">
                  <p:embed followColorScheme="full"/>
                  <p:pic>
                    <p:nvPicPr>
                      <p:cNvPr id="0" name="Picture 137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1971676"/>
                        <a:ext cx="4495865" cy="2343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6" name="Szöveg hely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770813" y="2644775"/>
            <a:ext cx="617538" cy="244475"/>
          </a:xfrm>
          <a:prstGeom prst="rect">
            <a:avLst/>
          </a:prstGeom>
        </p:spPr>
        <p:txBody>
          <a:bodyPr vert="horz" wrap="none" lIns="25400" tIns="0" rIns="25400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301A51-7F67-401A-8BD2-86041D58536D}" type="datetime'''''9''''1''''''''.''''''''''''''''95''1'''''''''''''''">
              <a:rPr lang="en-US" sz="1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91.951</a:t>
            </a:fld>
            <a:endParaRPr lang="en-US" sz="1600">
              <a:latin typeface="Calibri"/>
              <a:sym typeface="Calibri"/>
            </a:endParaRPr>
          </a:p>
        </p:txBody>
      </p:sp>
      <p:sp>
        <p:nvSpPr>
          <p:cNvPr id="97" name="Szöveg helye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261350" y="1758950"/>
            <a:ext cx="72072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BD434B-10D1-4A38-B890-931189034C6B}" type="datetime'''''''''''''''''''1''''0''''''5.''5''''''9''''''''''''''5'">
              <a:rPr lang="en-US" sz="1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105.595</a:t>
            </a:fld>
            <a:endParaRPr lang="en-US" sz="1600">
              <a:latin typeface="Calibri"/>
              <a:sym typeface="Calibri"/>
            </a:endParaRPr>
          </a:p>
        </p:txBody>
      </p:sp>
      <p:sp useBgFill="1">
        <p:nvSpPr>
          <p:cNvPr id="95" name="Szöveg hely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484688" y="2559050"/>
            <a:ext cx="617538" cy="244475"/>
          </a:xfrm>
          <a:prstGeom prst="rect">
            <a:avLst/>
          </a:prstGeom>
        </p:spPr>
        <p:txBody>
          <a:bodyPr vert="horz" wrap="none" lIns="25400" tIns="0" rIns="25400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2A853F-E2E9-4717-A268-DCCF7C18C1E1}" type="datetime'''''9''''''''''''''''3.''''''2''7''''''''''2'''''">
              <a:rPr lang="en-US" sz="160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93.272</a:t>
            </a:fld>
            <a:endParaRPr lang="en-US" sz="1600">
              <a:latin typeface="Calibri"/>
              <a:sym typeface="Calibri"/>
            </a:endParaRPr>
          </a:p>
        </p:txBody>
      </p:sp>
      <p:sp>
        <p:nvSpPr>
          <p:cNvPr id="21" name="Rectangle 3"/>
          <p:cNvSpPr txBox="1"/>
          <p:nvPr>
            <p:custDataLst>
              <p:tags r:id="rId11"/>
            </p:custDataLst>
          </p:nvPr>
        </p:nvSpPr>
        <p:spPr>
          <a:xfrm>
            <a:off x="554038" y="1771650"/>
            <a:ext cx="4086225" cy="19636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Az amatőr futball költségeinek csökkentése: a versenyeztetési díjak </a:t>
            </a:r>
            <a:br>
              <a:rPr lang="hu-HU" sz="1600" dirty="0" smtClean="0"/>
            </a:br>
            <a:r>
              <a:rPr lang="hu-HU" sz="1600" dirty="0" smtClean="0"/>
              <a:t>90%-ának átvállalása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Bürokráciacsökkentés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Gyors, hatékony elektronikus ügyintézés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Amatőr licenc kidolgozása (2013-tól bevezetés)</a:t>
            </a:r>
            <a:endParaRPr lang="hu-HU" sz="1600" dirty="0"/>
          </a:p>
        </p:txBody>
      </p:sp>
      <p:pic>
        <p:nvPicPr>
          <p:cNvPr id="1035" name="Picture 11" descr="http://www.oscarinn.com.br/wp-content/uploads/2011/07/treino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49048"/>
            <a:ext cx="2479788" cy="1658702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  <a:extLst/>
        </p:spPr>
      </p:pic>
      <p:sp>
        <p:nvSpPr>
          <p:cNvPr id="22" name="Rectangle 3"/>
          <p:cNvSpPr txBox="1"/>
          <p:nvPr>
            <p:custDataLst>
              <p:tags r:id="rId13"/>
            </p:custDataLst>
          </p:nvPr>
        </p:nvSpPr>
        <p:spPr>
          <a:xfrm>
            <a:off x="630238" y="1333500"/>
            <a:ext cx="40862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>
                <a:solidFill>
                  <a:schemeClr val="accent6"/>
                </a:solidFill>
              </a:rPr>
              <a:t>Megtett lépések</a:t>
            </a:r>
          </a:p>
        </p:txBody>
      </p:sp>
      <p:sp>
        <p:nvSpPr>
          <p:cNvPr id="26" name="Rectangle 3"/>
          <p:cNvSpPr txBox="1"/>
          <p:nvPr>
            <p:custDataLst>
              <p:tags r:id="rId14"/>
            </p:custDataLst>
          </p:nvPr>
        </p:nvSpPr>
        <p:spPr>
          <a:xfrm>
            <a:off x="554038" y="4267200"/>
            <a:ext cx="4244385" cy="17666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Működési feltételek javulása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Amatőr csapatok számának növekedése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Amatőr játékosok számának jelentős növekedése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Megyék közötti különbségek kiegyenlítése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hu-HU" sz="1600" dirty="0" smtClean="0"/>
              <a:t>Átlátható pénzmozgások</a:t>
            </a:r>
            <a:endParaRPr lang="hu-HU" sz="1600" dirty="0"/>
          </a:p>
        </p:txBody>
      </p:sp>
      <p:sp>
        <p:nvSpPr>
          <p:cNvPr id="27" name="Rectangle 3"/>
          <p:cNvSpPr txBox="1"/>
          <p:nvPr>
            <p:custDataLst>
              <p:tags r:id="rId15"/>
            </p:custDataLst>
          </p:nvPr>
        </p:nvSpPr>
        <p:spPr>
          <a:xfrm>
            <a:off x="630238" y="3829050"/>
            <a:ext cx="40862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2000" b="1" smtClean="0">
                <a:solidFill>
                  <a:schemeClr val="accent6"/>
                </a:solidFill>
              </a:rPr>
              <a:t>Eredmény</a:t>
            </a:r>
            <a:endParaRPr lang="hu-HU" sz="2000" b="1">
              <a:solidFill>
                <a:schemeClr val="accent6"/>
              </a:solidFill>
            </a:endParaRPr>
          </a:p>
        </p:txBody>
      </p:sp>
      <p:sp>
        <p:nvSpPr>
          <p:cNvPr id="99" name="Rectangle 3"/>
          <p:cNvSpPr txBox="1"/>
          <p:nvPr>
            <p:custDataLst>
              <p:tags r:id="rId16"/>
            </p:custDataLst>
          </p:nvPr>
        </p:nvSpPr>
        <p:spPr>
          <a:xfrm>
            <a:off x="5033010" y="3099937"/>
            <a:ext cx="3283693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hu-HU" sz="1100" dirty="0" smtClean="0">
                <a:solidFill>
                  <a:schemeClr val="accent3">
                    <a:lumMod val="75000"/>
                  </a:schemeClr>
                </a:solidFill>
              </a:rPr>
              <a:t>Megjegyzés: NEM tartalmazza az </a:t>
            </a:r>
            <a:r>
              <a:rPr lang="hu-HU" sz="1100" dirty="0" err="1" smtClean="0">
                <a:solidFill>
                  <a:schemeClr val="accent3">
                    <a:lumMod val="75000"/>
                  </a:schemeClr>
                </a:solidFill>
              </a:rPr>
              <a:t>NB-s</a:t>
            </a:r>
            <a:r>
              <a:rPr lang="hu-HU" sz="1100" dirty="0" smtClean="0">
                <a:solidFill>
                  <a:schemeClr val="accent3">
                    <a:lumMod val="75000"/>
                  </a:schemeClr>
                </a:solidFill>
              </a:rPr>
              <a:t> csapatokat </a:t>
            </a:r>
            <a:br>
              <a:rPr lang="hu-HU" sz="11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100" dirty="0" smtClean="0">
                <a:solidFill>
                  <a:schemeClr val="accent3">
                    <a:lumMod val="75000"/>
                  </a:schemeClr>
                </a:solidFill>
              </a:rPr>
              <a:t>és a Bozsik-program résztvevőit</a:t>
            </a:r>
            <a:endParaRPr lang="hu-HU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dvs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5993" y="1602661"/>
            <a:ext cx="4400686" cy="2969340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4629946" y="5094534"/>
            <a:ext cx="4328160" cy="7750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7674" y="1513437"/>
            <a:ext cx="5580112" cy="48575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profi liga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820" y="1611086"/>
            <a:ext cx="4159046" cy="44259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Kiegyensúlyozottabb NB I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Több színvonalas jó iramú mérkőzés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Nézőszám alapvetően nem változott, de: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   Diósgyőr, Debrecen, 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   Ferencváros, Győri ETO  dicséretes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Fiatal tehetségek tudatos beépítése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Javul a gazdálkodás átláthatósága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Növekvő tv-s bevételek eredmény-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ösztönző elosztása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Nemzetközi kupaszereplés (DVSC, Videoton)</a:t>
            </a:r>
          </a:p>
          <a:p>
            <a:pPr>
              <a:lnSpc>
                <a:spcPct val="160000"/>
              </a:lnSpc>
              <a:buNone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- Fejlődő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UP-akadémiák</a:t>
            </a:r>
            <a:endParaRPr lang="hu-H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/>
          <p:nvPr>
            <p:custDataLst>
              <p:tags r:id="rId2"/>
            </p:custDataLst>
          </p:nvPr>
        </p:nvSpPr>
        <p:spPr>
          <a:xfrm>
            <a:off x="4661946" y="5152853"/>
            <a:ext cx="2275772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600" dirty="0" smtClean="0"/>
              <a:t>Magyar klubok egyesített</a:t>
            </a:r>
          </a:p>
          <a:p>
            <a:pPr marL="0" indent="0">
              <a:buNone/>
            </a:pPr>
            <a:r>
              <a:rPr lang="hu-HU" sz="1600" dirty="0" smtClean="0"/>
              <a:t>UEFA-ranglista helyezése:</a:t>
            </a:r>
            <a:endParaRPr lang="en-US" sz="1600" dirty="0" smtClean="0"/>
          </a:p>
        </p:txBody>
      </p:sp>
      <p:sp>
        <p:nvSpPr>
          <p:cNvPr id="9" name="Rectangle 3"/>
          <p:cNvSpPr txBox="1"/>
          <p:nvPr>
            <p:custDataLst>
              <p:tags r:id="rId3"/>
            </p:custDataLst>
          </p:nvPr>
        </p:nvSpPr>
        <p:spPr>
          <a:xfrm>
            <a:off x="7226739" y="5157200"/>
            <a:ext cx="1748803" cy="6340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600" u="sng" dirty="0" smtClean="0"/>
              <a:t>2010	   2013</a:t>
            </a:r>
          </a:p>
          <a:p>
            <a:pPr marL="0" indent="0">
              <a:buNone/>
            </a:pP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   32.	     29.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Dia számának helye 55"/>
          <p:cNvSpPr>
            <a:spLocks noGrp="1"/>
          </p:cNvSpPr>
          <p:nvPr>
            <p:ph type="sldNum" sz="quarter" idx="12"/>
          </p:nvPr>
        </p:nvSpPr>
        <p:spPr>
          <a:xfrm>
            <a:off x="6924118" y="6425358"/>
            <a:ext cx="2133600" cy="365125"/>
          </a:xfrm>
        </p:spPr>
        <p:txBody>
          <a:bodyPr/>
          <a:lstStyle/>
          <a:p>
            <a:fld id="{E003E179-5E9C-4A79-B392-4AA3BB93ABFF}" type="slidenum">
              <a:rPr lang="hu-HU" sz="1600" b="1" smtClean="0">
                <a:solidFill>
                  <a:srgbClr val="FFC000"/>
                </a:solidFill>
              </a:rPr>
              <a:pPr/>
              <a:t>8</a:t>
            </a:fld>
            <a:endParaRPr lang="hu-HU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59229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think-cell Slide" r:id="rId52" imgW="360" imgH="360" progId="">
                  <p:embed/>
                </p:oleObj>
              </mc:Choice>
              <mc:Fallback>
                <p:oleObj name="think-cell Slide" r:id="rId52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600">
              <a:latin typeface="Calibri"/>
              <a:sym typeface="Calibri"/>
            </a:endParaRPr>
          </a:p>
        </p:txBody>
      </p:sp>
      <p:pic>
        <p:nvPicPr>
          <p:cNvPr id="85" name="Picture 8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b="36329"/>
          <a:stretch/>
        </p:blipFill>
        <p:spPr>
          <a:xfrm>
            <a:off x="0" y="1520584"/>
            <a:ext cx="5580112" cy="4857546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15114" y="2894340"/>
            <a:ext cx="3521574" cy="392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válogatott egy nehéz csoportban sikeresen szerepel a vb-selejtezőn</a:t>
            </a:r>
            <a:endParaRPr lang="hu-HU" sz="3600" dirty="0"/>
          </a:p>
        </p:txBody>
      </p:sp>
      <p:sp>
        <p:nvSpPr>
          <p:cNvPr id="3" name="Rectangle 3"/>
          <p:cNvSpPr txBox="1"/>
          <p:nvPr>
            <p:custDataLst>
              <p:tags r:id="rId7"/>
            </p:custDataLst>
          </p:nvPr>
        </p:nvSpPr>
        <p:spPr>
          <a:xfrm>
            <a:off x="251520" y="1600200"/>
            <a:ext cx="245861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A vb-selejtező </a:t>
            </a:r>
            <a:br>
              <a:rPr lang="hu-HU" sz="1800" b="1" dirty="0" smtClean="0">
                <a:solidFill>
                  <a:schemeClr val="accent6"/>
                </a:solidFill>
              </a:rPr>
            </a:br>
            <a:r>
              <a:rPr lang="hu-HU" sz="1800" b="1" dirty="0" smtClean="0">
                <a:solidFill>
                  <a:schemeClr val="accent6"/>
                </a:solidFill>
              </a:rPr>
              <a:t>csoport állása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6" name="Rectangle 3"/>
          <p:cNvSpPr txBox="1"/>
          <p:nvPr>
            <p:custDataLst>
              <p:tags r:id="rId8"/>
            </p:custDataLst>
          </p:nvPr>
        </p:nvSpPr>
        <p:spPr>
          <a:xfrm>
            <a:off x="251520" y="2391417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1. Hollandia</a:t>
            </a:r>
            <a:endParaRPr lang="hu-HU" sz="1400" b="1" dirty="0"/>
          </a:p>
        </p:txBody>
      </p:sp>
      <p:sp>
        <p:nvSpPr>
          <p:cNvPr id="7" name="Rectangle 3"/>
          <p:cNvSpPr txBox="1"/>
          <p:nvPr>
            <p:custDataLst>
              <p:tags r:id="rId9"/>
            </p:custDataLst>
          </p:nvPr>
        </p:nvSpPr>
        <p:spPr>
          <a:xfrm>
            <a:off x="251520" y="2936065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2. Magyarország</a:t>
            </a:r>
            <a:endParaRPr lang="hu-HU" sz="1400" b="1" dirty="0"/>
          </a:p>
        </p:txBody>
      </p:sp>
      <p:sp>
        <p:nvSpPr>
          <p:cNvPr id="8" name="Rectangle 3"/>
          <p:cNvSpPr txBox="1"/>
          <p:nvPr>
            <p:custDataLst>
              <p:tags r:id="rId10"/>
            </p:custDataLst>
          </p:nvPr>
        </p:nvSpPr>
        <p:spPr>
          <a:xfrm>
            <a:off x="251520" y="3480713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3. Románia</a:t>
            </a:r>
            <a:endParaRPr lang="hu-HU" sz="1400" b="1" dirty="0"/>
          </a:p>
        </p:txBody>
      </p:sp>
      <p:sp>
        <p:nvSpPr>
          <p:cNvPr id="9" name="Rectangle 3"/>
          <p:cNvSpPr txBox="1"/>
          <p:nvPr>
            <p:custDataLst>
              <p:tags r:id="rId11"/>
            </p:custDataLst>
          </p:nvPr>
        </p:nvSpPr>
        <p:spPr>
          <a:xfrm>
            <a:off x="251520" y="4025361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4. Törökország</a:t>
            </a:r>
            <a:endParaRPr lang="hu-HU" sz="1400" b="1" dirty="0"/>
          </a:p>
        </p:txBody>
      </p:sp>
      <p:sp>
        <p:nvSpPr>
          <p:cNvPr id="10" name="Rectangle 3"/>
          <p:cNvSpPr txBox="1"/>
          <p:nvPr>
            <p:custDataLst>
              <p:tags r:id="rId12"/>
            </p:custDataLst>
          </p:nvPr>
        </p:nvSpPr>
        <p:spPr>
          <a:xfrm>
            <a:off x="251520" y="4570009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5. Észtország</a:t>
            </a:r>
            <a:endParaRPr lang="hu-HU" sz="1400" b="1" dirty="0"/>
          </a:p>
        </p:txBody>
      </p:sp>
      <p:sp>
        <p:nvSpPr>
          <p:cNvPr id="11" name="Rectangle 3"/>
          <p:cNvSpPr txBox="1"/>
          <p:nvPr>
            <p:custDataLst>
              <p:tags r:id="rId13"/>
            </p:custDataLst>
          </p:nvPr>
        </p:nvSpPr>
        <p:spPr>
          <a:xfrm>
            <a:off x="251520" y="5114655"/>
            <a:ext cx="187220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6. Andorra</a:t>
            </a:r>
            <a:endParaRPr lang="hu-HU" sz="1400" b="1" dirty="0"/>
          </a:p>
        </p:txBody>
      </p:sp>
      <p:sp>
        <p:nvSpPr>
          <p:cNvPr id="12" name="Rectangle 3"/>
          <p:cNvSpPr txBox="1"/>
          <p:nvPr>
            <p:custDataLst>
              <p:tags r:id="rId14"/>
            </p:custDataLst>
          </p:nvPr>
        </p:nvSpPr>
        <p:spPr>
          <a:xfrm>
            <a:off x="2684276" y="2391417"/>
            <a:ext cx="50922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12</a:t>
            </a:r>
            <a:endParaRPr lang="hu-HU" sz="1400" b="1" dirty="0"/>
          </a:p>
        </p:txBody>
      </p:sp>
      <p:sp>
        <p:nvSpPr>
          <p:cNvPr id="13" name="Rectangle 3"/>
          <p:cNvSpPr txBox="1"/>
          <p:nvPr>
            <p:custDataLst>
              <p:tags r:id="rId15"/>
            </p:custDataLst>
          </p:nvPr>
        </p:nvSpPr>
        <p:spPr>
          <a:xfrm>
            <a:off x="2684276" y="2936065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/>
              <a:t>9</a:t>
            </a:r>
          </a:p>
        </p:txBody>
      </p:sp>
      <p:sp>
        <p:nvSpPr>
          <p:cNvPr id="14" name="Rectangle 3"/>
          <p:cNvSpPr txBox="1"/>
          <p:nvPr>
            <p:custDataLst>
              <p:tags r:id="rId16"/>
            </p:custDataLst>
          </p:nvPr>
        </p:nvSpPr>
        <p:spPr>
          <a:xfrm>
            <a:off x="2684276" y="3480713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9</a:t>
            </a:r>
            <a:endParaRPr lang="hu-HU" sz="1400" b="1" dirty="0"/>
          </a:p>
        </p:txBody>
      </p:sp>
      <p:sp>
        <p:nvSpPr>
          <p:cNvPr id="15" name="Rectangle 3"/>
          <p:cNvSpPr txBox="1"/>
          <p:nvPr>
            <p:custDataLst>
              <p:tags r:id="rId17"/>
            </p:custDataLst>
          </p:nvPr>
        </p:nvSpPr>
        <p:spPr>
          <a:xfrm>
            <a:off x="2684276" y="4025361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3</a:t>
            </a:r>
            <a:endParaRPr lang="hu-HU" sz="1400" b="1" dirty="0"/>
          </a:p>
        </p:txBody>
      </p:sp>
      <p:sp>
        <p:nvSpPr>
          <p:cNvPr id="16" name="Rectangle 3"/>
          <p:cNvSpPr txBox="1"/>
          <p:nvPr>
            <p:custDataLst>
              <p:tags r:id="rId18"/>
            </p:custDataLst>
          </p:nvPr>
        </p:nvSpPr>
        <p:spPr>
          <a:xfrm>
            <a:off x="2684276" y="4570009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3</a:t>
            </a:r>
            <a:endParaRPr lang="hu-HU" sz="1400" b="1" dirty="0"/>
          </a:p>
        </p:txBody>
      </p:sp>
      <p:sp>
        <p:nvSpPr>
          <p:cNvPr id="17" name="Rectangle 3"/>
          <p:cNvSpPr txBox="1"/>
          <p:nvPr>
            <p:custDataLst>
              <p:tags r:id="rId19"/>
            </p:custDataLst>
          </p:nvPr>
        </p:nvSpPr>
        <p:spPr>
          <a:xfrm>
            <a:off x="2684276" y="5114655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0</a:t>
            </a:r>
            <a:endParaRPr lang="hu-HU" sz="1400" b="1" dirty="0"/>
          </a:p>
        </p:txBody>
      </p:sp>
      <p:sp>
        <p:nvSpPr>
          <p:cNvPr id="18" name="Rectangle 3"/>
          <p:cNvSpPr txBox="1"/>
          <p:nvPr>
            <p:custDataLst>
              <p:tags r:id="rId20"/>
            </p:custDataLst>
          </p:nvPr>
        </p:nvSpPr>
        <p:spPr>
          <a:xfrm>
            <a:off x="2684276" y="1877199"/>
            <a:ext cx="73559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Pont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19" name="Rectangle 3"/>
          <p:cNvSpPr txBox="1"/>
          <p:nvPr>
            <p:custDataLst>
              <p:tags r:id="rId21"/>
            </p:custDataLst>
          </p:nvPr>
        </p:nvSpPr>
        <p:spPr>
          <a:xfrm>
            <a:off x="1835696" y="1877199"/>
            <a:ext cx="80760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Meccs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sp>
        <p:nvSpPr>
          <p:cNvPr id="20" name="Rectangle 3"/>
          <p:cNvSpPr txBox="1"/>
          <p:nvPr>
            <p:custDataLst>
              <p:tags r:id="rId22"/>
            </p:custDataLst>
          </p:nvPr>
        </p:nvSpPr>
        <p:spPr>
          <a:xfrm>
            <a:off x="1933564" y="2391417"/>
            <a:ext cx="50922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sp>
        <p:nvSpPr>
          <p:cNvPr id="21" name="Rectangle 3"/>
          <p:cNvSpPr txBox="1"/>
          <p:nvPr>
            <p:custDataLst>
              <p:tags r:id="rId23"/>
            </p:custDataLst>
          </p:nvPr>
        </p:nvSpPr>
        <p:spPr>
          <a:xfrm>
            <a:off x="1933564" y="2936065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sp>
        <p:nvSpPr>
          <p:cNvPr id="22" name="Rectangle 3"/>
          <p:cNvSpPr txBox="1"/>
          <p:nvPr>
            <p:custDataLst>
              <p:tags r:id="rId24"/>
            </p:custDataLst>
          </p:nvPr>
        </p:nvSpPr>
        <p:spPr>
          <a:xfrm>
            <a:off x="1933564" y="3480713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sp>
        <p:nvSpPr>
          <p:cNvPr id="23" name="Rectangle 3"/>
          <p:cNvSpPr txBox="1"/>
          <p:nvPr>
            <p:custDataLst>
              <p:tags r:id="rId25"/>
            </p:custDataLst>
          </p:nvPr>
        </p:nvSpPr>
        <p:spPr>
          <a:xfrm>
            <a:off x="1933564" y="4025361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sp>
        <p:nvSpPr>
          <p:cNvPr id="24" name="Rectangle 3"/>
          <p:cNvSpPr txBox="1"/>
          <p:nvPr>
            <p:custDataLst>
              <p:tags r:id="rId26"/>
            </p:custDataLst>
          </p:nvPr>
        </p:nvSpPr>
        <p:spPr>
          <a:xfrm>
            <a:off x="1933564" y="4570009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sp>
        <p:nvSpPr>
          <p:cNvPr id="25" name="Rectangle 3"/>
          <p:cNvSpPr txBox="1"/>
          <p:nvPr>
            <p:custDataLst>
              <p:tags r:id="rId27"/>
            </p:custDataLst>
          </p:nvPr>
        </p:nvSpPr>
        <p:spPr>
          <a:xfrm>
            <a:off x="1933564" y="5114655"/>
            <a:ext cx="360040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4</a:t>
            </a:r>
            <a:endParaRPr lang="hu-HU" sz="1400" b="1" dirty="0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92935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pic>
        <p:nvPicPr>
          <p:cNvPr id="26" name="Picture 25"/>
          <p:cNvPicPr>
            <a:picLocks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48289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pic>
        <p:nvPicPr>
          <p:cNvPr id="27" name="Picture 26"/>
          <p:cNvPicPr>
            <a:picLocks/>
          </p:cNvPicPr>
          <p:nvPr>
            <p:custDataLst>
              <p:tags r:id="rId3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14345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pic>
        <p:nvPicPr>
          <p:cNvPr id="28" name="Picture 27"/>
          <p:cNvPicPr>
            <a:picLocks/>
          </p:cNvPicPr>
          <p:nvPr>
            <p:custDataLst>
              <p:tags r:id="rId3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58993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pic>
        <p:nvPicPr>
          <p:cNvPr id="29" name="Picture 28"/>
          <p:cNvPicPr>
            <a:picLocks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03641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pic>
        <p:nvPicPr>
          <p:cNvPr id="30" name="Picture 29"/>
          <p:cNvPicPr>
            <a:picLocks/>
          </p:cNvPicPr>
          <p:nvPr>
            <p:custDataLst>
              <p:tags r:id="rId3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9697"/>
            <a:ext cx="216024" cy="1512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 prstMaterial="dkEdge">
            <a:bevelT w="38100" h="38100"/>
            <a:contourClr>
              <a:schemeClr val="bg1"/>
            </a:contourClr>
          </a:sp3d>
        </p:spPr>
      </p:pic>
      <p:sp>
        <p:nvSpPr>
          <p:cNvPr id="32" name="Rectangle 3"/>
          <p:cNvSpPr txBox="1"/>
          <p:nvPr>
            <p:custDataLst>
              <p:tags r:id="rId34"/>
            </p:custDataLst>
          </p:nvPr>
        </p:nvSpPr>
        <p:spPr>
          <a:xfrm>
            <a:off x="6660232" y="1600200"/>
            <a:ext cx="248376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800" b="1" dirty="0" smtClean="0">
                <a:solidFill>
                  <a:schemeClr val="accent6"/>
                </a:solidFill>
              </a:rPr>
              <a:t>Magyarország év végi világranglista helyezése</a:t>
            </a:r>
            <a:endParaRPr lang="hu-HU" sz="1800" b="1" dirty="0">
              <a:solidFill>
                <a:schemeClr val="accent6"/>
              </a:solidFill>
            </a:endParaRPr>
          </a:p>
        </p:txBody>
      </p:sp>
      <p:grpSp>
        <p:nvGrpSpPr>
          <p:cNvPr id="61" name="Group 60"/>
          <p:cNvGrpSpPr/>
          <p:nvPr>
            <p:custDataLst>
              <p:tags r:id="rId35"/>
            </p:custDataLst>
          </p:nvPr>
        </p:nvGrpSpPr>
        <p:grpSpPr>
          <a:xfrm>
            <a:off x="6804248" y="2274665"/>
            <a:ext cx="2232248" cy="2275962"/>
            <a:chOff x="6660232" y="2267840"/>
            <a:chExt cx="2304256" cy="2304256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660232" y="4570009"/>
              <a:ext cx="2304256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>
              <a:off x="5508104" y="3419968"/>
              <a:ext cx="2304256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3"/>
          <p:cNvSpPr txBox="1"/>
          <p:nvPr>
            <p:custDataLst>
              <p:tags r:id="rId36"/>
            </p:custDataLst>
          </p:nvPr>
        </p:nvSpPr>
        <p:spPr>
          <a:xfrm>
            <a:off x="6516216" y="4551129"/>
            <a:ext cx="648072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2009</a:t>
            </a:r>
            <a:endParaRPr lang="hu-HU" sz="1400" b="1" dirty="0"/>
          </a:p>
        </p:txBody>
      </p:sp>
      <p:sp>
        <p:nvSpPr>
          <p:cNvPr id="69" name="Rectangle 3"/>
          <p:cNvSpPr txBox="1"/>
          <p:nvPr>
            <p:custDataLst>
              <p:tags r:id="rId37"/>
            </p:custDataLst>
          </p:nvPr>
        </p:nvSpPr>
        <p:spPr>
          <a:xfrm>
            <a:off x="7164288" y="4551129"/>
            <a:ext cx="648072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2010</a:t>
            </a:r>
            <a:endParaRPr lang="hu-HU" sz="1400" b="1" dirty="0"/>
          </a:p>
        </p:txBody>
      </p:sp>
      <p:sp>
        <p:nvSpPr>
          <p:cNvPr id="70" name="Rectangle 3"/>
          <p:cNvSpPr txBox="1"/>
          <p:nvPr>
            <p:custDataLst>
              <p:tags r:id="rId38"/>
            </p:custDataLst>
          </p:nvPr>
        </p:nvSpPr>
        <p:spPr>
          <a:xfrm>
            <a:off x="7812360" y="4551129"/>
            <a:ext cx="648072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2011</a:t>
            </a:r>
            <a:endParaRPr lang="hu-HU" sz="1400" b="1" dirty="0"/>
          </a:p>
        </p:txBody>
      </p:sp>
      <p:sp>
        <p:nvSpPr>
          <p:cNvPr id="71" name="Rectangle 3"/>
          <p:cNvSpPr txBox="1"/>
          <p:nvPr>
            <p:custDataLst>
              <p:tags r:id="rId39"/>
            </p:custDataLst>
          </p:nvPr>
        </p:nvSpPr>
        <p:spPr>
          <a:xfrm>
            <a:off x="8460432" y="4551129"/>
            <a:ext cx="648072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hu-HU" sz="1400" b="1" dirty="0" smtClean="0"/>
              <a:t>2012</a:t>
            </a:r>
            <a:endParaRPr lang="hu-HU" sz="1400" b="1" dirty="0"/>
          </a:p>
        </p:txBody>
      </p:sp>
      <p:grpSp>
        <p:nvGrpSpPr>
          <p:cNvPr id="82" name="Group 81"/>
          <p:cNvGrpSpPr/>
          <p:nvPr>
            <p:custDataLst>
              <p:tags r:id="rId40"/>
            </p:custDataLst>
          </p:nvPr>
        </p:nvGrpSpPr>
        <p:grpSpPr>
          <a:xfrm>
            <a:off x="6516216" y="4063781"/>
            <a:ext cx="648072" cy="401776"/>
            <a:chOff x="6948264" y="4085250"/>
            <a:chExt cx="648072" cy="401776"/>
          </a:xfrm>
        </p:grpSpPr>
        <p:sp>
          <p:nvSpPr>
            <p:cNvPr id="72" name="Rectangle 3"/>
            <p:cNvSpPr txBox="1"/>
            <p:nvPr>
              <p:custDataLst>
                <p:tags r:id="rId49"/>
              </p:custDataLst>
            </p:nvPr>
          </p:nvSpPr>
          <p:spPr>
            <a:xfrm>
              <a:off x="6948264" y="4179249"/>
              <a:ext cx="648072" cy="3077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400" b="1" dirty="0" smtClean="0"/>
                <a:t>54</a:t>
              </a:r>
              <a:endParaRPr lang="hu-HU" sz="1400" b="1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227186" y="4085250"/>
              <a:ext cx="108012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1" name="Group 80"/>
          <p:cNvGrpSpPr/>
          <p:nvPr>
            <p:custDataLst>
              <p:tags r:id="rId41"/>
            </p:custDataLst>
          </p:nvPr>
        </p:nvGrpSpPr>
        <p:grpSpPr>
          <a:xfrm>
            <a:off x="7092280" y="3505120"/>
            <a:ext cx="648072" cy="404901"/>
            <a:chOff x="7404315" y="3526589"/>
            <a:chExt cx="648072" cy="404901"/>
          </a:xfrm>
        </p:grpSpPr>
        <p:sp>
          <p:nvSpPr>
            <p:cNvPr id="73" name="Rectangle 3"/>
            <p:cNvSpPr txBox="1"/>
            <p:nvPr>
              <p:custDataLst>
                <p:tags r:id="rId48"/>
              </p:custDataLst>
            </p:nvPr>
          </p:nvSpPr>
          <p:spPr>
            <a:xfrm>
              <a:off x="7404315" y="3623713"/>
              <a:ext cx="648072" cy="3077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400" b="1" dirty="0" smtClean="0"/>
                <a:t>42</a:t>
              </a:r>
              <a:endParaRPr lang="hu-HU" sz="1400" b="1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674345" y="3526589"/>
              <a:ext cx="108012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Group 79"/>
          <p:cNvGrpSpPr/>
          <p:nvPr>
            <p:custDataLst>
              <p:tags r:id="rId42"/>
            </p:custDataLst>
          </p:nvPr>
        </p:nvGrpSpPr>
        <p:grpSpPr>
          <a:xfrm>
            <a:off x="7668344" y="3263515"/>
            <a:ext cx="648072" cy="415789"/>
            <a:chOff x="7860366" y="2960165"/>
            <a:chExt cx="648072" cy="415789"/>
          </a:xfrm>
        </p:grpSpPr>
        <p:sp>
          <p:nvSpPr>
            <p:cNvPr id="74" name="Rectangle 3"/>
            <p:cNvSpPr txBox="1"/>
            <p:nvPr>
              <p:custDataLst>
                <p:tags r:id="rId47"/>
              </p:custDataLst>
            </p:nvPr>
          </p:nvSpPr>
          <p:spPr>
            <a:xfrm>
              <a:off x="7860366" y="3068177"/>
              <a:ext cx="648072" cy="3077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400" b="1" dirty="0" smtClean="0"/>
                <a:t>37</a:t>
              </a:r>
              <a:endParaRPr lang="hu-HU" sz="1400" b="1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8130396" y="2960165"/>
              <a:ext cx="108012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Group 75"/>
          <p:cNvGrpSpPr/>
          <p:nvPr>
            <p:custDataLst>
              <p:tags r:id="rId43"/>
            </p:custDataLst>
          </p:nvPr>
        </p:nvGrpSpPr>
        <p:grpSpPr>
          <a:xfrm>
            <a:off x="8388424" y="3024351"/>
            <a:ext cx="648072" cy="396044"/>
            <a:chOff x="8316416" y="2456892"/>
            <a:chExt cx="648072" cy="396044"/>
          </a:xfrm>
        </p:grpSpPr>
        <p:sp>
          <p:nvSpPr>
            <p:cNvPr id="75" name="Rectangle 3"/>
            <p:cNvSpPr txBox="1"/>
            <p:nvPr>
              <p:custDataLst>
                <p:tags r:id="rId46"/>
              </p:custDataLst>
            </p:nvPr>
          </p:nvSpPr>
          <p:spPr>
            <a:xfrm>
              <a:off x="8316416" y="2545159"/>
              <a:ext cx="648072" cy="3077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indent="0" algn="ctr">
                <a:buNone/>
              </a:pPr>
              <a:r>
                <a:rPr lang="hu-HU" sz="1400" b="1" dirty="0" smtClean="0"/>
                <a:t>32</a:t>
              </a:r>
              <a:endParaRPr lang="hu-HU" sz="1400" b="1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8586446" y="2456892"/>
              <a:ext cx="108012" cy="108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" name="Rectangle 33"/>
          <p:cNvSpPr txBox="1"/>
          <p:nvPr/>
        </p:nvSpPr>
        <p:spPr>
          <a:xfrm>
            <a:off x="7028458" y="4973783"/>
            <a:ext cx="1679597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400" dirty="0" smtClean="0"/>
              <a:t>Folyamatos fejlődés</a:t>
            </a:r>
          </a:p>
        </p:txBody>
      </p:sp>
      <p:pic>
        <p:nvPicPr>
          <p:cNvPr id="6170" name="Picture 26"/>
          <p:cNvPicPr>
            <a:picLocks noChangeAspect="1" noChangeArrowheads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r="13270"/>
          <a:stretch/>
        </p:blipFill>
        <p:spPr bwMode="auto">
          <a:xfrm>
            <a:off x="3616060" y="2432682"/>
            <a:ext cx="2943437" cy="2912664"/>
          </a:xfrm>
          <a:prstGeom prst="roundRect">
            <a:avLst>
              <a:gd name="adj" fmla="val 7837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38000" endPos="2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Dia számának hely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59" name="Picture 57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54" y="5018356"/>
            <a:ext cx="217951" cy="219086"/>
          </a:xfrm>
          <a:prstGeom prst="rect">
            <a:avLst/>
          </a:prstGeom>
        </p:spPr>
      </p:pic>
      <p:pic>
        <p:nvPicPr>
          <p:cNvPr id="64" name="Picture 57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53" y="5403837"/>
            <a:ext cx="217951" cy="219086"/>
          </a:xfrm>
          <a:prstGeom prst="rect">
            <a:avLst/>
          </a:prstGeom>
        </p:spPr>
      </p:pic>
      <p:sp>
        <p:nvSpPr>
          <p:cNvPr id="66" name="Rectangle 33"/>
          <p:cNvSpPr txBox="1"/>
          <p:nvPr/>
        </p:nvSpPr>
        <p:spPr>
          <a:xfrm>
            <a:off x="7037418" y="5341343"/>
            <a:ext cx="2106582" cy="30777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buNone/>
            </a:pPr>
            <a:r>
              <a:rPr lang="hu-HU" sz="1400" dirty="0" smtClean="0"/>
              <a:t>Növekvő nézettség </a:t>
            </a:r>
            <a:r>
              <a:rPr lang="hu-HU" sz="1400" b="1" dirty="0" smtClean="0">
                <a:solidFill>
                  <a:srgbClr val="72AF2F"/>
                </a:solidFill>
              </a:rPr>
              <a:t>(~15e)</a:t>
            </a:r>
          </a:p>
        </p:txBody>
      </p:sp>
    </p:spTree>
    <p:extLst>
      <p:ext uri="{BB962C8B-B14F-4D97-AF65-F5344CB8AC3E}">
        <p14:creationId xmlns:p14="http://schemas.microsoft.com/office/powerpoint/2010/main" val="2943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3.08147915841390050000E+000&quot;&gt;&lt;m_ppcolschidx val=&quot;0&quot;/&gt;&lt;m_rgb r=&quot;a2&quot; g=&quot;b8&quot; b=&quot;3a&quot;/&gt;&lt;/elem&gt;&lt;elem m_fUsage=&quot;2.43574159609000060000E+000&quot;&gt;&lt;m_ppcolschidx val=&quot;0&quot;/&gt;&lt;m_rgb r=&quot;f9&quot; g=&quot;ab&quot; b=&quot;55&quot;/&gt;&lt;/elem&gt;&lt;elem m_fUsage=&quot;1.53899999999999990000E+000&quot;&gt;&lt;m_ppcolschidx val=&quot;0&quot;/&gt;&lt;m_rgb r=&quot;96&quot; g=&quot;67&quot; b=&quot;bc&quot;/&gt;&lt;/elem&gt;&lt;elem m_fUsage=&quot;6.56100000000000130000E-001&quot;&gt;&lt;m_ppcolschidx val=&quot;0&quot;/&gt;&lt;m_rgb r=&quot;7c&quot; g=&quot;27&quot; b=&quot;7c&quot;/&gt;&lt;/elem&gt;&lt;/m_vecMRU&gt;&lt;/m_mruColor&gt;&lt;m_mapectfillschemeMRU&gt;&lt;key val=&quot;0&quot;/&gt;&lt;elem&gt;&lt;m_nPartnerID val=&quot;536&quot;/&gt;&lt;m_nIndex val=&quot;0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6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G8uuXQkEiLyaYsOuIZE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wySRkpgUakg0dJhjBNF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P8vI8t8U.cNqD1SNxxR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ZulsyDa0W7f66A2RrbK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NL3swqCkWqnMQEIpQ_E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UF2tyuCk.fLOlxspPXB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HjNqYtt0OFGVFWlPpjY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bi6RCu_EmyPlCvNNfes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YY3q0Qk0i6LHuSXtDUW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MC17XW10WY9Mw0UBlQ8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yXk3rM0COSDLYeJt9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eTmxul0aAyCHwNCA9A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vUG10QpkakZe8GJoV0l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8IRbzF_kWqMK4qb.tWu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E1zY7aKUuJeCJTVRMl6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d7JvAGPUCvmgY9W4Rgl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xoRzXBhkqmTp5wMcxEc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UAI_oOE2kZ6jnhz_o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RyW1fkVk2eo05IKlvI2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8OSO7Ci0uYS7aKv7cga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0g57.YBkargNC14ZLpB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uUvrXDmUyUaLEjt28.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RLWMr5kmtr0Ia83wNy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N3GPKRkWAu.mxZqJ9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F_QK9_GUGZH0EW.riS8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.qftPmU0azF.2mjGUA7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yj9q2zmk6S5UwwRMPih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qUK4Ui8kKNyD0wsRwtm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5lPmbmn0mdvNSPjt6CY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YRCWz1k0umXeSfmwjkG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01l.2m9k2QXc6lASc_V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nmzUdZiUSozkMDYAnq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TNNztFE0OFOp4AO5CnI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yrxFwUuEC8iGgsHww2I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iDTEN_JEWcNIiGgFRsE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K5z1I8SkqMLxdx2XuC6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XyJhNLJkOdM9UvCh6AB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nGfFRMyk2d9tecfNH5t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S_I7MOUCXe4qdbukBI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siYcGTAE69SIinjecGW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kN6IDZaEOIv.Au1uTnr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siYcGTAE69SIinjecG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YRCWz1k0umXeSfmwjkG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kWptAhgECy9FhI7htgi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kWptAhgECy9FhI7htgi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KbTKBxbUaVgLQaiF3.Y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CVDC8xskGE1p01Ez95y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g23AEsEE.MZjFBSS9XD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qws86wyECciZDckhu25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1sKuj44kCvASfHEJ0Rg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xFhVIpwU281X8NO8b45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Degcc7PUWi6dLb5s8.4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4kZo1uZ0uYtPT3EIRCp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9wb1L69UOMW6wsu63xV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H6h_AFwkKhZO7.P9.k0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MIoLb2pUasAqHB7veWt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qYYKyljUydILPPSTbyu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Gq9vdQDUm26bqM5P6Ty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ae7TJ5SUSMNoMP8A0Xd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_HJaADoxEesC5iggORfs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sdV4fIf0y.hVTRmv8Eo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1s6P2JNEqkoLzTsUqB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E3tfIfQUq97VcbEAgkU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nVI6b23EOwSQkLg4SEG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Pnulqc3EC5GrtBORHLU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ak894ikkeaXrCfMOVB5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HHdRdXpka.gdBXBZOik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VNCeepCUGFODZeeciCn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dODnlLiE6GNAsi6joj5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0lTkG.uUy8AZmaPJDuz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puVIyN1UasFMqZB_jXK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enhGPZLEK2GGtMROwcd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ApqTA3wUyEX_9mjdUG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LPjpADJ061wrGut48QQ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8aFM6qME6R_QykyrajF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gRA5K.3Eyh7elDhK7IC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vXz8xvIU.DED6hxQk8t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fuJ32pNEqKKRKOj.WKJ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QssxnT1EmTolwiIuzbI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GmtABlS0K9NSQWq5mq5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g87ecjJkGKk5kPFwYHk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lqcwIRbk6Fr7FYWdaE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xR0f6Jg0ObmmLRYID6R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.E2thKXEGhrP.K0NRY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qCvCsOy0q5pLIkzz1Fb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IRYl2B602hEuBhSSeg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pflVE3TUCiEcXnZQXQ.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okKCySNEiusmzroOc_t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zXdxsS_EG9_ero3sc9T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ALfLvmwkClLV7IOdF.C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VvOljK5UWfBTR2uw2M0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VvOljK5UWfBTR2uw2M0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Gq9vdQDUm26bqM5P6Ty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Gq9vdQDUm26bqM5P6Ty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Gq9vdQDUm26bqM5P6T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vVcS2aK0eQCK4VM8._4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Gq9vdQDUm26bqM5P6Ty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CgTPzNlE.YJneNVkV6e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.ct7VxHU2wNu6YHau4.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Q7orVg0k68Rl0vWqVFs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X0pA4TS02OBSlXad5oR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XJtsHHsUacZ.2v2nPL7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R_WBz4hE.U8qO9Vbhf4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G8uuXQkEiLyaYsOuIZE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eTmxul0aAyCHwNCA9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_B7whceES6jIDqRZ0I7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RLWMr5kmtr0Ia83wNy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UgTtj_zEeBXMY_Qr3cg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DIjzptGEeyqgJi9j0SM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8Hy4OlTESe6dEUT63b4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iB8GJC6Ea8DvbTt.REe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6GIEPtXESpYDxl._JF4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FxxleekUmc6FDpy4omD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eOW9j6fEKM3Dk0rKyA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g4XvavT0OmUyKozhYw9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dli9J_kkuoi3KAYyxP5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hR_834w0iUGwddmt34f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28Q1XaxkKbZRI2vTZE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a8w1GSEukcdHCTDbrq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QT4izsSkmwSmZmit2BP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V_ad6OBUeyIvb9Ntfht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g1c9XdXk.yHqGkw903A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spRsdfKkGHcappPFRbv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_xYIVQ_kmmWYS.ifcvC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VtEL0i50SbhkazIfUF5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LPjpADJ061wrGut48QQ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_CP6zauEqRF4wrGf.UO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7zF80x8kqKsdg5_oCDk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mMtwJMDkGxKM.cJ8JbJ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9gO0.GpEe8Ergk0ZORr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vOtKtWdkmThWVReE7Q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pqy5iGVEWDYRN2sGI0m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q8Kbqiq0mgtkQqQdNiF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x3JFHgwEelHor3WisEX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6U2doMi0ahl7fJC58dn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sAzCjvDEi9TK36CjdMf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wYbcOck2Cu0wUhOI9D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uIXS43ikStHc7burEje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HdJDqtc0WTumpXE3UsS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dsCbrxv0y_t9tBZ9FL4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pyyCtZokSmH5kbGCn.W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cKAjg34ketbt3DkXCha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i3AxSDU6LKlzYQ4hwf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a9GCInO0qWkz3Ts6kb8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wUGlTNRk6ZfGIXaD7f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M1PATztUWpfv6YX4FOx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pfeWrRh020B.u.0JwdJ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E5d1TVZEyUgU7GFHBwd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QluCI.CUSph0YKbpwd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DgFVEa40.NmRYcqhC_v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HNYDz5UE6yv0UI5sqQx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_ik.Xm_0iZezgPI8Nbl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cU0j_D906w5onZD9nfE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EgdYGkIEeHkmedCLjrj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Ejn1GBGE60AKAhy3EY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mo8syeQUCZ6mSod7OJw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cMPH1BCkSYxZVv5nODo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7.YaIvBEegoZ1w4bnd2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FoggTwGUiyFUwicNU_K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MahzfyXEqZizFLG3DG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xElqoVkikHXq_FuOXr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IpIcwW8kyYKtzJ2_8Rc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PB23BqI0O7DJkbb2YuE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_z7r2E_UidtbmzZFKKi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Yrr_EaFkuz6HIDDegTK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cRUgfGU2u99zX9Z.oS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Woo5LG1E6OgK6Zk0ol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pad9TkFkGAACb6ekmEP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VvOljK5UWfBTR2uw2M0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tf6iYtGku7PYcBFwyBD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ici5b6akiswQG2qJpcH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nv5cosoUupNWM0aOq7G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xZECPrxUqm7TRt8Z51R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AcupwbSU6Vb7MTijxKo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kHTaV.Q1ECMRijK1eOs6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WVqHWkV0eGvUr7Lxqjl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H_Hs7XUS9kGV1PAEA1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GfpyFyY0i8KM3GOqTX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abXiZjxU6YMldYfzx61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xtB0oY_02hG287wOwDf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4BsDHxs0yff2mlumIGi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woEoUVOEKykezTEZeC.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5Gv7I2j0Swow7RyoDQa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RHxVHbq0eNiHbytSsKP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xyLkM5U0mrJyYORcdmo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a3e0tdgUCInfmBDVfaG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4UqEpxU0q4TeOPMI_g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ZnVjXiBku1nzrEgGHoZ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HzZ_7hPkKqSKWzr8R5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hTdvtf9Ua0N0ff14y18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thLqtRSk..Pg2_x1_X8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X_XaKOrkGY0Wacxb7O0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MinUEnZ0qPI0lSc4IqY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IoPJIAhkuuqTH2uqqF4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hHkcqSnEa.oTWoXo5Dj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xyLkM5U0mrJyYORcdmo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xyLkM5U0mrJyYORcdmo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wUGlTNRk6ZfGIXaD7fG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cRUgfGU2u99zX9Z.oS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cRUgfGU2u99zX9Z.o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apisLbNUK.Yy8cm1jjc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cRUgfGU2u99zX9Z.oS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jcRUgfGU2u99zX9Z.oS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JKnwRl0EqaFCZxaMZvr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EzC8qR9UixJzQVOTWF2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e546AmaEylEaYoSG9ts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1SRR_ulUuX5dEqjr_9I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wfE4HcnUm7lLFNE3pGN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L30a_b6UmeuduxhASZ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EmbG8EUWVy8qtDgs5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nGi486pEegf_FxQLwLs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KaVEKoRUuYwReUx_jhe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mfusai0K2ROln7DfA9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11wiFCaUy05i0EjGLI6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o5CgJTHE.HxCInGVDtT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Q3VqIPiUCvtzwT0vKqF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yjxA6hM0iVsJdm4tZdk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JuDLlU10G5MIvs3jGgA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27Rn4oeUmsQJIQYlHfL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VIQ9d0b0uA.SKnZKPny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tbzcTneE6OQ_bqBVAR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xRIqZCr0O6JKo12PSI8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850PS9l0O_aw71HzShP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L30a_b6UmeuduxhASZf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812VcVPUizrWn55aViX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h7RnL3NEq0CpNSJPOyi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TWnxN5wEKrnmw6bCgRy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j9g9A5PUmvzl_Bt6tyg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NBK80TvkOZS8thXgZgr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A8k4kmGEevCtyTSiOnS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IxWQp8wkOH.WrP9Xko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vymCQbykKqJ8beBB4My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EmZAk2CPG8QPDGij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0S5b5VvEK8J8OB8CneM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AePmym2kCEQwiifNLmx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kQI2FXlU2lgSf7KBe5H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IkICow906veC1JP2.KG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IJbK3L9UGmkKGvcIWpK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N81F961kyXdQhW9CAUd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T.iRhJw0SE.7YPDtOwC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wqndMhyECS1hY8o1_gd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ES7znQwkevqpdeis7yn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zU6izMiUSwAQGv11oq.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92LiJQJk.eSv2irknI7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a3kOcn9UqAfUoIKhG2a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EmZAk2CPG8QPDGij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0S5b5VvEK8J8OB8CneM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AePmym2kCEQwiifNLmx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QyrNJWvU.pSbJGMAYPZ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OKBnYb5k.NvkzDEOW8e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jpO8f_uUe2wsSm5EXvO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bxHIzQbE2957EnLnXkJ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viKfRQ.Emcw1L72USGo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x6ioG6m0a.jfBiE0PzH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0EseyUWkibxLQvO_kLj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xrL.vuek.4eklIAGzDp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Pc2h4n2kqxj0_VivaaI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viKfRQ.Emcw1L72USGo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viKfRQ.Emcw1L72USGo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0EseyUWkibxLQvO_kLj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7rFbVNJ026S3LNYfkeB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ttmH5_7kilSM_47la_X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U78yUM4UqeDgBYnDO1x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5uJZAeZU.NzCTgL0VyK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EmZAk2CPG8QPDGij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hj4tTifUWNZHXEuGQS7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dpG8i2WUeAaCRuimRgx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jpzOuZOE.bqopeMWCEz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vYZ7GQQ02STVqnUlnoR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.ziyQhUekvuCrfdWAp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TJMUukuEKZONzQ8emfb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5lfhhsS.keJZGimkgtkm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_N_Hqm0kCBQm4eTJQ6U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KRwwADjkqpMTO2893kI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cQVbnYcUmppJpZOvbFY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OFirnqgUaza1qIOwqNg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VOZx8feUu_G2Utzeqq0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Roz9GP1kyWx7O7IdTua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OKqYuGpUqjQC4_W9cl1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mGpyY6c0q.u2sKr0Pnk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pIrGfM.0aad911Ue.f_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HU1LGj2EONSlQ9eNvK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EY1cSZOESZ_57JyDYop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RKMY9LyUu_eWuCue904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pWllZYeE6ENOm9JHr36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phfAbN4kONA3C3Msfpo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lEOVZ9wEe2hCTzMp.Sd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Mx_luW_UGkQl3s2IOOf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J3nIAAgEC_FX.X2.sYI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pC4QmFDUOo_j.9vJf4e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AGY68X7UWf1o_70j7LP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P8NH_MK0WtIB4Roqjr0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5vI6D45UugD4W9LW86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U_eYSnMkKbsrjRzMPzM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paI9Jbx0SZH.wrZlQSS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n11Fb230yq0BT_38tMf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_SB4YtRkyCF_hEFnw25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CzDe3Hi0u9syPk3FLrr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N3QbzdDECd_.57j.xUj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EmZAk2CPG8QPDGij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0S5b5VvEK8J8OB8CneM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AePmym2kCEQwiifNLm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fkBtwTxkSqXxSe2kSfW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8EdDhdOE6z1n7v0Q1j5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Pc2h4n2kqxj0_VivaaI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6rnZrbckug1XhxeNc.1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D4n16iJEyCIWalHGYDj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uKUEmZAk2CPG8QPDGij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iY56_jBUKHgmqiG1OzZ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PxewhGrECA.mw.6aXnv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XXw8kihUyPAGfz7Knd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.ct7VxHU2wNu6YHau4.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JI.jFbnUqTDxltwhmX9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UCTLZrOkeFW8iZesNLt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xKOT4kwkym61NeudoxG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wbt8FB0EGFX23v5AFU8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vh02tZ_UupXoWA5vQ0B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bgUtKBM0aHBLnWmSyls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XxJuWNM0Go8D9zZLMec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u.dRdwd0ikn97h3k1Oq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KA75DSNEmvWj2sJpdpf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EhRoU2nkWqmZ1d_96AM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GD7dK6wUSrgwIyIXoRB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UU1uRUIE.iYWQab2ubl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Xra7aEJ0KYcL8nu8xbo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jrgG48vkyJg6ZYAOya4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cX7FAeEEGeLZPUETOqk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kQD7vZnk6c0UtDne.w7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9DUobwuEqG_tcABl9VH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.ct7VxHU2wNu6YHau4.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0OomH39EOqkUD77mi2S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H8Tmgh6UyKnRuFCb3na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DohjIFpE2GXy.TUYhaJ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EGY3_Ak2nYPsXB8N1b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R_WBz4hE.U8qO9Vbhf4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G8uuXQkEiLyaYsOuIZE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eTmxul0aAyCHwNCA9A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RLWMr5kmtr0Ia83wNy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GOB8UKskyAkPno8EvE_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ygLqU4kk2TWtoFFYrE2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mDJNUX9UWEGj6Z5aUq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eXkEQXfkurm4COPfnEB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DFwjXOKUq6KFh1EinTx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v1RFiB7kmiDiISjpcDf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tPO2E2.k2hDIVZR6_94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ax1KylIEyYV3camGFal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AckA7ac0awQ9JwK.kW.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wO_GhH8U6_ZbE50Pu04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60234uB0qO.jNY1Kaz.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  <p:tag name="THINKCELLSHAPEDONOTDELETE" val="p1VC4Z7PwM0WyaDRE_3eIk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_ZEx4nPkqp.baOWTCnu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ucQZV5UkWffPgJUxsNx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CFXO5QaUWf6HgLdNl6_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e0VIy0Z0.f8ZgOhd.2M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IhpK8Nc0W2iM3jMy0h.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8BlCJHYEKSXHS3UtOxC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NZE0iXikyLkWLngOmfJ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5VFt.Fng0KMLVDt7Asmz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IhpK8Nc0W2iM3jMy0h.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xpmbXok0mM7UiiI1ksR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iKi80.Ei811cm6V4h_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8sDRktOl0igLsiRJ4v_u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E53poRYkKjznORlN70B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qqKk29hUWD960CXrVp0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WrX_zqQ0q0F2s1cvits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xpmbXok0mM7UiiI1ksR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vExLU9ZkevNK764tMLr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XAcAoSSEWrp3kFsEU0c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HwH6Xb0UuVbZl.bnS3b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uCIoZqtk.hiDWCoETZU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hTdvtf9Ua0N0ff14y18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QckMyD2ECRi_EnrWtO_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6CSBZ.tEm4czt2sOcxp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2h1emqwE.ShpVhfZZ.7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aQJSTJNUWruiGNcUEpD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noTGCaBUiITI0JExfKL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LeN.TTVUGjntKWbYek1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9v9xcZr0eMKylosiCL.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MCn_BDwkuNPGTZBT9qM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eBnpNg1UiU4sLRmyURn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ssaLP2WUyF0ZbymlCmN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  <p:tag name="THINKCELLSHAPEDONOTDELETE" val="pg5NWTlPLkkKI4oevqqjOC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U49JCTIEeoIRVaUMI4Y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hjDZyQ7UCPWOT3_xSXh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fFLK7HckikOEV7xYyJO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  <p:tag name="THINKCELLSHAPEDONOTDELETE" val="pRr4SOoGEvUidedw0708CX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iP3407OU6hT8T7xZfTU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9DUobwuEqG_tcABl9VH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.ct7VxHU2wNu6YHau4.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0OomH39EOqkUD77mi2S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DohjIFpE2GXy.TUYhaJ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MlEGgEjkOV_LUJWV4sE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R_WBz4hE.U8qO9Vbhf4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G8uuXQkEiLyaYsOuIZE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ReTmxul0aAyCHwNCA9A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RLWMr5kmtr0Ia83wNy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axcuUCekS7RL9HsQWJ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MFq1ercECsBZOy0F.BU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e7V2G2k2HiUTr3tld1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Ybtl2o.kW1qZec9xM1.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HKPpEzRk.r.H0IiH97n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0MaK6yTkWJLNlnSGK9H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INwdpV206tFfgyuPUCs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sNBNkXpEGXhdG.ewIA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QegNnM7kCHaLz03uAvR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YVDGthPkO3kL44kDjJq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FL21f1vkCJpvmOzi_MR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y2MeUgQE22nPrPZLcbH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lcgJ0I6kONl8YfY9MGo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9UYUamHESMaJvjz4jE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tOyTafHU.jSI4yjwiK8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1BU7aZN0GiZ6hYYvvd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iRxvAKJE2PbE4dl5HE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7nrkd5mEKyo.O0MUTgR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HAyaJcnEuAVHDdMpbK6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_567C_Rkih.IfIK9hNt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XoUus6YUCkofjJcV.DM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EBgghmikuvcwoyjd7VJ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sQ_GJbP0e7AN2xe0J1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e4LU99yUucvolnGmL_i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KJxBnD7EOcBxiimz0V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ptMJFvC0atYkgivQJcF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RG0CKikESCuWEzwOXq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puovAh0WFkkgZZisYo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RjS_.0vEmzRFB6tgga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t3GD6KcUakaDcQS5GQ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H9AZQ0R0WAaIzUmUCph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91JKRh5UKGnElTzN23a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t7v33LIUSW4jElHWmxi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bnibWz.EOQCybTyK4li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a9ZOBSjECCCqHO5UA8I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iZOSyW20KllAVVOu0_6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1zMlTlb06WvViUX2ZWO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Wez.XjdkafOu4ddGhOO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SPprgyhUS5uF.Oy6l2x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VymzIF4EmxpMw.NJ1yH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R19Vp91UGHXRq1up6g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JRSkibUehnFtAQoo5A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NbkE7IiU.BGHc_QXTwE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MJvf8wdUG6q.jmaNfO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sQjiJ_RU.5gfGtb6Mzb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K3Xg0ZZUeGtYl3953l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Xik_PHvUenwm7o9ziAY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EaFsYajkiOa9avQp75Z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tWUt2f2UGLjlHU1.Vgt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ABulQFG0SzJ72gIluCq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9SoVQNo0Oom7Ri2JT1Z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Tg2GzAEClghMc5Hu_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R_WBz4hE.U8qO9Vbhf4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1CLbeycEWk2qtSrNCG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Qej0TH6EaaTCcTDJ7H6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nVlh1rvU6kbyhCHjDvF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KvcVfIdk2W3VxFS6MV.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Xu0.PfrEmZzweE3p7Ac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3iErHdGE2FXgnNbfPm6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.FnXNMFkSPrNLdEKroD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cIj4FPQEClt5cS2kba8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TXOFnWIEeDLgvIbH09zQ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</TotalTime>
  <Words>5645</Words>
  <Application>Microsoft Office PowerPoint</Application>
  <PresentationFormat>Diavetítés a képernyőre (4:3 oldalarány)</PresentationFormat>
  <Paragraphs>697</Paragraphs>
  <Slides>34</Slides>
  <Notes>34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34</vt:i4>
      </vt:variant>
    </vt:vector>
  </HeadingPairs>
  <TitlesOfParts>
    <vt:vector size="38" baseType="lpstr">
      <vt:lpstr>Office-téma</vt:lpstr>
      <vt:lpstr>think-cell Slide</vt:lpstr>
      <vt:lpstr>Chart</vt:lpstr>
      <vt:lpstr>Diagram</vt:lpstr>
      <vt:lpstr>LOREM IPSUM DOLOR SIT</vt:lpstr>
      <vt:lpstr>Tartalom</vt:lpstr>
      <vt:lpstr>2010 óta több sikertörténet is  lendületet adott a magyar futballnak</vt:lpstr>
      <vt:lpstr>A TAO révén sosem látott források  jelentek meg a futballban</vt:lpstr>
      <vt:lpstr>Az OTP-MOL Bozsik-program folyamatosan bővül</vt:lpstr>
      <vt:lpstr>Bővülő infrastruktúra: 285 felépült vagy már jóváhagyott futballpálya 2010 óta</vt:lpstr>
      <vt:lpstr>Újra nő az amatőr futball népszerűsége</vt:lpstr>
      <vt:lpstr>A profi liga fejlődése</vt:lpstr>
      <vt:lpstr>A válogatott egy nehéz csoportban sikeresen szerepel a vb-selejtezőn</vt:lpstr>
      <vt:lpstr>Tartalom</vt:lpstr>
      <vt:lpstr>Az MLSZ stratégiája az „egészpályás letámadásra” épül</vt:lpstr>
      <vt:lpstr>Az elmúlt 2 évben számos területen jelentős  előrelépés történt</vt:lpstr>
      <vt:lpstr>Az MLSZ stratégiájának fontos eleme a „grassroots” súlyának növelése</vt:lpstr>
      <vt:lpstr>A „Grassroots”-program célja, hogy minden szinten minél többen futballozzanak </vt:lpstr>
      <vt:lpstr>Több mint 200 ezer labdarúgó !</vt:lpstr>
      <vt:lpstr>A válogatottak teljesítménye javul, ezért ambiciózus célt tűztünk ki magunk elé:</vt:lpstr>
      <vt:lpstr>A pályaépítések segítik az amatőrfutballt és az utánpótlás-nevelést is</vt:lpstr>
      <vt:lpstr>Dolgozunk a stadionok biztonságának növelésén…</vt:lpstr>
      <vt:lpstr>… de a célok eléréséhez a szurkolói tudat átalakítására és meggyőzésre van szükség</vt:lpstr>
      <vt:lpstr>Tartalom</vt:lpstr>
      <vt:lpstr>2013-ban 4 területen tervezünk áttörést elérni</vt:lpstr>
      <vt:lpstr>Új alapokon az edzőképzés: fókuszban az utánpótlás</vt:lpstr>
      <vt:lpstr>A magyar játékosok szerepeltetése ösztönzi az utánpótlás-nevelést és növeli a nézettséget</vt:lpstr>
      <vt:lpstr>A női futball nemzetközi felzárkóztatása  reális célkitűzés</vt:lpstr>
      <vt:lpstr>A pályák építésével a futballt szeretők járnak jól, játékosként és szurkolóként egyaránt</vt:lpstr>
      <vt:lpstr>Vannak területek,  amelyek nélkül nem létezik labdarúgás</vt:lpstr>
      <vt:lpstr>Tartalom</vt:lpstr>
      <vt:lpstr>Továbbra is érvényes: minden szereplő hatékony együttműködése szükséges a továbbhaladáshoz !</vt:lpstr>
      <vt:lpstr>Tények és lépések a zárt kapus meccs kapcsán</vt:lpstr>
      <vt:lpstr>Tények és lépések a zárt kapus meccs kapcsán</vt:lpstr>
      <vt:lpstr>Lépések a zárt kapus meccs kapcsán</vt:lpstr>
      <vt:lpstr>Lépések a zárt kapus meccs kapcsán</vt:lpstr>
      <vt:lpstr>Lépések a zárt kapus meccs kapcsán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Nagyiványi Márton</dc:creator>
  <cp:lastModifiedBy>Dinnyés Márton</cp:lastModifiedBy>
  <cp:revision>383</cp:revision>
  <cp:lastPrinted>2013-01-14T09:56:48Z</cp:lastPrinted>
  <dcterms:created xsi:type="dcterms:W3CDTF">2012-12-19T14:26:36Z</dcterms:created>
  <dcterms:modified xsi:type="dcterms:W3CDTF">2013-01-15T14:59:50Z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