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69" r:id="rId2"/>
  </p:sldMasterIdLst>
  <p:notesMasterIdLst>
    <p:notesMasterId r:id="rId11"/>
  </p:notesMasterIdLst>
  <p:handoutMasterIdLst>
    <p:handoutMasterId r:id="rId12"/>
  </p:handoutMasterIdLst>
  <p:sldIdLst>
    <p:sldId id="390" r:id="rId3"/>
    <p:sldId id="389" r:id="rId4"/>
    <p:sldId id="384" r:id="rId5"/>
    <p:sldId id="386" r:id="rId6"/>
    <p:sldId id="387" r:id="rId7"/>
    <p:sldId id="385" r:id="rId8"/>
    <p:sldId id="393" r:id="rId9"/>
    <p:sldId id="392" r:id="rId10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46464"/>
    <a:srgbClr val="FAE600"/>
    <a:srgbClr val="FFD200"/>
    <a:srgbClr val="B4B4B4"/>
    <a:srgbClr val="808080"/>
    <a:srgbClr val="F1F1F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81520" autoAdjust="0"/>
  </p:normalViewPr>
  <p:slideViewPr>
    <p:cSldViewPr>
      <p:cViewPr varScale="1">
        <p:scale>
          <a:sx n="93" d="100"/>
          <a:sy n="93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2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WINDOWS\TEMP\notesFFF692\Futball_ipar&#225;gi_sz&#225;mok2013F&#243;r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pieChart>
        <c:varyColors val="1"/>
        <c:ser>
          <c:idx val="0"/>
          <c:order val="0"/>
          <c:dPt>
            <c:idx val="1"/>
            <c:explosion val="32"/>
          </c:dPt>
          <c:dPt>
            <c:idx val="2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</c:dLbls>
          <c:cat>
            <c:strRef>
              <c:f>Sheet1!$J$9:$J$11</c:f>
              <c:strCache>
                <c:ptCount val="3"/>
                <c:pt idx="0">
                  <c:v>Sportszervezetek TAP program</c:v>
                </c:pt>
                <c:pt idx="1">
                  <c:v>MLSZ TAO program</c:v>
                </c:pt>
                <c:pt idx="2">
                  <c:v>Akadémiák költségvetési támogatása</c:v>
                </c:pt>
              </c:strCache>
            </c:strRef>
          </c:cat>
          <c:val>
            <c:numRef>
              <c:f>Sheet1!$K$9:$K$11</c:f>
              <c:numCache>
                <c:formatCode>General</c:formatCode>
                <c:ptCount val="3"/>
                <c:pt idx="0">
                  <c:v>10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hu-H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0.32258</cdr:x>
      <cdr:y>0.58979</cdr:y>
    </cdr:from>
    <cdr:to>
      <cdr:x>0.73118</cdr:x>
      <cdr:y>0.76936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2365053"/>
          <a:ext cx="273630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b="1" dirty="0" smtClean="0">
              <a:solidFill>
                <a:schemeClr val="bg1"/>
              </a:solidFill>
            </a:rPr>
            <a:t>Sportszervezetek TAO programja</a:t>
          </a:r>
          <a:endParaRPr lang="hu-H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0.1828</cdr:x>
      <cdr:y>0.19473</cdr:y>
    </cdr:from>
    <cdr:to>
      <cdr:x>0.37634</cdr:x>
      <cdr:y>0.33839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780877"/>
          <a:ext cx="129614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 smtClean="0">
              <a:solidFill>
                <a:schemeClr val="bg1"/>
              </a:solidFill>
            </a:rPr>
            <a:t>MLSZ TAO programja</a:t>
          </a:r>
          <a:endParaRPr lang="hu-HU" sz="14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52207" y="9616910"/>
            <a:ext cx="1235917" cy="15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100" dirty="0">
                <a:cs typeface="Arial" charset="0"/>
              </a:rPr>
              <a:t>May 22, 2008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378991" y="9616910"/>
            <a:ext cx="1972596" cy="20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100" dirty="0">
                <a:cs typeface="Arial" charset="0"/>
              </a:rPr>
              <a:t>Presentation title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567727" y="9616910"/>
            <a:ext cx="636223" cy="20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100" dirty="0">
                <a:cs typeface="Arial" charset="0"/>
              </a:rPr>
              <a:t>Page </a:t>
            </a:r>
            <a:fld id="{78BC692D-3C60-4E35-A448-6DE4A0557EDC}" type="slidenum">
              <a:rPr lang="en-US" sz="1100">
                <a:cs typeface="Arial" charset="0"/>
              </a:rPr>
              <a:pPr/>
              <a:t>‹#›</a:t>
            </a:fld>
            <a:endParaRPr lang="en-US" sz="1100" dirty="0">
              <a:cs typeface="Arial" charset="0"/>
            </a:endParaRPr>
          </a:p>
        </p:txBody>
      </p:sp>
      <p:pic>
        <p:nvPicPr>
          <p:cNvPr id="69641" name="Picture 9" descr="logo_tag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428" y="9424737"/>
            <a:ext cx="1424654" cy="35092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49825" cy="3713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2" y="4705686"/>
            <a:ext cx="5436818" cy="445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7" tIns="47373" rIns="94747" bIns="47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2207" y="9616910"/>
            <a:ext cx="1235917" cy="15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100" dirty="0">
                <a:cs typeface="Arial" charset="0"/>
              </a:rPr>
              <a:t>May 22, 2008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378991" y="9616910"/>
            <a:ext cx="1972596" cy="20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100" dirty="0">
                <a:cs typeface="Arial" charset="0"/>
              </a:rPr>
              <a:t>Presentation title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567727" y="9616910"/>
            <a:ext cx="636223" cy="20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100" dirty="0">
                <a:cs typeface="Arial" charset="0"/>
              </a:rPr>
              <a:t>Page </a:t>
            </a:r>
            <a:fld id="{E9E26D84-5E46-4B65-9EE2-769760948FE8}" type="slidenum">
              <a:rPr lang="en-US" sz="1100">
                <a:cs typeface="Arial" charset="0"/>
              </a:rPr>
              <a:pPr/>
              <a:t>‹#›</a:t>
            </a:fld>
            <a:endParaRPr lang="en-US" sz="1100" dirty="0">
              <a:cs typeface="Arial" charset="0"/>
            </a:endParaRPr>
          </a:p>
        </p:txBody>
      </p:sp>
      <p:pic>
        <p:nvPicPr>
          <p:cNvPr id="8203" name="Picture 11" descr="logo_tag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428" y="9424737"/>
            <a:ext cx="1424654" cy="35092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588" indent="179388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60363" indent="190500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723900" indent="177800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081088" indent="176213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possible to apply this template to exiting presentations.</a:t>
            </a:r>
          </a:p>
          <a:p>
            <a:pPr lvl="1" indent="178708"/>
            <a:r>
              <a:rPr lang="en-GB" dirty="0"/>
              <a:t>Have the latest presentation template open</a:t>
            </a:r>
          </a:p>
          <a:p>
            <a:pPr lvl="1" indent="178708"/>
            <a:r>
              <a:rPr lang="en-GB" dirty="0"/>
              <a:t>Click on the </a:t>
            </a:r>
            <a:r>
              <a:rPr lang="en-GB" b="1" dirty="0"/>
              <a:t>View</a:t>
            </a:r>
            <a:r>
              <a:rPr lang="en-GB" dirty="0"/>
              <a:t> tab and select </a:t>
            </a:r>
            <a:r>
              <a:rPr lang="en-GB" b="1" dirty="0"/>
              <a:t>Normal </a:t>
            </a:r>
            <a:endParaRPr lang="en-GB" dirty="0"/>
          </a:p>
          <a:p>
            <a:pPr lvl="1" indent="178708"/>
            <a:r>
              <a:rPr lang="en-GB" dirty="0"/>
              <a:t>Delete all unwanted slides</a:t>
            </a:r>
          </a:p>
          <a:p>
            <a:pPr lvl="1" indent="178708"/>
            <a:r>
              <a:rPr lang="en-GB" dirty="0"/>
              <a:t>Click on the </a:t>
            </a:r>
            <a:r>
              <a:rPr lang="en-GB" b="1" dirty="0"/>
              <a:t>Insert</a:t>
            </a:r>
            <a:r>
              <a:rPr lang="en-GB" dirty="0"/>
              <a:t> tab from the menu bar and select </a:t>
            </a:r>
            <a:r>
              <a:rPr lang="en-GB" b="1" dirty="0"/>
              <a:t>Slides from Files</a:t>
            </a:r>
          </a:p>
          <a:p>
            <a:pPr lvl="1" indent="178708"/>
            <a:r>
              <a:rPr lang="en-GB" dirty="0"/>
              <a:t>Click on </a:t>
            </a:r>
            <a:r>
              <a:rPr lang="en-GB" b="1" dirty="0"/>
              <a:t>Browse</a:t>
            </a:r>
            <a:r>
              <a:rPr lang="en-GB" dirty="0"/>
              <a:t>. Navigate to the presentation you wish to update with the new template. Highlight the presentation and click </a:t>
            </a:r>
            <a:r>
              <a:rPr lang="en-GB" b="1" dirty="0"/>
              <a:t>Open</a:t>
            </a:r>
            <a:r>
              <a:rPr lang="en-GB" dirty="0"/>
              <a:t> </a:t>
            </a:r>
          </a:p>
          <a:p>
            <a:pPr lvl="1" indent="178708"/>
            <a:r>
              <a:rPr lang="en-GB" dirty="0"/>
              <a:t>Wait for the slides from the presentation to load and click on </a:t>
            </a:r>
            <a:r>
              <a:rPr lang="en-GB" b="1" dirty="0"/>
              <a:t>Insert All</a:t>
            </a:r>
            <a:r>
              <a:rPr lang="en-GB" dirty="0"/>
              <a:t>. Then click </a:t>
            </a:r>
            <a:r>
              <a:rPr lang="en-GB" b="1" dirty="0"/>
              <a:t>Close</a:t>
            </a:r>
          </a:p>
          <a:p>
            <a:pPr lvl="1" indent="178708"/>
            <a:r>
              <a:rPr lang="en-GB" dirty="0"/>
              <a:t>Check the inserted slides to ensure that the most appropriate master slide has been used on each slide </a:t>
            </a:r>
          </a:p>
          <a:p>
            <a:pPr lvl="1" indent="178708"/>
            <a:r>
              <a:rPr lang="en-GB" dirty="0"/>
              <a:t>To change the master applied to a slide select the slide you wish to apply a different master to then click on the </a:t>
            </a:r>
            <a:r>
              <a:rPr lang="en-GB" b="1" dirty="0"/>
              <a:t>Format</a:t>
            </a:r>
            <a:r>
              <a:rPr lang="en-GB" dirty="0"/>
              <a:t> tab from the menu bar and select </a:t>
            </a:r>
            <a:r>
              <a:rPr lang="en-GB" b="1" dirty="0"/>
              <a:t>Slide Design</a:t>
            </a:r>
          </a:p>
          <a:p>
            <a:pPr lvl="1" indent="178708"/>
            <a:r>
              <a:rPr lang="en-GB" dirty="0"/>
              <a:t>From the </a:t>
            </a:r>
            <a:r>
              <a:rPr lang="en-GB" b="1" dirty="0"/>
              <a:t>Used in This Presentation</a:t>
            </a:r>
            <a:r>
              <a:rPr lang="en-GB" dirty="0"/>
              <a:t> section choose the master you wish to apply to the slide and hover over it to reveal a drop-down arrow. Click on the arrow and select </a:t>
            </a:r>
            <a:r>
              <a:rPr lang="en-GB" b="1" dirty="0"/>
              <a:t>Apply to Selected Slides</a:t>
            </a:r>
          </a:p>
          <a:p>
            <a:r>
              <a:rPr lang="en-GB" dirty="0"/>
              <a:t>It is important to thoroughly check the presentation to ensure that no further formatting is needed.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possible to apply this template to exiting presentations.</a:t>
            </a:r>
          </a:p>
          <a:p>
            <a:pPr lvl="1" indent="178708"/>
            <a:r>
              <a:rPr lang="en-GB" dirty="0"/>
              <a:t>Have the latest presentation template open</a:t>
            </a:r>
          </a:p>
          <a:p>
            <a:pPr lvl="1" indent="178708"/>
            <a:r>
              <a:rPr lang="en-GB" dirty="0"/>
              <a:t>Click on the </a:t>
            </a:r>
            <a:r>
              <a:rPr lang="en-GB" b="1" dirty="0"/>
              <a:t>View</a:t>
            </a:r>
            <a:r>
              <a:rPr lang="en-GB" dirty="0"/>
              <a:t> tab and select </a:t>
            </a:r>
            <a:r>
              <a:rPr lang="en-GB" b="1" dirty="0"/>
              <a:t>Normal </a:t>
            </a:r>
            <a:endParaRPr lang="en-GB" dirty="0"/>
          </a:p>
          <a:p>
            <a:pPr lvl="1" indent="178708"/>
            <a:r>
              <a:rPr lang="en-GB" dirty="0"/>
              <a:t>Delete all unwanted slides</a:t>
            </a:r>
          </a:p>
          <a:p>
            <a:pPr lvl="1" indent="178708"/>
            <a:r>
              <a:rPr lang="en-GB" dirty="0"/>
              <a:t>Click on the </a:t>
            </a:r>
            <a:r>
              <a:rPr lang="en-GB" b="1" dirty="0"/>
              <a:t>Insert</a:t>
            </a:r>
            <a:r>
              <a:rPr lang="en-GB" dirty="0"/>
              <a:t> tab from the menu bar and select </a:t>
            </a:r>
            <a:r>
              <a:rPr lang="en-GB" b="1" dirty="0"/>
              <a:t>Slides from Files</a:t>
            </a:r>
          </a:p>
          <a:p>
            <a:pPr lvl="1" indent="178708"/>
            <a:r>
              <a:rPr lang="en-GB" dirty="0"/>
              <a:t>Click on </a:t>
            </a:r>
            <a:r>
              <a:rPr lang="en-GB" b="1" dirty="0"/>
              <a:t>Browse</a:t>
            </a:r>
            <a:r>
              <a:rPr lang="en-GB" dirty="0"/>
              <a:t>. Navigate to the presentation you wish to update with the new template. Highlight the presentation and click </a:t>
            </a:r>
            <a:r>
              <a:rPr lang="en-GB" b="1" dirty="0"/>
              <a:t>Open</a:t>
            </a:r>
            <a:r>
              <a:rPr lang="en-GB" dirty="0"/>
              <a:t> </a:t>
            </a:r>
          </a:p>
          <a:p>
            <a:pPr lvl="1" indent="178708"/>
            <a:r>
              <a:rPr lang="en-GB" dirty="0"/>
              <a:t>Wait for the slides from the presentation to load and click on </a:t>
            </a:r>
            <a:r>
              <a:rPr lang="en-GB" b="1" dirty="0"/>
              <a:t>Insert All</a:t>
            </a:r>
            <a:r>
              <a:rPr lang="en-GB" dirty="0"/>
              <a:t>. Then click </a:t>
            </a:r>
            <a:r>
              <a:rPr lang="en-GB" b="1" dirty="0"/>
              <a:t>Close</a:t>
            </a:r>
          </a:p>
          <a:p>
            <a:pPr lvl="1" indent="178708"/>
            <a:r>
              <a:rPr lang="en-GB" dirty="0"/>
              <a:t>Check the inserted slides to ensure that the most appropriate master slide has been used on each slide </a:t>
            </a:r>
          </a:p>
          <a:p>
            <a:pPr lvl="1" indent="178708"/>
            <a:r>
              <a:rPr lang="en-GB" dirty="0"/>
              <a:t>To change the master applied to a slide select the slide you wish to apply a different master to then click on the </a:t>
            </a:r>
            <a:r>
              <a:rPr lang="en-GB" b="1" dirty="0"/>
              <a:t>Format</a:t>
            </a:r>
            <a:r>
              <a:rPr lang="en-GB" dirty="0"/>
              <a:t> tab from the menu bar and select </a:t>
            </a:r>
            <a:r>
              <a:rPr lang="en-GB" b="1" dirty="0"/>
              <a:t>Slide Design</a:t>
            </a:r>
          </a:p>
          <a:p>
            <a:pPr lvl="1" indent="178708"/>
            <a:r>
              <a:rPr lang="en-GB" dirty="0"/>
              <a:t>From the </a:t>
            </a:r>
            <a:r>
              <a:rPr lang="en-GB" b="1" dirty="0"/>
              <a:t>Used in This Presentation</a:t>
            </a:r>
            <a:r>
              <a:rPr lang="en-GB" dirty="0"/>
              <a:t> section choose the master you wish to apply to the slide and hover over it to reveal a drop-down arrow. Click on the arrow and select </a:t>
            </a:r>
            <a:r>
              <a:rPr lang="en-GB" b="1" dirty="0"/>
              <a:t>Apply to Selected Slides</a:t>
            </a:r>
          </a:p>
          <a:p>
            <a:r>
              <a:rPr lang="en-GB" dirty="0"/>
              <a:t>It is important to thoroughly check the presentation to ensure that no further formatting is needed.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possible to apply this template to exiting presentations.</a:t>
            </a:r>
          </a:p>
          <a:p>
            <a:pPr lvl="1" indent="178708"/>
            <a:r>
              <a:rPr lang="en-GB" dirty="0"/>
              <a:t>Have the latest presentation template open</a:t>
            </a:r>
          </a:p>
          <a:p>
            <a:pPr lvl="1" indent="178708"/>
            <a:r>
              <a:rPr lang="en-GB" dirty="0"/>
              <a:t>Click on the </a:t>
            </a:r>
            <a:r>
              <a:rPr lang="en-GB" b="1" dirty="0"/>
              <a:t>View</a:t>
            </a:r>
            <a:r>
              <a:rPr lang="en-GB" dirty="0"/>
              <a:t> tab and select </a:t>
            </a:r>
            <a:r>
              <a:rPr lang="en-GB" b="1" dirty="0"/>
              <a:t>Normal </a:t>
            </a:r>
            <a:endParaRPr lang="en-GB" dirty="0"/>
          </a:p>
          <a:p>
            <a:pPr lvl="1" indent="178708"/>
            <a:r>
              <a:rPr lang="en-GB" dirty="0"/>
              <a:t>Delete all unwanted slides</a:t>
            </a:r>
          </a:p>
          <a:p>
            <a:pPr lvl="1" indent="178708"/>
            <a:r>
              <a:rPr lang="en-GB" dirty="0"/>
              <a:t>Click on the </a:t>
            </a:r>
            <a:r>
              <a:rPr lang="en-GB" b="1" dirty="0"/>
              <a:t>Insert</a:t>
            </a:r>
            <a:r>
              <a:rPr lang="en-GB" dirty="0"/>
              <a:t> tab from the menu bar and select </a:t>
            </a:r>
            <a:r>
              <a:rPr lang="en-GB" b="1" dirty="0"/>
              <a:t>Slides from Files</a:t>
            </a:r>
          </a:p>
          <a:p>
            <a:pPr lvl="1" indent="178708"/>
            <a:r>
              <a:rPr lang="en-GB" dirty="0"/>
              <a:t>Click on </a:t>
            </a:r>
            <a:r>
              <a:rPr lang="en-GB" b="1" dirty="0"/>
              <a:t>Browse</a:t>
            </a:r>
            <a:r>
              <a:rPr lang="en-GB" dirty="0"/>
              <a:t>. Navigate to the presentation you wish to update with the new template. Highlight the presentation and click </a:t>
            </a:r>
            <a:r>
              <a:rPr lang="en-GB" b="1" dirty="0"/>
              <a:t>Open</a:t>
            </a:r>
            <a:r>
              <a:rPr lang="en-GB" dirty="0"/>
              <a:t> </a:t>
            </a:r>
          </a:p>
          <a:p>
            <a:pPr lvl="1" indent="178708"/>
            <a:r>
              <a:rPr lang="en-GB" dirty="0"/>
              <a:t>Wait for the slides from the presentation to load and click on </a:t>
            </a:r>
            <a:r>
              <a:rPr lang="en-GB" b="1" dirty="0"/>
              <a:t>Insert All</a:t>
            </a:r>
            <a:r>
              <a:rPr lang="en-GB" dirty="0"/>
              <a:t>. Then click </a:t>
            </a:r>
            <a:r>
              <a:rPr lang="en-GB" b="1" dirty="0"/>
              <a:t>Close</a:t>
            </a:r>
          </a:p>
          <a:p>
            <a:pPr lvl="1" indent="178708"/>
            <a:r>
              <a:rPr lang="en-GB" dirty="0"/>
              <a:t>Check the inserted slides to ensure that the most appropriate master slide has been used on each slide </a:t>
            </a:r>
          </a:p>
          <a:p>
            <a:pPr lvl="1" indent="178708"/>
            <a:r>
              <a:rPr lang="en-GB" dirty="0"/>
              <a:t>To change the master applied to a slide select the slide you wish to apply a different master to then click on the </a:t>
            </a:r>
            <a:r>
              <a:rPr lang="en-GB" b="1" dirty="0"/>
              <a:t>Format</a:t>
            </a:r>
            <a:r>
              <a:rPr lang="en-GB" dirty="0"/>
              <a:t> tab from the menu bar and select </a:t>
            </a:r>
            <a:r>
              <a:rPr lang="en-GB" b="1" dirty="0"/>
              <a:t>Slide Design</a:t>
            </a:r>
          </a:p>
          <a:p>
            <a:pPr lvl="1" indent="178708"/>
            <a:r>
              <a:rPr lang="en-GB" dirty="0"/>
              <a:t>From the </a:t>
            </a:r>
            <a:r>
              <a:rPr lang="en-GB" b="1" dirty="0"/>
              <a:t>Used in This Presentation</a:t>
            </a:r>
            <a:r>
              <a:rPr lang="en-GB" dirty="0"/>
              <a:t> section choose the master you wish to apply to the slide and hover over it to reveal a drop-down arrow. Click on the arrow and select </a:t>
            </a:r>
            <a:r>
              <a:rPr lang="en-GB" b="1" dirty="0"/>
              <a:t>Apply to Selected Slides</a:t>
            </a:r>
          </a:p>
          <a:p>
            <a:r>
              <a:rPr lang="en-GB" dirty="0"/>
              <a:t>It is important to thoroughly check the presentation to ensure that no further formatting is needed.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possible to apply this template to exiting presentations.</a:t>
            </a:r>
          </a:p>
          <a:p>
            <a:pPr lvl="1" indent="178708"/>
            <a:r>
              <a:rPr lang="en-GB" dirty="0"/>
              <a:t>Have the latest presentation template open</a:t>
            </a:r>
          </a:p>
          <a:p>
            <a:pPr lvl="1" indent="178708"/>
            <a:r>
              <a:rPr lang="en-GB" dirty="0"/>
              <a:t>Click on the </a:t>
            </a:r>
            <a:r>
              <a:rPr lang="en-GB" b="1" dirty="0"/>
              <a:t>View</a:t>
            </a:r>
            <a:r>
              <a:rPr lang="en-GB" dirty="0"/>
              <a:t> tab and select </a:t>
            </a:r>
            <a:r>
              <a:rPr lang="en-GB" b="1" dirty="0"/>
              <a:t>Normal </a:t>
            </a:r>
            <a:endParaRPr lang="en-GB" dirty="0"/>
          </a:p>
          <a:p>
            <a:pPr lvl="1" indent="178708"/>
            <a:r>
              <a:rPr lang="en-GB" dirty="0"/>
              <a:t>Delete all unwanted slides</a:t>
            </a:r>
          </a:p>
          <a:p>
            <a:pPr lvl="1" indent="178708"/>
            <a:r>
              <a:rPr lang="en-GB" dirty="0"/>
              <a:t>Click on the </a:t>
            </a:r>
            <a:r>
              <a:rPr lang="en-GB" b="1" dirty="0"/>
              <a:t>Insert</a:t>
            </a:r>
            <a:r>
              <a:rPr lang="en-GB" dirty="0"/>
              <a:t> tab from the menu bar and select </a:t>
            </a:r>
            <a:r>
              <a:rPr lang="en-GB" b="1" dirty="0"/>
              <a:t>Slides from Files</a:t>
            </a:r>
          </a:p>
          <a:p>
            <a:pPr lvl="1" indent="178708"/>
            <a:r>
              <a:rPr lang="en-GB" dirty="0"/>
              <a:t>Click on </a:t>
            </a:r>
            <a:r>
              <a:rPr lang="en-GB" b="1" dirty="0"/>
              <a:t>Browse</a:t>
            </a:r>
            <a:r>
              <a:rPr lang="en-GB" dirty="0"/>
              <a:t>. Navigate to the presentation you wish to update with the new template. Highlight the presentation and click </a:t>
            </a:r>
            <a:r>
              <a:rPr lang="en-GB" b="1" dirty="0"/>
              <a:t>Open</a:t>
            </a:r>
            <a:r>
              <a:rPr lang="en-GB" dirty="0"/>
              <a:t> </a:t>
            </a:r>
          </a:p>
          <a:p>
            <a:pPr lvl="1" indent="178708"/>
            <a:r>
              <a:rPr lang="en-GB" dirty="0"/>
              <a:t>Wait for the slides from the presentation to load and click on </a:t>
            </a:r>
            <a:r>
              <a:rPr lang="en-GB" b="1" dirty="0"/>
              <a:t>Insert All</a:t>
            </a:r>
            <a:r>
              <a:rPr lang="en-GB" dirty="0"/>
              <a:t>. Then click </a:t>
            </a:r>
            <a:r>
              <a:rPr lang="en-GB" b="1" dirty="0"/>
              <a:t>Close</a:t>
            </a:r>
          </a:p>
          <a:p>
            <a:pPr lvl="1" indent="178708"/>
            <a:r>
              <a:rPr lang="en-GB" dirty="0"/>
              <a:t>Check the inserted slides to ensure that the most appropriate master slide has been used on each slide </a:t>
            </a:r>
          </a:p>
          <a:p>
            <a:pPr lvl="1" indent="178708"/>
            <a:r>
              <a:rPr lang="en-GB" dirty="0"/>
              <a:t>To change the master applied to a slide select the slide you wish to apply a different master to then click on the </a:t>
            </a:r>
            <a:r>
              <a:rPr lang="en-GB" b="1" dirty="0"/>
              <a:t>Format</a:t>
            </a:r>
            <a:r>
              <a:rPr lang="en-GB" dirty="0"/>
              <a:t> tab from the menu bar and select </a:t>
            </a:r>
            <a:r>
              <a:rPr lang="en-GB" b="1" dirty="0"/>
              <a:t>Slide Design</a:t>
            </a:r>
          </a:p>
          <a:p>
            <a:pPr lvl="1" indent="178708"/>
            <a:r>
              <a:rPr lang="en-GB" dirty="0"/>
              <a:t>From the </a:t>
            </a:r>
            <a:r>
              <a:rPr lang="en-GB" b="1" dirty="0"/>
              <a:t>Used in This Presentation</a:t>
            </a:r>
            <a:r>
              <a:rPr lang="en-GB" dirty="0"/>
              <a:t> section choose the master you wish to apply to the slide and hover over it to reveal a drop-down arrow. Click on the arrow and select </a:t>
            </a:r>
            <a:r>
              <a:rPr lang="en-GB" b="1" dirty="0"/>
              <a:t>Apply to Selected Slides</a:t>
            </a:r>
          </a:p>
          <a:p>
            <a:r>
              <a:rPr lang="en-GB" dirty="0"/>
              <a:t>It is important to thoroughly check the presentation to ensure that no further formatting is needed.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possible to apply this template to exiting presentations.</a:t>
            </a:r>
          </a:p>
          <a:p>
            <a:pPr lvl="1" indent="178708"/>
            <a:r>
              <a:rPr lang="en-GB" dirty="0"/>
              <a:t>Have the latest presentation template open</a:t>
            </a:r>
          </a:p>
          <a:p>
            <a:pPr lvl="1" indent="178708"/>
            <a:r>
              <a:rPr lang="en-GB" dirty="0"/>
              <a:t>Click on the </a:t>
            </a:r>
            <a:r>
              <a:rPr lang="en-GB" b="1" dirty="0"/>
              <a:t>View</a:t>
            </a:r>
            <a:r>
              <a:rPr lang="en-GB" dirty="0"/>
              <a:t> tab and select </a:t>
            </a:r>
            <a:r>
              <a:rPr lang="en-GB" b="1" dirty="0"/>
              <a:t>Normal </a:t>
            </a:r>
            <a:endParaRPr lang="en-GB" dirty="0"/>
          </a:p>
          <a:p>
            <a:pPr lvl="1" indent="178708"/>
            <a:r>
              <a:rPr lang="en-GB" dirty="0"/>
              <a:t>Delete all unwanted slides</a:t>
            </a:r>
          </a:p>
          <a:p>
            <a:pPr lvl="1" indent="178708"/>
            <a:r>
              <a:rPr lang="en-GB" dirty="0"/>
              <a:t>Click on the </a:t>
            </a:r>
            <a:r>
              <a:rPr lang="en-GB" b="1" dirty="0"/>
              <a:t>Insert</a:t>
            </a:r>
            <a:r>
              <a:rPr lang="en-GB" dirty="0"/>
              <a:t> tab from the menu bar and select </a:t>
            </a:r>
            <a:r>
              <a:rPr lang="en-GB" b="1" dirty="0"/>
              <a:t>Slides from Files</a:t>
            </a:r>
          </a:p>
          <a:p>
            <a:pPr lvl="1" indent="178708"/>
            <a:r>
              <a:rPr lang="en-GB" dirty="0"/>
              <a:t>Click on </a:t>
            </a:r>
            <a:r>
              <a:rPr lang="en-GB" b="1" dirty="0"/>
              <a:t>Browse</a:t>
            </a:r>
            <a:r>
              <a:rPr lang="en-GB" dirty="0"/>
              <a:t>. Navigate to the presentation you wish to update with the new template. Highlight the presentation and click </a:t>
            </a:r>
            <a:r>
              <a:rPr lang="en-GB" b="1" dirty="0"/>
              <a:t>Open</a:t>
            </a:r>
            <a:r>
              <a:rPr lang="en-GB" dirty="0"/>
              <a:t> </a:t>
            </a:r>
          </a:p>
          <a:p>
            <a:pPr lvl="1" indent="178708"/>
            <a:r>
              <a:rPr lang="en-GB" dirty="0"/>
              <a:t>Wait for the slides from the presentation to load and click on </a:t>
            </a:r>
            <a:r>
              <a:rPr lang="en-GB" b="1" dirty="0"/>
              <a:t>Insert All</a:t>
            </a:r>
            <a:r>
              <a:rPr lang="en-GB" dirty="0"/>
              <a:t>. Then click </a:t>
            </a:r>
            <a:r>
              <a:rPr lang="en-GB" b="1" dirty="0"/>
              <a:t>Close</a:t>
            </a:r>
          </a:p>
          <a:p>
            <a:pPr lvl="1" indent="178708"/>
            <a:r>
              <a:rPr lang="en-GB" dirty="0"/>
              <a:t>Check the inserted slides to ensure that the most appropriate master slide has been used on each slide </a:t>
            </a:r>
          </a:p>
          <a:p>
            <a:pPr lvl="1" indent="178708"/>
            <a:r>
              <a:rPr lang="en-GB" dirty="0"/>
              <a:t>To change the master applied to a slide select the slide you wish to apply a different master to then click on the </a:t>
            </a:r>
            <a:r>
              <a:rPr lang="en-GB" b="1" dirty="0"/>
              <a:t>Format</a:t>
            </a:r>
            <a:r>
              <a:rPr lang="en-GB" dirty="0"/>
              <a:t> tab from the menu bar and select </a:t>
            </a:r>
            <a:r>
              <a:rPr lang="en-GB" b="1" dirty="0"/>
              <a:t>Slide Design</a:t>
            </a:r>
          </a:p>
          <a:p>
            <a:pPr lvl="1" indent="178708"/>
            <a:r>
              <a:rPr lang="en-GB" dirty="0"/>
              <a:t>From the </a:t>
            </a:r>
            <a:r>
              <a:rPr lang="en-GB" b="1" dirty="0"/>
              <a:t>Used in This Presentation</a:t>
            </a:r>
            <a:r>
              <a:rPr lang="en-GB" dirty="0"/>
              <a:t> section choose the master you wish to apply to the slide and hover over it to reveal a drop-down arrow. Click on the arrow and select </a:t>
            </a:r>
            <a:r>
              <a:rPr lang="en-GB" b="1" dirty="0"/>
              <a:t>Apply to Selected Slides</a:t>
            </a:r>
          </a:p>
          <a:p>
            <a:r>
              <a:rPr lang="en-GB" dirty="0"/>
              <a:t>It is important to thoroughly check the presentation to ensure that no further formatting is needed.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882650"/>
            <a:ext cx="2057400" cy="5243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882650"/>
            <a:ext cx="6024562" cy="5243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2013. 01. 15.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343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2013. 01. 15.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5023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2013. 01. 15.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2526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2013. 01. 15.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4271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2013. 01. 15.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4355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2013. 01. 15.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159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2013. 01. 15.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7730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2013. 01. 15.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420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2013. 01. 15.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6218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2013. 01. 15.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1323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2013. 01. 15.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9159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vidamrikkancs.com/wp-content/uploads/2011/06/mlsz-log%C3%B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309320"/>
            <a:ext cx="547221" cy="5486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0" name="Rectangle 20"/>
          <p:cNvSpPr>
            <a:spLocks noChangeArrowheads="1"/>
          </p:cNvSpPr>
          <p:nvPr/>
        </p:nvSpPr>
        <p:spPr bwMode="auto">
          <a:xfrm>
            <a:off x="461963" y="6419850"/>
            <a:ext cx="12890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100" dirty="0">
                <a:solidFill>
                  <a:srgbClr val="000000"/>
                </a:solidFill>
                <a:cs typeface="Arial" charset="0"/>
              </a:rPr>
              <a:t>XX Month 200X</a:t>
            </a:r>
          </a:p>
        </p:txBody>
      </p:sp>
      <p:sp>
        <p:nvSpPr>
          <p:cNvPr id="184341" name="Rectangle 21"/>
          <p:cNvSpPr>
            <a:spLocks noChangeArrowheads="1"/>
          </p:cNvSpPr>
          <p:nvPr/>
        </p:nvSpPr>
        <p:spPr bwMode="auto">
          <a:xfrm>
            <a:off x="278447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100" dirty="0">
                <a:solidFill>
                  <a:srgbClr val="000000"/>
                </a:solidFill>
                <a:cs typeface="Arial" charset="0"/>
              </a:rPr>
              <a:t>Presentation title</a:t>
            </a:r>
          </a:p>
        </p:txBody>
      </p:sp>
      <p:sp>
        <p:nvSpPr>
          <p:cNvPr id="184342" name="Rectangle 22"/>
          <p:cNvSpPr>
            <a:spLocks noChangeArrowheads="1"/>
          </p:cNvSpPr>
          <p:nvPr/>
        </p:nvSpPr>
        <p:spPr bwMode="auto">
          <a:xfrm>
            <a:off x="1938338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100" dirty="0">
                <a:solidFill>
                  <a:srgbClr val="000000"/>
                </a:solidFill>
                <a:cs typeface="Arial" charset="0"/>
              </a:rPr>
              <a:t>Page </a:t>
            </a:r>
            <a:fld id="{D3BA8598-5D42-4F41-AADA-9C6FB5C125EC}" type="slidenum">
              <a:rPr lang="en-US" sz="110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344" name="Line 24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45" name="Line 25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84346" name="Picture 26" descr="logo_tagbl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6300" y="6386513"/>
            <a:ext cx="1485900" cy="333375"/>
          </a:xfrm>
          <a:prstGeom prst="rect">
            <a:avLst/>
          </a:prstGeom>
          <a:noFill/>
        </p:spPr>
      </p:pic>
      <p:sp>
        <p:nvSpPr>
          <p:cNvPr id="18433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882650"/>
            <a:ext cx="823436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 b="1">
          <a:solidFill>
            <a:srgbClr val="646464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Az NB I 2010. évi költségei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26E95-24BB-43D8-B393-79CBF40FD059}" type="datetimeFigureOut">
              <a:rPr lang="hu-HU" smtClean="0"/>
              <a:pPr/>
              <a:t>2013. 01. 15.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2843808" y="6419828"/>
            <a:ext cx="43204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hu-HU" sz="1100" dirty="0" smtClean="0"/>
              <a:t>Országos pályaépítési program</a:t>
            </a:r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2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6189583" cy="517599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algn="l"/>
            <a:r>
              <a:rPr lang="hu-HU" dirty="0" err="1" smtClean="0"/>
              <a:t>Proin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metus</a:t>
            </a:r>
            <a:r>
              <a:rPr lang="hu-HU" dirty="0" smtClean="0"/>
              <a:t> </a:t>
            </a:r>
            <a:r>
              <a:rPr lang="hu-HU" dirty="0" err="1" smtClean="0"/>
              <a:t>ac</a:t>
            </a:r>
            <a:r>
              <a:rPr lang="hu-HU" dirty="0" smtClean="0"/>
              <a:t> </a:t>
            </a:r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fermentum.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95536" y="1772816"/>
            <a:ext cx="7848872" cy="4176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nulla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commodo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enim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pharetra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imperdiet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est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suscipit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tincidunt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volutpat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accumsan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nisi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l"/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Nullam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Vivamus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auctor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ornare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lobortis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ligula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neque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ultricies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interdum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libero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nunc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833722" y="2132856"/>
            <a:ext cx="63339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dirty="0" smtClean="0"/>
              <a:t>Országos pályaépítési program – </a:t>
            </a:r>
            <a:br>
              <a:rPr lang="hu-HU" sz="3600" dirty="0" smtClean="0"/>
            </a:br>
            <a:r>
              <a:rPr lang="hu-HU" sz="3600" dirty="0" smtClean="0"/>
              <a:t>Mindenki a pályára</a:t>
            </a:r>
            <a:r>
              <a:rPr lang="hu-HU" sz="3600" dirty="0" smtClean="0"/>
              <a:t>!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1831490" y="2809922"/>
            <a:ext cx="7565046" cy="10511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9712" y="3212976"/>
            <a:ext cx="272542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+mn-lt"/>
              </a:rPr>
              <a:t>Havas István</a:t>
            </a:r>
          </a:p>
          <a:p>
            <a:r>
              <a:rPr lang="hu-HU" sz="3000" dirty="0" smtClean="0">
                <a:latin typeface="+mn-lt"/>
              </a:rPr>
              <a:t>Ernst &amp; Young</a:t>
            </a:r>
            <a:endParaRPr lang="hu-HU" sz="3000" dirty="0" smtClean="0">
              <a:latin typeface="+mn-lt"/>
            </a:endParaRPr>
          </a:p>
          <a:p>
            <a:r>
              <a:rPr lang="hu-HU" sz="3000" dirty="0" smtClean="0">
                <a:latin typeface="+mn-lt"/>
              </a:rPr>
              <a:t>2013</a:t>
            </a:r>
            <a:r>
              <a:rPr lang="hu-HU" sz="3000" dirty="0" smtClean="0">
                <a:latin typeface="+mn-lt"/>
              </a:rPr>
              <a:t>. január 16.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32775" cy="802977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Létesítményprogram 2012</a:t>
            </a:r>
            <a:endParaRPr lang="en-US" sz="3600" b="0" dirty="0"/>
          </a:p>
        </p:txBody>
      </p:sp>
      <p:sp>
        <p:nvSpPr>
          <p:cNvPr id="51207" name="Rectangle 7"/>
          <p:cNvSpPr>
            <a:spLocks noGrp="1" noChangeArrowheads="1"/>
          </p:cNvSpPr>
          <p:nvPr>
            <p:ph idx="1"/>
          </p:nvPr>
        </p:nvSpPr>
        <p:spPr>
          <a:xfrm>
            <a:off x="455613" y="1124744"/>
            <a:ext cx="8234362" cy="4968553"/>
          </a:xfrm>
        </p:spPr>
        <p:txBody>
          <a:bodyPr/>
          <a:lstStyle/>
          <a:p>
            <a:pPr marL="0">
              <a:buNone/>
            </a:pPr>
            <a:endParaRPr lang="hu-HU" sz="1200" dirty="0"/>
          </a:p>
          <a:p>
            <a:pPr marL="0">
              <a:buNone/>
            </a:pPr>
            <a:endParaRPr lang="hu-HU" sz="1200" dirty="0"/>
          </a:p>
          <a:p>
            <a:pPr marL="0" indent="-179388">
              <a:buNone/>
            </a:pPr>
            <a:endParaRPr lang="hu-HU" sz="1200" dirty="0"/>
          </a:p>
          <a:p>
            <a:pPr>
              <a:buNone/>
            </a:pPr>
            <a:endParaRPr lang="hu-HU" sz="1300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331640" y="1700808"/>
          <a:ext cx="6912768" cy="422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3275856" y="1340768"/>
            <a:ext cx="1872208" cy="72008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 smtClean="0"/>
              <a:t>Akadémiák költségvetési támogatása</a:t>
            </a:r>
            <a:endParaRPr lang="hu-H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32775" cy="802977"/>
          </a:xfrm>
          <a:noFill/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Az Országos pályaépítési program működése</a:t>
            </a:r>
            <a:endParaRPr lang="en-US" sz="3600" b="0" dirty="0"/>
          </a:p>
        </p:txBody>
      </p:sp>
      <p:sp>
        <p:nvSpPr>
          <p:cNvPr id="51207" name="Rectangle 7"/>
          <p:cNvSpPr>
            <a:spLocks noGrp="1" noChangeArrowheads="1"/>
          </p:cNvSpPr>
          <p:nvPr>
            <p:ph idx="1"/>
          </p:nvPr>
        </p:nvSpPr>
        <p:spPr>
          <a:xfrm>
            <a:off x="455613" y="1124744"/>
            <a:ext cx="8234362" cy="4968553"/>
          </a:xfrm>
        </p:spPr>
        <p:txBody>
          <a:bodyPr/>
          <a:lstStyle/>
          <a:p>
            <a:pPr marL="0">
              <a:buNone/>
            </a:pPr>
            <a:endParaRPr lang="hu-HU" sz="1200" dirty="0"/>
          </a:p>
          <a:p>
            <a:pPr marL="0">
              <a:buNone/>
            </a:pPr>
            <a:endParaRPr lang="hu-HU" sz="1200" dirty="0"/>
          </a:p>
          <a:p>
            <a:pPr marL="0" indent="-179388">
              <a:buNone/>
            </a:pPr>
            <a:endParaRPr lang="hu-HU" sz="1200" dirty="0"/>
          </a:p>
          <a:p>
            <a:pPr>
              <a:buNone/>
            </a:pPr>
            <a:endParaRPr lang="hu-HU" sz="1300" b="1" dirty="0"/>
          </a:p>
        </p:txBody>
      </p:sp>
      <p:pic>
        <p:nvPicPr>
          <p:cNvPr id="24" name="Picture 23" descr="mlsz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4" y="1484782"/>
            <a:ext cx="1296142" cy="1296146"/>
          </a:xfrm>
          <a:prstGeom prst="rect">
            <a:avLst/>
          </a:prstGeom>
        </p:spPr>
      </p:pic>
      <p:cxnSp>
        <p:nvCxnSpPr>
          <p:cNvPr id="27" name="Elbow Connector 26"/>
          <p:cNvCxnSpPr>
            <a:endCxn id="23" idx="3"/>
          </p:cNvCxnSpPr>
          <p:nvPr/>
        </p:nvCxnSpPr>
        <p:spPr>
          <a:xfrm rot="5400000">
            <a:off x="5364088" y="3933056"/>
            <a:ext cx="1728192" cy="864096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3203848" y="4437112"/>
            <a:ext cx="2592288" cy="1584176"/>
            <a:chOff x="1187624" y="4437112"/>
            <a:chExt cx="2592288" cy="1584176"/>
          </a:xfrm>
        </p:grpSpPr>
        <p:pic>
          <p:nvPicPr>
            <p:cNvPr id="23" name="Picture 22" descr="Budapest XV Dsc05840.jpg"/>
            <p:cNvPicPr>
              <a:picLocks noChangeAspect="1"/>
            </p:cNvPicPr>
            <p:nvPr/>
          </p:nvPicPr>
          <p:blipFill>
            <a:blip r:embed="rId4" cstate="print"/>
            <a:srcRect l="32979" t="21631" r="28723" b="47163"/>
            <a:stretch>
              <a:fillRect/>
            </a:stretch>
          </p:blipFill>
          <p:spPr>
            <a:xfrm>
              <a:off x="1187624" y="4437112"/>
              <a:ext cx="2592288" cy="158417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187624" y="5517232"/>
              <a:ext cx="2592288" cy="338554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 smtClean="0"/>
                <a:t>Labdarúgópályák</a:t>
              </a:r>
              <a:endParaRPr lang="hu-HU" sz="1200" b="1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H="1">
            <a:off x="3203848" y="3068960"/>
            <a:ext cx="172819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1" descr="14H03827_RF.jpg"/>
          <p:cNvPicPr>
            <a:picLocks noChangeAspect="1"/>
          </p:cNvPicPr>
          <p:nvPr/>
        </p:nvPicPr>
        <p:blipFill>
          <a:blip r:embed="rId5" cstate="print"/>
          <a:srcRect l="14961" t="16064" r="12105" b="10263"/>
          <a:stretch>
            <a:fillRect/>
          </a:stretch>
        </p:blipFill>
        <p:spPr bwMode="auto">
          <a:xfrm>
            <a:off x="5076056" y="1648433"/>
            <a:ext cx="1512638" cy="114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nyiregyhaza_varoshaza01.jpg"/>
          <p:cNvPicPr>
            <a:picLocks noChangeAspect="1"/>
          </p:cNvPicPr>
          <p:nvPr/>
        </p:nvPicPr>
        <p:blipFill>
          <a:blip r:embed="rId6" cstate="print"/>
          <a:srcRect l="41728" t="36250" r="37408" b="45204"/>
          <a:stretch>
            <a:fillRect/>
          </a:stretch>
        </p:blipFill>
        <p:spPr>
          <a:xfrm>
            <a:off x="6784792" y="1708428"/>
            <a:ext cx="1728192" cy="108984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076056" y="2852936"/>
            <a:ext cx="1512168" cy="5232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Sport-szervezetek</a:t>
            </a:r>
            <a:endParaRPr lang="hu-HU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6773941" y="2852936"/>
            <a:ext cx="1741832" cy="521208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Önkormányzatok</a:t>
            </a:r>
          </a:p>
          <a:p>
            <a:pPr algn="ctr"/>
            <a:endParaRPr lang="hu-HU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3707904" y="2761183"/>
            <a:ext cx="151216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Pályázat</a:t>
            </a:r>
            <a:endParaRPr lang="hu-HU" sz="1400" dirty="0"/>
          </a:p>
        </p:txBody>
      </p:sp>
      <p:cxnSp>
        <p:nvCxnSpPr>
          <p:cNvPr id="47" name="Elbow Connector 26"/>
          <p:cNvCxnSpPr>
            <a:stCxn id="58" idx="2"/>
            <a:endCxn id="23" idx="1"/>
          </p:cNvCxnSpPr>
          <p:nvPr/>
        </p:nvCxnSpPr>
        <p:spPr>
          <a:xfrm rot="16200000" flipH="1">
            <a:off x="1935579" y="3960930"/>
            <a:ext cx="1564431" cy="97210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75656" y="2833770"/>
            <a:ext cx="1512168" cy="521208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MLSZ</a:t>
            </a:r>
            <a:endParaRPr lang="hu-HU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107504" y="436510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FAE600"/>
              </a:buClr>
              <a:buFont typeface="Wingdings 3" pitchFamily="18" charset="2"/>
              <a:buChar char=""/>
            </a:pPr>
            <a:r>
              <a:rPr lang="hu-HU" sz="1400" dirty="0" smtClean="0"/>
              <a:t>Kivitelezés, építtetés</a:t>
            </a:r>
          </a:p>
          <a:p>
            <a:pPr marL="228600" indent="-228600">
              <a:buClr>
                <a:srgbClr val="FAE600"/>
              </a:buClr>
              <a:buFont typeface="Wingdings 3" pitchFamily="18" charset="2"/>
              <a:buChar char=""/>
            </a:pPr>
            <a:r>
              <a:rPr lang="hu-HU" sz="1400" dirty="0" smtClean="0"/>
              <a:t>Nettó ár 70%-a</a:t>
            </a:r>
            <a:endParaRPr lang="hu-HU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6804248" y="429309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FAE600"/>
              </a:buClr>
              <a:buFont typeface="Wingdings 3" pitchFamily="18" charset="2"/>
              <a:buChar char=""/>
            </a:pPr>
            <a:r>
              <a:rPr lang="hu-HU" sz="1400" dirty="0" smtClean="0"/>
              <a:t>Bruttó ár 30%-a</a:t>
            </a:r>
            <a:endParaRPr lang="hu-HU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755576" y="335699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Összes forrás: 1,8 Mrd Ft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60647"/>
            <a:ext cx="8232775" cy="802977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A megépült labdarúgópályák típusai</a:t>
            </a:r>
            <a:endParaRPr lang="en-US" sz="3600" b="0" dirty="0"/>
          </a:p>
        </p:txBody>
      </p:sp>
      <p:pic>
        <p:nvPicPr>
          <p:cNvPr id="7" name="Picture 6" descr="1206569652298015110focadima_Soccer_Field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060848"/>
            <a:ext cx="1098698" cy="688074"/>
          </a:xfrm>
          <a:prstGeom prst="rect">
            <a:avLst/>
          </a:prstGeom>
        </p:spPr>
      </p:pic>
      <p:pic>
        <p:nvPicPr>
          <p:cNvPr id="8" name="Picture 7" descr="1206569652298015110focadima_Soccer_Field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789040"/>
            <a:ext cx="804864" cy="504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719974"/>
            <a:ext cx="1860334" cy="1420994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hu-HU" dirty="0" smtClean="0">
                <a:solidFill>
                  <a:srgbClr val="000000"/>
                </a:solidFill>
              </a:rPr>
              <a:t>Szabvány méretű pálya</a:t>
            </a: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573016"/>
            <a:ext cx="1860334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hu-HU" dirty="0" smtClean="0">
                <a:solidFill>
                  <a:srgbClr val="000000"/>
                </a:solidFill>
              </a:rPr>
              <a:t>Kispálya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725144"/>
            <a:ext cx="1860334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hu-HU" dirty="0" smtClean="0">
                <a:solidFill>
                  <a:srgbClr val="000000"/>
                </a:solidFill>
              </a:rPr>
              <a:t>Grundpálya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11760" y="1124744"/>
            <a:ext cx="1296144" cy="576064"/>
          </a:xfrm>
          <a:prstGeom prst="rect">
            <a:avLst/>
          </a:prstGeom>
          <a:solidFill>
            <a:srgbClr val="FA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Méret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278092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72x111 m</a:t>
            </a:r>
            <a:endParaRPr lang="hu-HU" sz="1400" b="1" dirty="0"/>
          </a:p>
        </p:txBody>
      </p:sp>
      <p:pic>
        <p:nvPicPr>
          <p:cNvPr id="14" name="Picture 13" descr="1206569652298015110focadima_Soccer_Field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5085184"/>
            <a:ext cx="588840" cy="3687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83768" y="429309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20x40 m</a:t>
            </a:r>
            <a:endParaRPr lang="hu-H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83768" y="549748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12x24 m</a:t>
            </a:r>
            <a:endParaRPr lang="hu-HU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3851920" y="1124744"/>
            <a:ext cx="4536504" cy="576064"/>
          </a:xfrm>
          <a:prstGeom prst="rect">
            <a:avLst/>
          </a:prstGeom>
          <a:solidFill>
            <a:srgbClr val="FA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Funkciók/Célok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3995936" y="2060848"/>
            <a:ext cx="47525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4625" lvl="1" indent="-1746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kern="0" dirty="0">
                <a:solidFill>
                  <a:srgbClr val="646464"/>
                </a:solidFill>
                <a:latin typeface="+mn-lt"/>
              </a:rPr>
              <a:t>A </a:t>
            </a:r>
            <a:r>
              <a:rPr lang="hu-HU" kern="0" dirty="0" smtClean="0">
                <a:solidFill>
                  <a:srgbClr val="646464"/>
                </a:solidFill>
                <a:latin typeface="+mn-lt"/>
              </a:rPr>
              <a:t>régiós központokban jobb  edzési lehetőségek biztosítása</a:t>
            </a:r>
          </a:p>
          <a:p>
            <a:pPr marL="174625" lvl="1" indent="-1746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kern="0" dirty="0" smtClean="0">
                <a:solidFill>
                  <a:srgbClr val="646464"/>
                </a:solidFill>
                <a:latin typeface="+mn-lt"/>
              </a:rPr>
              <a:t>A téli szezon kihasználása </a:t>
            </a:r>
            <a:endParaRPr lang="hu-HU" kern="0" dirty="0">
              <a:solidFill>
                <a:srgbClr val="646464"/>
              </a:solidFill>
              <a:latin typeface="+mn-lt"/>
            </a:endParaRPr>
          </a:p>
          <a:p>
            <a:pPr marL="717550" lvl="1" indent="-35560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endParaRPr lang="hu-HU" sz="1400" kern="0" dirty="0">
              <a:solidFill>
                <a:srgbClr val="646464"/>
              </a:solidFill>
              <a:latin typeface="+mn-lt"/>
            </a:endParaRPr>
          </a:p>
          <a:p>
            <a:pPr marL="717550" marR="0" lvl="1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endParaRPr kumimoji="0" lang="hu-HU" sz="1400" b="0" i="0" u="none" strike="noStrike" kern="0" cap="none" spc="0" normalizeH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</a:endParaRPr>
          </a:p>
          <a:p>
            <a:pPr marL="717550" marR="0" lvl="1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3995936" y="4149080"/>
            <a:ext cx="43924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4625" lvl="1" indent="-1746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kern="0" dirty="0" smtClean="0">
                <a:solidFill>
                  <a:srgbClr val="646464"/>
                </a:solidFill>
                <a:latin typeface="+mn-lt"/>
              </a:rPr>
              <a:t>Gyermekfoci (Bozsik program, iskolai testnevelés, baráti társaságok)</a:t>
            </a:r>
          </a:p>
          <a:p>
            <a:pPr marL="174625" lvl="1" indent="-1746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kern="0" dirty="0" smtClean="0">
                <a:solidFill>
                  <a:srgbClr val="646464"/>
                </a:solidFill>
                <a:latin typeface="+mn-lt"/>
              </a:rPr>
              <a:t>Versenyrendszerben nem induló felnőtt, munkahelyi társaságok részére</a:t>
            </a:r>
          </a:p>
          <a:p>
            <a:pPr marL="174625" lvl="1" indent="-1746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endParaRPr lang="hu-HU" sz="1400" kern="0" dirty="0">
              <a:solidFill>
                <a:srgbClr val="646464"/>
              </a:solidFill>
              <a:latin typeface="+mn-lt"/>
            </a:endParaRPr>
          </a:p>
          <a:p>
            <a:pPr marL="717550" marR="0" lvl="1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endParaRPr kumimoji="0" lang="hu-HU" sz="1400" b="0" i="0" u="none" strike="noStrike" kern="0" cap="none" spc="0" normalizeH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</a:endParaRPr>
          </a:p>
          <a:p>
            <a:pPr marL="717550" marR="0" lvl="1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32775" cy="802977"/>
          </a:xfrm>
          <a:noFill/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Az Országos pályaépítési program által megépült labdarugó pályák száma és a beruházások értéke</a:t>
            </a:r>
            <a:endParaRPr lang="en-US" sz="2800" b="0" dirty="0"/>
          </a:p>
        </p:txBody>
      </p:sp>
      <p:pic>
        <p:nvPicPr>
          <p:cNvPr id="7" name="Content Placeholder 8" descr="600px-Counties_of_Hungary_2006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-44112" y="980728"/>
            <a:ext cx="8216512" cy="5381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4869160"/>
            <a:ext cx="720080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1 db</a:t>
            </a:r>
          </a:p>
          <a:p>
            <a:pPr algn="ctr"/>
            <a:r>
              <a:rPr lang="hu-HU" sz="1200" b="1" dirty="0" smtClean="0"/>
              <a:t>85 mFt</a:t>
            </a:r>
            <a:endParaRPr lang="hu-H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5733256"/>
            <a:ext cx="720080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1 db</a:t>
            </a:r>
          </a:p>
          <a:p>
            <a:pPr algn="ctr"/>
            <a:r>
              <a:rPr lang="hu-HU" sz="1200" b="1" dirty="0" smtClean="0"/>
              <a:t>17 mFt</a:t>
            </a:r>
            <a:endParaRPr lang="hu-H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4509120"/>
            <a:ext cx="864096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  4 db</a:t>
            </a:r>
          </a:p>
          <a:p>
            <a:pPr algn="ctr"/>
            <a:r>
              <a:rPr lang="hu-HU" sz="1200" b="1" dirty="0" smtClean="0"/>
              <a:t>132 mFt</a:t>
            </a:r>
            <a:endParaRPr lang="hu-H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1772816"/>
            <a:ext cx="864096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  8 db</a:t>
            </a:r>
          </a:p>
          <a:p>
            <a:pPr algn="ctr"/>
            <a:r>
              <a:rPr lang="hu-HU" sz="1200" b="1" dirty="0" smtClean="0"/>
              <a:t>140 mFt</a:t>
            </a:r>
            <a:endParaRPr lang="hu-H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2708920"/>
            <a:ext cx="864096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  9 db</a:t>
            </a:r>
          </a:p>
          <a:p>
            <a:pPr algn="ctr"/>
            <a:r>
              <a:rPr lang="hu-HU" sz="1200" b="1" dirty="0" smtClean="0"/>
              <a:t>234 mFt</a:t>
            </a:r>
            <a:endParaRPr lang="hu-H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013176"/>
            <a:ext cx="864096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  4 db</a:t>
            </a:r>
          </a:p>
          <a:p>
            <a:pPr algn="ctr"/>
            <a:r>
              <a:rPr lang="hu-HU" sz="1200" b="1" dirty="0" smtClean="0"/>
              <a:t>184 mFt</a:t>
            </a:r>
            <a:endParaRPr lang="hu-H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3789040"/>
            <a:ext cx="720080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2 db</a:t>
            </a:r>
          </a:p>
          <a:p>
            <a:pPr algn="ctr"/>
            <a:r>
              <a:rPr lang="hu-HU" sz="1200" b="1" dirty="0" smtClean="0"/>
              <a:t>25 mFt</a:t>
            </a:r>
            <a:endParaRPr lang="hu-H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43608" y="2132856"/>
            <a:ext cx="864096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  8 db</a:t>
            </a:r>
          </a:p>
          <a:p>
            <a:pPr algn="ctr"/>
            <a:r>
              <a:rPr lang="hu-HU" sz="1200" b="1" dirty="0" smtClean="0"/>
              <a:t>249 mFt</a:t>
            </a:r>
            <a:endParaRPr lang="hu-H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12160" y="3183359"/>
            <a:ext cx="720080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4 db</a:t>
            </a:r>
          </a:p>
          <a:p>
            <a:pPr algn="ctr"/>
            <a:r>
              <a:rPr lang="hu-HU" sz="1200" b="1" dirty="0" smtClean="0"/>
              <a:t>63 mFt</a:t>
            </a:r>
            <a:endParaRPr lang="hu-H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3645024"/>
            <a:ext cx="720080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1 db</a:t>
            </a:r>
          </a:p>
          <a:p>
            <a:pPr algn="ctr"/>
            <a:r>
              <a:rPr lang="hu-HU" sz="1200" b="1" dirty="0" smtClean="0"/>
              <a:t>15 mFt</a:t>
            </a:r>
            <a:endParaRPr lang="hu-H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67744" y="2132856"/>
            <a:ext cx="720080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5 db</a:t>
            </a:r>
          </a:p>
          <a:p>
            <a:pPr algn="ctr"/>
            <a:r>
              <a:rPr lang="hu-HU" sz="1200" b="1" dirty="0" smtClean="0"/>
              <a:t>66 mFt</a:t>
            </a:r>
            <a:endParaRPr lang="hu-HU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07904" y="1628800"/>
            <a:ext cx="720080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2 db</a:t>
            </a:r>
          </a:p>
          <a:p>
            <a:pPr algn="ctr"/>
            <a:r>
              <a:rPr lang="hu-HU" sz="1200" b="1" dirty="0" smtClean="0"/>
              <a:t>77 mFt</a:t>
            </a:r>
            <a:endParaRPr lang="hu-H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07904" y="3429000"/>
            <a:ext cx="720080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4 db</a:t>
            </a:r>
          </a:p>
          <a:p>
            <a:pPr algn="ctr"/>
            <a:r>
              <a:rPr lang="hu-HU" sz="1200" b="1" dirty="0" smtClean="0"/>
              <a:t>60 mFt</a:t>
            </a:r>
            <a:endParaRPr lang="hu-HU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47664" y="4941168"/>
            <a:ext cx="720080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1 db</a:t>
            </a:r>
          </a:p>
          <a:p>
            <a:pPr algn="ctr"/>
            <a:r>
              <a:rPr lang="hu-HU" sz="1200" b="1" dirty="0" smtClean="0"/>
              <a:t>14 mFt</a:t>
            </a:r>
            <a:endParaRPr lang="hu-H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04248" y="2204864"/>
            <a:ext cx="720080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3 db</a:t>
            </a:r>
          </a:p>
          <a:p>
            <a:pPr algn="ctr"/>
            <a:r>
              <a:rPr lang="hu-HU" sz="1200" b="1" dirty="0" smtClean="0"/>
              <a:t>45 mFt</a:t>
            </a:r>
            <a:endParaRPr lang="hu-HU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627784" y="4797152"/>
            <a:ext cx="720080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2 db</a:t>
            </a:r>
          </a:p>
          <a:p>
            <a:pPr algn="ctr"/>
            <a:r>
              <a:rPr lang="hu-HU" sz="1200" b="1" dirty="0" smtClean="0"/>
              <a:t>30 mFt</a:t>
            </a:r>
            <a:endParaRPr lang="hu-HU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39552" y="3645024"/>
            <a:ext cx="720080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2 db</a:t>
            </a:r>
          </a:p>
          <a:p>
            <a:pPr algn="ctr"/>
            <a:r>
              <a:rPr lang="hu-HU" sz="1200" b="1" dirty="0" smtClean="0"/>
              <a:t>96 mFt</a:t>
            </a:r>
            <a:endParaRPr lang="hu-HU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47664" y="3831431"/>
            <a:ext cx="864096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  4 db</a:t>
            </a:r>
          </a:p>
          <a:p>
            <a:pPr algn="ctr"/>
            <a:r>
              <a:rPr lang="hu-HU" sz="1200" b="1" dirty="0" smtClean="0"/>
              <a:t>117 mFt</a:t>
            </a:r>
            <a:endParaRPr lang="hu-HU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11560" y="4581128"/>
            <a:ext cx="864096" cy="461665"/>
          </a:xfrm>
          <a:prstGeom prst="rect">
            <a:avLst/>
          </a:prstGeom>
          <a:solidFill>
            <a:srgbClr val="FAE6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/>
              <a:t>  7 db</a:t>
            </a:r>
          </a:p>
          <a:p>
            <a:pPr algn="ctr"/>
            <a:r>
              <a:rPr lang="hu-HU" sz="1200" b="1" dirty="0" smtClean="0"/>
              <a:t>196 mFt</a:t>
            </a:r>
            <a:endParaRPr lang="hu-HU" sz="1200" b="1" dirty="0"/>
          </a:p>
        </p:txBody>
      </p:sp>
      <p:sp>
        <p:nvSpPr>
          <p:cNvPr id="32" name="Rectangle 9"/>
          <p:cNvSpPr txBox="1">
            <a:spLocks noChangeArrowheads="1"/>
          </p:cNvSpPr>
          <p:nvPr/>
        </p:nvSpPr>
        <p:spPr bwMode="auto">
          <a:xfrm>
            <a:off x="6732240" y="4149080"/>
            <a:ext cx="22322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4625" lvl="1" indent="-1746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600" kern="0" dirty="0" smtClean="0">
                <a:solidFill>
                  <a:srgbClr val="646464"/>
                </a:solidFill>
                <a:latin typeface="+mn-lt"/>
              </a:rPr>
              <a:t>18 megyében</a:t>
            </a:r>
          </a:p>
          <a:p>
            <a:pPr marL="174625" lvl="1" indent="-1746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600" kern="0" dirty="0" smtClean="0">
                <a:solidFill>
                  <a:srgbClr val="646464"/>
                </a:solidFill>
                <a:latin typeface="+mn-lt"/>
              </a:rPr>
              <a:t>Összesen 3,3 Mrd Ft értékben</a:t>
            </a:r>
          </a:p>
          <a:p>
            <a:pPr marL="174625" lvl="1" indent="-1746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600" kern="0" dirty="0" smtClean="0">
                <a:solidFill>
                  <a:srgbClr val="646464"/>
                </a:solidFill>
                <a:latin typeface="+mn-lt"/>
              </a:rPr>
              <a:t>14 db szabvány pálya</a:t>
            </a:r>
          </a:p>
          <a:p>
            <a:pPr marL="174625" lvl="1" indent="-1746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600" kern="0" dirty="0" smtClean="0">
                <a:solidFill>
                  <a:srgbClr val="646464"/>
                </a:solidFill>
                <a:latin typeface="+mn-lt"/>
              </a:rPr>
              <a:t>47 db kispálya</a:t>
            </a:r>
          </a:p>
          <a:p>
            <a:pPr marL="174625" lvl="1" indent="-1746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600" kern="0" dirty="0" smtClean="0">
                <a:solidFill>
                  <a:srgbClr val="646464"/>
                </a:solidFill>
                <a:latin typeface="+mn-lt"/>
              </a:rPr>
              <a:t>11 db grundpálya</a:t>
            </a:r>
            <a:endParaRPr lang="hu-HU" sz="1600" kern="0" dirty="0">
              <a:solidFill>
                <a:srgbClr val="646464"/>
              </a:solidFill>
              <a:latin typeface="+mn-lt"/>
            </a:endParaRPr>
          </a:p>
          <a:p>
            <a:pPr marL="717550" lvl="1" indent="-35560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endParaRPr lang="hu-HU" sz="1600" kern="0" dirty="0">
              <a:solidFill>
                <a:srgbClr val="646464"/>
              </a:solidFill>
              <a:latin typeface="+mn-lt"/>
            </a:endParaRPr>
          </a:p>
          <a:p>
            <a:pPr marL="717550" marR="0" lvl="1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endParaRPr kumimoji="0" lang="hu-HU" sz="1600" b="0" i="0" u="none" strike="noStrike" kern="0" cap="none" spc="0" normalizeH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</a:endParaRPr>
          </a:p>
          <a:p>
            <a:pPr marL="717550" marR="0" lvl="1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32775" cy="802977"/>
          </a:xfrm>
          <a:noFill/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A megvalósítás és fenntarthatóság biztosítása</a:t>
            </a:r>
            <a:endParaRPr lang="en-US" sz="3200" b="0" dirty="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67544" y="1340768"/>
            <a:ext cx="2090065" cy="576064"/>
          </a:xfrm>
          <a:prstGeom prst="homePlate">
            <a:avLst>
              <a:gd name="adj" fmla="val 35299"/>
            </a:avLst>
          </a:prstGeom>
          <a:solidFill>
            <a:srgbClr val="A5A5A5"/>
          </a:solidFill>
          <a:ln w="12700" algn="ctr">
            <a:solidFill>
              <a:srgbClr val="A5A5A5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defTabSz="10429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99999"/>
              </a:buClr>
              <a:buSzPct val="75000"/>
              <a:buFont typeface="Times" pitchFamily="18" charset="0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" pitchFamily="2" charset="0"/>
              </a:rPr>
              <a:t>Építés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558174" y="1340768"/>
            <a:ext cx="2013826" cy="2592288"/>
            <a:chOff x="2555776" y="1340768"/>
            <a:chExt cx="2013826" cy="2592288"/>
          </a:xfrm>
        </p:grpSpPr>
        <p:sp>
          <p:nvSpPr>
            <p:cNvPr id="23" name="AutoShape 10"/>
            <p:cNvSpPr>
              <a:spLocks noChangeArrowheads="1"/>
            </p:cNvSpPr>
            <p:nvPr/>
          </p:nvSpPr>
          <p:spPr bwMode="gray">
            <a:xfrm>
              <a:off x="2555776" y="1340768"/>
              <a:ext cx="2013826" cy="576064"/>
            </a:xfrm>
            <a:prstGeom prst="chevron">
              <a:avLst>
                <a:gd name="adj" fmla="val 34011"/>
              </a:avLst>
            </a:prstGeom>
            <a:solidFill>
              <a:srgbClr val="A5A5A5"/>
            </a:solidFill>
            <a:ln w="12700" algn="ctr">
              <a:solidFill>
                <a:srgbClr val="A5A5A5"/>
              </a:solidFill>
              <a:miter lim="800000"/>
              <a:headEnd/>
              <a:tailEnd/>
            </a:ln>
            <a:effectLst/>
          </p:spPr>
          <p:txBody>
            <a:bodyPr lIns="234000" tIns="46800" rIns="90000" bIns="46800" anchor="ctr"/>
            <a:lstStyle/>
            <a:p>
              <a:pPr marL="0" marR="0" lvl="0" indent="0" defTabSz="10429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999999"/>
                </a:buClr>
                <a:buSzPct val="75000"/>
                <a:buFont typeface="Times" pitchFamily="18" charset="0"/>
                <a:buNone/>
                <a:tabLst/>
                <a:defRPr/>
              </a:pP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YInterstate" pitchFamily="2" charset="0"/>
                </a:rPr>
                <a:t>Fenntartás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" pitchFamily="2" charset="0"/>
              </a:endParaRPr>
            </a:p>
          </p:txBody>
        </p:sp>
        <p:sp>
          <p:nvSpPr>
            <p:cNvPr id="27" name="Rectangle 9"/>
            <p:cNvSpPr txBox="1">
              <a:spLocks noChangeArrowheads="1"/>
            </p:cNvSpPr>
            <p:nvPr/>
          </p:nvSpPr>
          <p:spPr bwMode="auto">
            <a:xfrm>
              <a:off x="2555776" y="2060848"/>
              <a:ext cx="1944216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174625" lvl="1" indent="-174625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charset="0"/>
                <a:buChar char="►"/>
                <a:defRPr/>
              </a:pPr>
              <a:r>
                <a:rPr lang="hu-HU" sz="1400" kern="0" dirty="0" smtClean="0">
                  <a:solidFill>
                    <a:srgbClr val="646464"/>
                  </a:solidFill>
                  <a:latin typeface="+mn-lt"/>
                </a:rPr>
                <a:t>MLSZ grundfigyelői program</a:t>
              </a:r>
            </a:p>
            <a:p>
              <a:pPr marL="174625" lvl="1" indent="-174625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charset="0"/>
                <a:buChar char="►"/>
                <a:defRPr/>
              </a:pPr>
              <a:r>
                <a:rPr lang="hu-HU" sz="1400" kern="0" dirty="0" smtClean="0">
                  <a:solidFill>
                    <a:srgbClr val="646464"/>
                  </a:solidFill>
                  <a:latin typeface="+mn-lt"/>
                </a:rPr>
                <a:t>Megfelelő aktivitás, szakmai programok, tornák, versenyek, fesztiválok biztosítása</a:t>
              </a:r>
              <a:endParaRPr lang="hu-HU" sz="1400" kern="0" dirty="0">
                <a:solidFill>
                  <a:srgbClr val="646464"/>
                </a:solidFill>
                <a:latin typeface="+mn-lt"/>
              </a:endParaRPr>
            </a:p>
            <a:p>
              <a:pPr marL="717550" lvl="1" indent="-35560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charset="0"/>
                <a:buChar char="►"/>
                <a:defRPr/>
              </a:pPr>
              <a:endParaRPr lang="hu-HU" sz="1400" kern="0" dirty="0">
                <a:solidFill>
                  <a:srgbClr val="646464"/>
                </a:solidFill>
                <a:latin typeface="+mn-lt"/>
              </a:endParaRPr>
            </a:p>
            <a:p>
              <a:pPr marL="717550" marR="0" lvl="1" indent="-35560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charset="0"/>
                <a:buChar char="►"/>
                <a:tabLst/>
                <a:defRPr/>
              </a:pPr>
              <a:endParaRPr kumimoji="0" lang="hu-HU" sz="1400" b="0" i="0" u="none" strike="noStrike" kern="0" cap="none" spc="0" normalizeH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</a:endParaRPr>
            </a:p>
            <a:p>
              <a:pPr marL="717550" marR="0" lvl="1" indent="-35560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charset="0"/>
                <a:buChar char="►"/>
                <a:tabLst/>
                <a:defRPr/>
              </a:pPr>
              <a:endPara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467544" y="2060848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4625" lvl="1" indent="-1746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kern="0" dirty="0" smtClean="0">
                <a:solidFill>
                  <a:srgbClr val="646464"/>
                </a:solidFill>
                <a:latin typeface="+mn-lt"/>
              </a:rPr>
              <a:t>Műszaki ellenőr és a szállítók kiválasztása tendereztetés útján</a:t>
            </a:r>
          </a:p>
          <a:p>
            <a:pPr marL="174625" lvl="1" indent="-1746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kern="0" dirty="0" smtClean="0">
                <a:solidFill>
                  <a:srgbClr val="646464"/>
                </a:solidFill>
                <a:latin typeface="+mn-lt"/>
              </a:rPr>
              <a:t>Kivitelezői tender több ütemben</a:t>
            </a:r>
          </a:p>
          <a:p>
            <a:pPr marL="174625" lvl="1" indent="-1746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kern="0" dirty="0" smtClean="0">
                <a:solidFill>
                  <a:srgbClr val="646464"/>
                </a:solidFill>
                <a:latin typeface="+mn-lt"/>
              </a:rPr>
              <a:t>Minden helyszínen legalább 4-6 vállalkozói ajánlat</a:t>
            </a:r>
            <a:endParaRPr lang="hu-HU" sz="1400" kern="0" dirty="0">
              <a:solidFill>
                <a:srgbClr val="646464"/>
              </a:solidFill>
              <a:latin typeface="+mn-lt"/>
            </a:endParaRPr>
          </a:p>
          <a:p>
            <a:pPr marL="717550" lvl="1" indent="-35560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endParaRPr lang="hu-HU" sz="1400" kern="0" dirty="0">
              <a:solidFill>
                <a:srgbClr val="646464"/>
              </a:solidFill>
              <a:latin typeface="+mn-lt"/>
            </a:endParaRPr>
          </a:p>
          <a:p>
            <a:pPr marL="717550" marR="0" lvl="1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endParaRPr kumimoji="0" lang="hu-HU" sz="1400" b="0" i="0" u="none" strike="noStrike" kern="0" cap="none" spc="0" normalizeH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</a:endParaRPr>
          </a:p>
          <a:p>
            <a:pPr marL="717550" marR="0" lvl="1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570167" y="1340768"/>
            <a:ext cx="2090065" cy="2592288"/>
            <a:chOff x="4572000" y="1340768"/>
            <a:chExt cx="2090065" cy="2592288"/>
          </a:xfrm>
        </p:grpSpPr>
        <p:sp>
          <p:nvSpPr>
            <p:cNvPr id="24" name="AutoShape 11"/>
            <p:cNvSpPr>
              <a:spLocks noChangeArrowheads="1"/>
            </p:cNvSpPr>
            <p:nvPr/>
          </p:nvSpPr>
          <p:spPr bwMode="gray">
            <a:xfrm>
              <a:off x="4572000" y="1340768"/>
              <a:ext cx="2090065" cy="576064"/>
            </a:xfrm>
            <a:prstGeom prst="chevron">
              <a:avLst>
                <a:gd name="adj" fmla="val 35299"/>
              </a:avLst>
            </a:prstGeom>
            <a:solidFill>
              <a:srgbClr val="A5A5A5"/>
            </a:solidFill>
            <a:ln w="12700" algn="ctr">
              <a:solidFill>
                <a:srgbClr val="A5A5A5"/>
              </a:solidFill>
              <a:miter lim="800000"/>
              <a:headEnd/>
              <a:tailEnd/>
            </a:ln>
            <a:effectLst/>
          </p:spPr>
          <p:txBody>
            <a:bodyPr lIns="234000" tIns="46800" rIns="90000" bIns="46800" anchor="ctr"/>
            <a:lstStyle/>
            <a:p>
              <a:pPr marL="0" marR="0" lvl="0" indent="0" defTabSz="10429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999999"/>
                </a:buClr>
                <a:buSzPct val="75000"/>
                <a:buFont typeface="Times" pitchFamily="18" charset="0"/>
                <a:buNone/>
                <a:tabLst/>
                <a:defRPr/>
              </a:pPr>
              <a:r>
                <a:rPr lang="hu-HU" sz="1400" kern="0" dirty="0" smtClean="0">
                  <a:solidFill>
                    <a:srgbClr val="FFFFFF"/>
                  </a:solidFill>
                  <a:latin typeface="EYInterstate" pitchFamily="2" charset="0"/>
                </a:rPr>
                <a:t>Karbantartás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" pitchFamily="2" charset="0"/>
              </a:endParaRPr>
            </a:p>
          </p:txBody>
        </p:sp>
        <p:sp>
          <p:nvSpPr>
            <p:cNvPr id="30" name="Rectangle 9"/>
            <p:cNvSpPr txBox="1">
              <a:spLocks noChangeArrowheads="1"/>
            </p:cNvSpPr>
            <p:nvPr/>
          </p:nvSpPr>
          <p:spPr bwMode="auto">
            <a:xfrm>
              <a:off x="4572000" y="2060848"/>
              <a:ext cx="1944216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174625" lvl="1" indent="-174625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charset="0"/>
                <a:buChar char="►"/>
                <a:defRPr/>
              </a:pPr>
              <a:r>
                <a:rPr lang="hu-HU" sz="1400" kern="0" dirty="0" smtClean="0">
                  <a:solidFill>
                    <a:srgbClr val="646464"/>
                  </a:solidFill>
                  <a:latin typeface="+mn-lt"/>
                </a:rPr>
                <a:t>A karbantartás az önkormányzatok/</a:t>
              </a:r>
              <a:br>
                <a:rPr lang="hu-HU" sz="1400" kern="0" dirty="0" smtClean="0">
                  <a:solidFill>
                    <a:srgbClr val="646464"/>
                  </a:solidFill>
                  <a:latin typeface="+mn-lt"/>
                </a:rPr>
              </a:br>
              <a:r>
                <a:rPr lang="hu-HU" sz="1400" kern="0" dirty="0" smtClean="0">
                  <a:solidFill>
                    <a:srgbClr val="646464"/>
                  </a:solidFill>
                  <a:latin typeface="+mn-lt"/>
                </a:rPr>
                <a:t>sportegyesületek feladata</a:t>
              </a:r>
            </a:p>
            <a:p>
              <a:pPr marL="174625" lvl="1" indent="-174625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charset="0"/>
                <a:buChar char="►"/>
                <a:defRPr/>
              </a:pPr>
              <a:r>
                <a:rPr lang="hu-HU" sz="1400" kern="0" dirty="0" smtClean="0">
                  <a:solidFill>
                    <a:srgbClr val="646464"/>
                  </a:solidFill>
                  <a:latin typeface="+mn-lt"/>
                </a:rPr>
                <a:t>15 éven keresztül évente kétszer helyszíni ellenőrzés az MLSZ által</a:t>
              </a:r>
            </a:p>
            <a:p>
              <a:pPr marL="717550" lvl="1" indent="-35560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charset="0"/>
                <a:buChar char="►"/>
                <a:defRPr/>
              </a:pPr>
              <a:endParaRPr lang="hu-HU" sz="1400" kern="0" dirty="0">
                <a:solidFill>
                  <a:srgbClr val="646464"/>
                </a:solidFill>
                <a:latin typeface="+mn-lt"/>
              </a:endParaRPr>
            </a:p>
            <a:p>
              <a:pPr marL="717550" marR="0" lvl="1" indent="-35560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charset="0"/>
                <a:buChar char="►"/>
                <a:tabLst/>
                <a:defRPr/>
              </a:pPr>
              <a:endParaRPr kumimoji="0" lang="hu-HU" sz="1400" b="0" i="0" u="none" strike="noStrike" kern="0" cap="none" spc="0" normalizeH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</a:endParaRPr>
            </a:p>
            <a:p>
              <a:pPr marL="717550" marR="0" lvl="1" indent="-35560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charset="0"/>
                <a:buChar char="►"/>
                <a:tabLst/>
                <a:defRPr/>
              </a:pPr>
              <a:endPara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658396" y="1340768"/>
            <a:ext cx="2090068" cy="2592288"/>
            <a:chOff x="6658396" y="1340768"/>
            <a:chExt cx="2090068" cy="2592288"/>
          </a:xfrm>
        </p:grpSpPr>
        <p:sp>
          <p:nvSpPr>
            <p:cNvPr id="25" name="AutoShape 12"/>
            <p:cNvSpPr>
              <a:spLocks noChangeArrowheads="1"/>
            </p:cNvSpPr>
            <p:nvPr/>
          </p:nvSpPr>
          <p:spPr bwMode="gray">
            <a:xfrm>
              <a:off x="6658396" y="1340768"/>
              <a:ext cx="2090068" cy="576064"/>
            </a:xfrm>
            <a:prstGeom prst="chevron">
              <a:avLst>
                <a:gd name="adj" fmla="val 35299"/>
              </a:avLst>
            </a:prstGeom>
            <a:solidFill>
              <a:srgbClr val="FFE600"/>
            </a:solidFill>
            <a:ln w="19050" algn="ctr">
              <a:solidFill>
                <a:srgbClr val="FFE600"/>
              </a:solidFill>
              <a:miter lim="800000"/>
              <a:headEnd/>
              <a:tailEnd/>
            </a:ln>
            <a:effectLst/>
          </p:spPr>
          <p:txBody>
            <a:bodyPr lIns="234000" tIns="46800" rIns="90000" bIns="46800" anchor="ctr"/>
            <a:lstStyle/>
            <a:p>
              <a:pPr marL="0" marR="0" lvl="0" indent="0" defTabSz="1042988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999999"/>
                </a:buClr>
                <a:buSzPct val="75000"/>
                <a:buFont typeface="Times" pitchFamily="18" charset="0"/>
                <a:buNone/>
                <a:tabLst/>
                <a:defRPr/>
              </a:pP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EYInterstate" pitchFamily="2" charset="0"/>
                </a:rPr>
                <a:t>Jövőbeni</a:t>
              </a:r>
              <a:r>
                <a:rPr kumimoji="0" lang="hu-HU" sz="14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EYInterstate" pitchFamily="2" charset="0"/>
                </a:rPr>
                <a:t> tervek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itchFamily="2" charset="0"/>
              </a:endParaRPr>
            </a:p>
          </p:txBody>
        </p:sp>
        <p:sp>
          <p:nvSpPr>
            <p:cNvPr id="31" name="Rectangle 9"/>
            <p:cNvSpPr txBox="1">
              <a:spLocks noChangeArrowheads="1"/>
            </p:cNvSpPr>
            <p:nvPr/>
          </p:nvSpPr>
          <p:spPr bwMode="auto">
            <a:xfrm>
              <a:off x="6732240" y="2060848"/>
              <a:ext cx="1944216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174625" lvl="1" indent="-174625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charset="0"/>
                <a:buChar char="►"/>
                <a:defRPr/>
              </a:pPr>
              <a:r>
                <a:rPr lang="hu-HU" sz="1400" kern="0" dirty="0" smtClean="0">
                  <a:solidFill>
                    <a:srgbClr val="646464"/>
                  </a:solidFill>
                  <a:latin typeface="+mn-lt"/>
                </a:rPr>
                <a:t>2013-ban további </a:t>
              </a:r>
              <a:br>
                <a:rPr lang="hu-HU" sz="1400" kern="0" dirty="0" smtClean="0">
                  <a:solidFill>
                    <a:srgbClr val="646464"/>
                  </a:solidFill>
                  <a:latin typeface="+mn-lt"/>
                </a:rPr>
              </a:br>
              <a:r>
                <a:rPr lang="hu-HU" sz="1400" kern="0" dirty="0" smtClean="0">
                  <a:solidFill>
                    <a:srgbClr val="646464"/>
                  </a:solidFill>
                  <a:latin typeface="+mn-lt"/>
                </a:rPr>
                <a:t>100 db pálya átadása</a:t>
              </a:r>
            </a:p>
            <a:p>
              <a:pPr marL="174625" lvl="1" indent="-174625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charset="0"/>
                <a:buChar char="►"/>
                <a:defRPr/>
              </a:pPr>
              <a:r>
                <a:rPr lang="hu-HU" sz="1400" kern="0" dirty="0" smtClean="0">
                  <a:solidFill>
                    <a:srgbClr val="646464"/>
                  </a:solidFill>
                  <a:latin typeface="+mn-lt"/>
                </a:rPr>
                <a:t>Az építkezések várhatóan </a:t>
              </a:r>
              <a:br>
                <a:rPr lang="hu-HU" sz="1400" kern="0" dirty="0" smtClean="0">
                  <a:solidFill>
                    <a:srgbClr val="646464"/>
                  </a:solidFill>
                  <a:latin typeface="+mn-lt"/>
                </a:rPr>
              </a:br>
              <a:r>
                <a:rPr lang="hu-HU" sz="1400" kern="0" dirty="0" smtClean="0">
                  <a:solidFill>
                    <a:srgbClr val="646464"/>
                  </a:solidFill>
                  <a:latin typeface="+mn-lt"/>
                </a:rPr>
                <a:t>2013 márciusában elkezdődnek</a:t>
              </a:r>
              <a:endParaRPr lang="hu-HU" sz="1400" kern="0" dirty="0">
                <a:solidFill>
                  <a:srgbClr val="646464"/>
                </a:solidFill>
                <a:latin typeface="+mn-lt"/>
              </a:endParaRPr>
            </a:p>
            <a:p>
              <a:pPr marL="717550" marR="0" lvl="1" indent="-35560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charset="0"/>
                <a:buChar char="►"/>
                <a:tabLst/>
                <a:defRPr/>
              </a:pPr>
              <a:endParaRPr kumimoji="0" lang="hu-HU" sz="1400" b="0" i="0" u="none" strike="noStrike" kern="0" cap="none" spc="0" normalizeH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</a:endParaRPr>
            </a:p>
            <a:p>
              <a:pPr marL="717550" marR="0" lvl="1" indent="-35560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charset="0"/>
                <a:buChar char="►"/>
                <a:tabLst/>
                <a:defRPr/>
              </a:pPr>
              <a:endPara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691680" y="4221088"/>
          <a:ext cx="6131025" cy="18002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016225"/>
                <a:gridCol w="1371600"/>
                <a:gridCol w="1371600"/>
                <a:gridCol w="1371600"/>
              </a:tblGrid>
              <a:tr h="718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Arial" pitchFamily="34" charset="0"/>
                        </a:rPr>
                        <a:t>millió Ft</a:t>
                      </a:r>
                      <a:endParaRPr kumimoji="0" lang="en-US" sz="1200" b="0" i="1" u="none" strike="noStrike" cap="none" normalizeH="0" baseline="0" noProof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Átlagár</a:t>
                      </a: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Önkormányzati önrész összesen</a:t>
                      </a: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Bruttó ár összesen</a:t>
                      </a: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361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Szabvány pálya (14 db)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135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569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1.896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/>
                </a:tc>
              </a:tr>
              <a:tr h="356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Kispálya (47 db)</a:t>
                      </a:r>
                      <a:endParaRPr kumimoji="0" lang="en-US" sz="120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4" marR="91424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388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1.295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/>
                </a:tc>
              </a:tr>
              <a:tr h="363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Grundpálya (11db)</a:t>
                      </a:r>
                      <a:endParaRPr kumimoji="0" lang="en-US" sz="120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4" marR="91424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157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4" marR="91424" marT="45712" marB="45712" anchor="ctr" horzOverflow="overflow"/>
                </a:tc>
              </a:tr>
            </a:tbl>
          </a:graphicData>
        </a:graphic>
      </p:graphicFrame>
      <p:cxnSp>
        <p:nvCxnSpPr>
          <p:cNvPr id="33" name="Elbow Connector 26"/>
          <p:cNvCxnSpPr/>
          <p:nvPr/>
        </p:nvCxnSpPr>
        <p:spPr>
          <a:xfrm rot="16200000" flipH="1">
            <a:off x="539553" y="4293097"/>
            <a:ext cx="1152128" cy="864094"/>
          </a:xfrm>
          <a:prstGeom prst="bentConnector3">
            <a:avLst>
              <a:gd name="adj1" fmla="val 99948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u-HU" dirty="0" smtClean="0">
                <a:cs typeface="Arial" pitchFamily="34" charset="0"/>
              </a:rPr>
              <a:t>Összegzés</a:t>
            </a:r>
            <a:endParaRPr lang="en-US" dirty="0">
              <a:cs typeface="Arial" pitchFamily="34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179512" y="1484784"/>
            <a:ext cx="84969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17550" lvl="1" indent="-355600">
              <a:spcBef>
                <a:spcPct val="20000"/>
              </a:spcBef>
              <a:spcAft>
                <a:spcPts val="600"/>
              </a:spcAft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2400" kern="0" dirty="0" smtClean="0">
                <a:solidFill>
                  <a:srgbClr val="646464"/>
                </a:solidFill>
                <a:latin typeface="+mj-lt"/>
                <a:cs typeface="Arial" pitchFamily="34" charset="0"/>
              </a:rPr>
              <a:t>Összességében megállapítható, hogy az Országos Pályaépítési Program illeszkedik a Magyar Labdarúgó Szövetség stratégiájába</a:t>
            </a:r>
          </a:p>
          <a:p>
            <a:pPr marL="717550" lvl="1" indent="-355600">
              <a:spcBef>
                <a:spcPct val="20000"/>
              </a:spcBef>
              <a:spcAft>
                <a:spcPts val="600"/>
              </a:spcAft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2400" kern="0" dirty="0" smtClean="0">
                <a:solidFill>
                  <a:srgbClr val="646464"/>
                </a:solidFill>
                <a:latin typeface="+mj-lt"/>
                <a:cs typeface="Arial" pitchFamily="34" charset="0"/>
              </a:rPr>
              <a:t>2012. évben az Országos Pályaépítési Program keretében 72 pálya épült meg, a 2013. évi terv további mintegy 100 pálya építését tartalmazza</a:t>
            </a:r>
          </a:p>
          <a:p>
            <a:pPr marL="717550" lvl="1" indent="-355600">
              <a:spcBef>
                <a:spcPct val="20000"/>
              </a:spcBef>
              <a:spcAft>
                <a:spcPts val="600"/>
              </a:spcAft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2400" kern="0" dirty="0" smtClean="0">
                <a:solidFill>
                  <a:srgbClr val="646464"/>
                </a:solidFill>
                <a:latin typeface="+mj-lt"/>
                <a:cs typeface="Arial" pitchFamily="34" charset="0"/>
              </a:rPr>
              <a:t>Az ellenőrzés tapasztalatai alapján elmondható, hogy a program pénzügyileg transzparens és az elszámolás megbízható</a:t>
            </a:r>
          </a:p>
          <a:p>
            <a:pPr marL="717550" lvl="1" indent="-355600">
              <a:spcBef>
                <a:spcPct val="20000"/>
              </a:spcBef>
              <a:spcAft>
                <a:spcPts val="600"/>
              </a:spcAft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2400" kern="0" dirty="0" smtClean="0">
                <a:solidFill>
                  <a:srgbClr val="646464"/>
                </a:solidFill>
                <a:latin typeface="+mj-lt"/>
                <a:cs typeface="Arial" pitchFamily="34" charset="0"/>
              </a:rPr>
              <a:t>A </a:t>
            </a:r>
            <a:r>
              <a:rPr kumimoji="0" lang="hu-HU" sz="2400" i="0" u="none" strike="noStrike" kern="0" cap="none" spc="0" normalizeH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+mj-lt"/>
                <a:cs typeface="Arial" pitchFamily="34" charset="0"/>
              </a:rPr>
              <a:t>2013. évi programra, a pályaépítések harmadik ütemére már lehet jelentkezni </a:t>
            </a:r>
            <a:endParaRPr kumimoji="0" lang="hu-HU" sz="2400" i="0" u="none" strike="noStrike" kern="0" cap="none" spc="0" normalizeH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717550" marR="0" lvl="1" indent="-355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charset="0"/>
              <a:buChar char="►"/>
              <a:tabLst/>
              <a:defRPr/>
            </a:pPr>
            <a:endParaRPr kumimoji="0" lang="hu-HU" sz="11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259632" y="2996952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KÖSZÖNÖM A FIGYELMET!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4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y statement slide">
  <a:themeElements>
    <a:clrScheme name="Key statement slide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Key statement slid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ey statement slide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EY_PPT_Template_White</Template>
  <TotalTime>11982</TotalTime>
  <Words>1422</Words>
  <Application>Microsoft Office PowerPoint</Application>
  <PresentationFormat>On-screen Show (4:3)</PresentationFormat>
  <Paragraphs>183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Key statement slide</vt:lpstr>
      <vt:lpstr>Office-téma</vt:lpstr>
      <vt:lpstr>LOREM IPSUM DOLOR SIT</vt:lpstr>
      <vt:lpstr>Létesítményprogram 2012</vt:lpstr>
      <vt:lpstr>Az Országos pályaépítési program működése</vt:lpstr>
      <vt:lpstr>A megépült labdarúgópályák típusai</vt:lpstr>
      <vt:lpstr>Az Országos pályaépítési program által megépült labdarugó pályák száma és a beruházások értéke</vt:lpstr>
      <vt:lpstr>A megvalósítás és fenntarthatóság biztosítása</vt:lpstr>
      <vt:lpstr>Összegzés</vt:lpstr>
      <vt:lpstr>Slide 8</vt:lpstr>
    </vt:vector>
  </TitlesOfParts>
  <Company>Ernst &amp; Young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professzionális futball gazdasági bázisa</dc:title>
  <dc:creator>Ernst &amp; Young</dc:creator>
  <cp:lastModifiedBy>Lelkes, Tamás</cp:lastModifiedBy>
  <cp:revision>650</cp:revision>
  <dcterms:created xsi:type="dcterms:W3CDTF">2011-09-22T07:44:37Z</dcterms:created>
  <dcterms:modified xsi:type="dcterms:W3CDTF">2013-01-15T16:27:27Z</dcterms:modified>
</cp:coreProperties>
</file>