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6" r:id="rId2"/>
    <p:sldId id="274" r:id="rId3"/>
    <p:sldId id="280" r:id="rId4"/>
    <p:sldId id="278" r:id="rId5"/>
    <p:sldId id="281" r:id="rId6"/>
    <p:sldId id="259" r:id="rId7"/>
    <p:sldId id="267" r:id="rId8"/>
    <p:sldId id="257" r:id="rId9"/>
    <p:sldId id="263" r:id="rId10"/>
    <p:sldId id="284" r:id="rId11"/>
    <p:sldId id="282" r:id="rId12"/>
    <p:sldId id="283" r:id="rId13"/>
    <p:sldId id="277" r:id="rId14"/>
    <p:sldId id="27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 sz="2800">
                <a:solidFill>
                  <a:srgbClr val="996600"/>
                </a:solidFill>
                <a:latin typeface="+mj-lt"/>
              </a:defRPr>
            </a:pPr>
            <a:r>
              <a:rPr lang="hu-HU" sz="2800" dirty="0" smtClean="0">
                <a:solidFill>
                  <a:srgbClr val="996600"/>
                </a:solidFill>
                <a:latin typeface="+mj-lt"/>
              </a:rPr>
              <a:t>Utánpótlás Képzésben érintett </a:t>
            </a:r>
            <a:r>
              <a:rPr lang="hu-HU" sz="2000" b="1" dirty="0" smtClean="0">
                <a:solidFill>
                  <a:srgbClr val="996600"/>
                </a:solidFill>
                <a:latin typeface="+mj-lt"/>
              </a:rPr>
              <a:t>(U6-U19)</a:t>
            </a:r>
          </a:p>
          <a:p>
            <a:pPr>
              <a:defRPr sz="2800">
                <a:solidFill>
                  <a:srgbClr val="996600"/>
                </a:solidFill>
                <a:latin typeface="+mj-lt"/>
              </a:defRPr>
            </a:pPr>
            <a:r>
              <a:rPr lang="hu-HU" sz="2800" dirty="0" smtClean="0">
                <a:solidFill>
                  <a:srgbClr val="996600"/>
                </a:solidFill>
                <a:latin typeface="+mj-lt"/>
              </a:rPr>
              <a:t> Labdarúgók </a:t>
            </a:r>
            <a:r>
              <a:rPr lang="hu-HU" sz="2000" dirty="0" smtClean="0">
                <a:solidFill>
                  <a:srgbClr val="996600"/>
                </a:solidFill>
                <a:latin typeface="+mj-lt"/>
              </a:rPr>
              <a:t>(128 236 fő)  </a:t>
            </a:r>
          </a:p>
          <a:p>
            <a:pPr>
              <a:defRPr sz="2800">
                <a:solidFill>
                  <a:srgbClr val="996600"/>
                </a:solidFill>
                <a:latin typeface="+mj-lt"/>
              </a:defRPr>
            </a:pPr>
            <a:r>
              <a:rPr lang="hu-HU" sz="2800" dirty="0" smtClean="0">
                <a:solidFill>
                  <a:srgbClr val="996600"/>
                </a:solidFill>
                <a:latin typeface="+mj-lt"/>
              </a:rPr>
              <a:t> </a:t>
            </a:r>
            <a:r>
              <a:rPr lang="hu-HU" sz="1600" dirty="0" smtClean="0">
                <a:solidFill>
                  <a:srgbClr val="996600"/>
                </a:solidFill>
                <a:latin typeface="+mj-lt"/>
              </a:rPr>
              <a:t>2013.01.14</a:t>
            </a:r>
            <a:endParaRPr lang="hu-HU" sz="1600" dirty="0">
              <a:solidFill>
                <a:srgbClr val="996600"/>
              </a:solidFill>
              <a:latin typeface="+mj-lt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Intézményi (versenyengedély nélkül)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General</c:formatCode>
                <c:ptCount val="1"/>
                <c:pt idx="0">
                  <c:v>42095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Érvényes Versenyengedély</c:v>
                </c:pt>
              </c:strCache>
            </c:strRef>
          </c:tx>
          <c:dLbls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General</c:formatCode>
                <c:ptCount val="1"/>
                <c:pt idx="0">
                  <c:v>86141</c:v>
                </c:pt>
              </c:numCache>
            </c:numRef>
          </c:val>
        </c:ser>
        <c:gapWidth val="55"/>
        <c:gapDepth val="55"/>
        <c:shape val="cylinder"/>
        <c:axId val="43927808"/>
        <c:axId val="45068288"/>
        <c:axId val="0"/>
      </c:bar3DChart>
      <c:catAx>
        <c:axId val="43927808"/>
        <c:scaling>
          <c:orientation val="minMax"/>
        </c:scaling>
        <c:axPos val="b"/>
        <c:numFmt formatCode="General" sourceLinked="1"/>
        <c:majorTickMark val="none"/>
        <c:tickLblPos val="nextTo"/>
        <c:crossAx val="45068288"/>
        <c:crosses val="autoZero"/>
        <c:auto val="1"/>
        <c:lblAlgn val="ctr"/>
        <c:lblOffset val="100"/>
      </c:catAx>
      <c:valAx>
        <c:axId val="4506828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439278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solidFill>
                <a:srgbClr val="996600"/>
              </a:solidFill>
            </a:defRPr>
          </a:pPr>
          <a:endParaRPr lang="hu-HU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/>
            </a:pPr>
            <a:r>
              <a:rPr lang="hu-HU" sz="2800" dirty="0" smtClean="0">
                <a:solidFill>
                  <a:srgbClr val="996600"/>
                </a:solidFill>
              </a:rPr>
              <a:t>Regisztrált Női Labdarúgók Száma Magyarországon</a:t>
            </a:r>
          </a:p>
          <a:p>
            <a:pPr>
              <a:defRPr/>
            </a:pPr>
            <a:r>
              <a:rPr lang="hu-HU" sz="2800" dirty="0" smtClean="0">
                <a:solidFill>
                  <a:srgbClr val="996600"/>
                </a:solidFill>
              </a:rPr>
              <a:t> </a:t>
            </a:r>
            <a:r>
              <a:rPr lang="hu-HU" sz="1600" dirty="0" smtClean="0">
                <a:solidFill>
                  <a:srgbClr val="996600"/>
                </a:solidFill>
              </a:rPr>
              <a:t>(</a:t>
            </a:r>
            <a:r>
              <a:rPr lang="hu-HU" sz="1600" b="0" dirty="0" smtClean="0">
                <a:solidFill>
                  <a:srgbClr val="996600"/>
                </a:solidFill>
              </a:rPr>
              <a:t>2013.01.14)</a:t>
            </a:r>
          </a:p>
          <a:p>
            <a:pPr>
              <a:defRPr/>
            </a:pPr>
            <a:r>
              <a:rPr lang="hu-HU" sz="2800" b="1" dirty="0" smtClean="0">
                <a:solidFill>
                  <a:srgbClr val="996600"/>
                </a:solidFill>
              </a:rPr>
              <a:t>Összesen:15 755</a:t>
            </a:r>
            <a:endParaRPr lang="hu-HU" sz="2800" b="1" dirty="0">
              <a:solidFill>
                <a:srgbClr val="996600"/>
              </a:solidFill>
            </a:endParaRPr>
          </a:p>
        </c:rich>
      </c:tx>
      <c:layout>
        <c:manualLayout>
          <c:xMode val="edge"/>
          <c:yMode val="edge"/>
          <c:x val="0.19255372591451181"/>
          <c:y val="1.24495971035898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Intézményi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General</c:formatCode>
                <c:ptCount val="1"/>
                <c:pt idx="0">
                  <c:v>10358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Versenyengedélyes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General</c:formatCode>
                <c:ptCount val="1"/>
                <c:pt idx="0">
                  <c:v>5397</c:v>
                </c:pt>
              </c:numCache>
            </c:numRef>
          </c:val>
        </c:ser>
        <c:gapWidth val="55"/>
        <c:gapDepth val="55"/>
        <c:shape val="cylinder"/>
        <c:axId val="44929792"/>
        <c:axId val="44931328"/>
        <c:axId val="0"/>
      </c:bar3DChart>
      <c:catAx>
        <c:axId val="449297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44931328"/>
        <c:crosses val="autoZero"/>
        <c:auto val="1"/>
        <c:lblAlgn val="ctr"/>
        <c:lblOffset val="100"/>
      </c:catAx>
      <c:valAx>
        <c:axId val="4493132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449297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solidFill>
                <a:srgbClr val="996600"/>
              </a:solidFill>
            </a:defRPr>
          </a:pPr>
          <a:endParaRPr lang="hu-HU"/>
        </a:p>
      </c:txPr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ABD3B-4DD7-4022-92C1-D9BB01A0AB7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F91891D-59F8-4E72-916F-88136DBBB2EA}">
      <dgm:prSet phldrT="[Szöveg]"/>
      <dgm:spPr>
        <a:xfrm>
          <a:off x="25121" y="667929"/>
          <a:ext cx="8662724" cy="1261622"/>
        </a:xfrm>
        <a:prstGeom prst="rightArrow">
          <a:avLst>
            <a:gd name="adj1" fmla="val 50000"/>
            <a:gd name="adj2" fmla="val 50000"/>
          </a:avLst>
        </a:prstGeom>
        <a:solidFill>
          <a:srgbClr val="FF0000"/>
        </a:solidFill>
        <a:ln w="25400" cap="flat" cmpd="sng" algn="ctr">
          <a:solidFill>
            <a:srgbClr val="9966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hu-HU" b="1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2010/11</a:t>
          </a:r>
          <a:endParaRPr lang="hu-HU" b="1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D4C61812-1B42-41CA-A458-D39C6F9A0FF8}" type="parTrans" cxnId="{D724C230-CDBE-40D4-94C6-168F6B40DB97}">
      <dgm:prSet/>
      <dgm:spPr/>
      <dgm:t>
        <a:bodyPr/>
        <a:lstStyle/>
        <a:p>
          <a:endParaRPr lang="hu-HU"/>
        </a:p>
      </dgm:t>
    </dgm:pt>
    <dgm:pt modelId="{1729C61E-FDCD-4840-A654-9B34B8C63345}" type="sibTrans" cxnId="{D724C230-CDBE-40D4-94C6-168F6B40DB97}">
      <dgm:prSet/>
      <dgm:spPr/>
      <dgm:t>
        <a:bodyPr/>
        <a:lstStyle/>
        <a:p>
          <a:endParaRPr lang="hu-HU"/>
        </a:p>
      </dgm:t>
    </dgm:pt>
    <dgm:pt modelId="{DF3FBDB4-53EA-4E76-B67C-957C1F6E086C}">
      <dgm:prSet phldrT="[Szöveg]" custT="1"/>
      <dgm:spPr>
        <a:xfrm>
          <a:off x="25121" y="1640822"/>
          <a:ext cx="2668119" cy="243034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hu-HU" sz="2000" b="1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Struktúra felépítése</a:t>
          </a:r>
          <a:endParaRPr lang="hu-HU" sz="2000" b="1" dirty="0">
            <a:solidFill>
              <a:srgbClr val="996600"/>
            </a:solidFill>
            <a:latin typeface="+mn-lt"/>
            <a:ea typeface="+mn-ea"/>
            <a:cs typeface="+mn-cs"/>
          </a:endParaRPr>
        </a:p>
      </dgm:t>
    </dgm:pt>
    <dgm:pt modelId="{61453DB6-ACA0-4B00-94EA-168CF4CB6465}" type="parTrans" cxnId="{F3D638CC-31E3-4140-8568-F41432C19350}">
      <dgm:prSet/>
      <dgm:spPr/>
      <dgm:t>
        <a:bodyPr/>
        <a:lstStyle/>
        <a:p>
          <a:endParaRPr lang="hu-HU"/>
        </a:p>
      </dgm:t>
    </dgm:pt>
    <dgm:pt modelId="{5CFEE200-49EE-443C-A747-E2FD41993FA8}" type="sibTrans" cxnId="{F3D638CC-31E3-4140-8568-F41432C19350}">
      <dgm:prSet/>
      <dgm:spPr/>
      <dgm:t>
        <a:bodyPr/>
        <a:lstStyle/>
        <a:p>
          <a:endParaRPr lang="hu-HU"/>
        </a:p>
      </dgm:t>
    </dgm:pt>
    <dgm:pt modelId="{BD18422E-DB16-4746-AFCE-F98D0879D9F5}">
      <dgm:prSet phldrT="[Szöveg]"/>
      <dgm:spPr>
        <a:xfrm>
          <a:off x="2693240" y="1088470"/>
          <a:ext cx="5994605" cy="1261622"/>
        </a:xfrm>
        <a:prstGeom prst="rightArrow">
          <a:avLst>
            <a:gd name="adj1" fmla="val 50000"/>
            <a:gd name="adj2" fmla="val 50000"/>
          </a:avLst>
        </a:prstGeom>
        <a:solidFill>
          <a:srgbClr val="FFFFFF"/>
        </a:solidFill>
        <a:ln w="25400" cap="flat" cmpd="sng" algn="ctr">
          <a:solidFill>
            <a:srgbClr val="9966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b="1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2011/12</a:t>
          </a:r>
          <a:endParaRPr lang="hu-HU" b="1" dirty="0">
            <a:solidFill>
              <a:srgbClr val="996600"/>
            </a:solidFill>
            <a:latin typeface="+mn-lt"/>
            <a:ea typeface="+mn-ea"/>
            <a:cs typeface="+mn-cs"/>
          </a:endParaRPr>
        </a:p>
      </dgm:t>
    </dgm:pt>
    <dgm:pt modelId="{D5461322-48D0-4D86-B5AC-F03B69360DF0}" type="parTrans" cxnId="{8CFEED37-F280-48E0-AFEA-C25F398980B8}">
      <dgm:prSet/>
      <dgm:spPr/>
      <dgm:t>
        <a:bodyPr/>
        <a:lstStyle/>
        <a:p>
          <a:endParaRPr lang="hu-HU"/>
        </a:p>
      </dgm:t>
    </dgm:pt>
    <dgm:pt modelId="{A957C407-8C18-4FDC-BADB-E85B409CCEB4}" type="sibTrans" cxnId="{8CFEED37-F280-48E0-AFEA-C25F398980B8}">
      <dgm:prSet/>
      <dgm:spPr/>
      <dgm:t>
        <a:bodyPr/>
        <a:lstStyle/>
        <a:p>
          <a:endParaRPr lang="hu-HU"/>
        </a:p>
      </dgm:t>
    </dgm:pt>
    <dgm:pt modelId="{201D8F49-6AF2-4FAE-A7A7-3973297C295D}">
      <dgm:prSet phldrT="[Szöveg]" custT="1"/>
      <dgm:spPr>
        <a:xfrm>
          <a:off x="2693240" y="2061363"/>
          <a:ext cx="2668119" cy="243034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hu-HU" sz="2000" b="1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Létszám növelés</a:t>
          </a:r>
          <a:endParaRPr lang="hu-HU" sz="2000" b="1" dirty="0">
            <a:solidFill>
              <a:srgbClr val="996600"/>
            </a:solidFill>
            <a:latin typeface="+mn-lt"/>
            <a:ea typeface="+mn-ea"/>
            <a:cs typeface="+mn-cs"/>
          </a:endParaRPr>
        </a:p>
      </dgm:t>
    </dgm:pt>
    <dgm:pt modelId="{BF686741-E5B6-4F12-873A-BB8D81AB9A30}" type="parTrans" cxnId="{050DC969-0A02-4360-98D7-AF47D067DDFB}">
      <dgm:prSet/>
      <dgm:spPr/>
      <dgm:t>
        <a:bodyPr/>
        <a:lstStyle/>
        <a:p>
          <a:endParaRPr lang="hu-HU"/>
        </a:p>
      </dgm:t>
    </dgm:pt>
    <dgm:pt modelId="{4E8CC0BA-A74D-4B74-8A6E-7A46020E4294}" type="sibTrans" cxnId="{050DC969-0A02-4360-98D7-AF47D067DDFB}">
      <dgm:prSet/>
      <dgm:spPr/>
      <dgm:t>
        <a:bodyPr/>
        <a:lstStyle/>
        <a:p>
          <a:endParaRPr lang="hu-HU"/>
        </a:p>
      </dgm:t>
    </dgm:pt>
    <dgm:pt modelId="{C6DFF433-AC0C-451F-883C-6D1B943C433F}">
      <dgm:prSet phldrT="[Szöveg]"/>
      <dgm:spPr>
        <a:xfrm>
          <a:off x="5361360" y="1509011"/>
          <a:ext cx="3326486" cy="1261622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25400" cap="flat" cmpd="sng" algn="ctr">
          <a:solidFill>
            <a:srgbClr val="9966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b="1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2012/13</a:t>
          </a:r>
          <a:endParaRPr lang="hu-HU" b="1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4390161B-B794-46D9-A3AF-D33444A824CF}" type="parTrans" cxnId="{0D81E187-C257-4D2D-A938-C4A988152DC0}">
      <dgm:prSet/>
      <dgm:spPr/>
      <dgm:t>
        <a:bodyPr/>
        <a:lstStyle/>
        <a:p>
          <a:endParaRPr lang="hu-HU"/>
        </a:p>
      </dgm:t>
    </dgm:pt>
    <dgm:pt modelId="{BAC9E372-E062-42CB-87D0-5874D3423927}" type="sibTrans" cxnId="{0D81E187-C257-4D2D-A938-C4A988152DC0}">
      <dgm:prSet/>
      <dgm:spPr/>
      <dgm:t>
        <a:bodyPr/>
        <a:lstStyle/>
        <a:p>
          <a:endParaRPr lang="hu-HU"/>
        </a:p>
      </dgm:t>
    </dgm:pt>
    <dgm:pt modelId="{0D22D466-BFF7-4764-9A19-F4F56D07FF22}">
      <dgm:prSet phldrT="[Szöveg]" custT="1"/>
      <dgm:spPr>
        <a:xfrm>
          <a:off x="5397953" y="2481904"/>
          <a:ext cx="2594932" cy="2394781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hu-HU" sz="1800" b="1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Intézményi Tömegbázis megduplázása</a:t>
          </a:r>
        </a:p>
      </dgm:t>
    </dgm:pt>
    <dgm:pt modelId="{43CA2A83-0600-4BEF-8DE4-B7C606C06E29}" type="parTrans" cxnId="{416EB6FB-F100-4B58-96D4-28CE4DE6D97F}">
      <dgm:prSet/>
      <dgm:spPr/>
      <dgm:t>
        <a:bodyPr/>
        <a:lstStyle/>
        <a:p>
          <a:endParaRPr lang="hu-HU"/>
        </a:p>
      </dgm:t>
    </dgm:pt>
    <dgm:pt modelId="{AB253DAE-7042-4092-9F72-923AF383C076}" type="sibTrans" cxnId="{416EB6FB-F100-4B58-96D4-28CE4DE6D97F}">
      <dgm:prSet/>
      <dgm:spPr/>
      <dgm:t>
        <a:bodyPr/>
        <a:lstStyle/>
        <a:p>
          <a:endParaRPr lang="hu-HU"/>
        </a:p>
      </dgm:t>
    </dgm:pt>
    <dgm:pt modelId="{116D0167-5AB0-4ABB-8DCE-5663F847B812}">
      <dgm:prSet phldrT="[Szöveg]" custT="1"/>
      <dgm:spPr>
        <a:xfrm>
          <a:off x="25121" y="1640822"/>
          <a:ext cx="2668119" cy="243034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hu-HU" sz="2000" b="1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Mozgósítás</a:t>
          </a:r>
          <a:endParaRPr lang="hu-HU" sz="2000" b="1" dirty="0">
            <a:solidFill>
              <a:srgbClr val="996600"/>
            </a:solidFill>
            <a:latin typeface="+mn-lt"/>
            <a:ea typeface="+mn-ea"/>
            <a:cs typeface="+mn-cs"/>
          </a:endParaRPr>
        </a:p>
      </dgm:t>
    </dgm:pt>
    <dgm:pt modelId="{84E9AAC4-A93A-4407-8156-1B2547928472}" type="parTrans" cxnId="{6C31DF4B-7F2D-422B-B968-935C5B8C2F9E}">
      <dgm:prSet/>
      <dgm:spPr/>
      <dgm:t>
        <a:bodyPr/>
        <a:lstStyle/>
        <a:p>
          <a:endParaRPr lang="hu-HU"/>
        </a:p>
      </dgm:t>
    </dgm:pt>
    <dgm:pt modelId="{FD18219C-D16E-442C-AE29-DF878CB3C265}" type="sibTrans" cxnId="{6C31DF4B-7F2D-422B-B968-935C5B8C2F9E}">
      <dgm:prSet/>
      <dgm:spPr/>
      <dgm:t>
        <a:bodyPr/>
        <a:lstStyle/>
        <a:p>
          <a:endParaRPr lang="hu-HU"/>
        </a:p>
      </dgm:t>
    </dgm:pt>
    <dgm:pt modelId="{5877C589-5DF5-46D2-B216-F361534D4418}">
      <dgm:prSet phldrT="[Szöveg]" custT="1"/>
      <dgm:spPr>
        <a:xfrm>
          <a:off x="25121" y="1640822"/>
          <a:ext cx="2668119" cy="243034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hu-HU" sz="2000" b="1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Szakember kiválasztás</a:t>
          </a:r>
          <a:endParaRPr lang="hu-HU" sz="2000" b="1" dirty="0">
            <a:solidFill>
              <a:srgbClr val="996600"/>
            </a:solidFill>
            <a:latin typeface="+mn-lt"/>
            <a:ea typeface="+mn-ea"/>
            <a:cs typeface="+mn-cs"/>
          </a:endParaRPr>
        </a:p>
      </dgm:t>
    </dgm:pt>
    <dgm:pt modelId="{C39E1ABC-2415-4E15-A9BB-1E1DC262923E}" type="parTrans" cxnId="{83DEFE3C-38A8-489A-B226-D0E5BABB11A3}">
      <dgm:prSet/>
      <dgm:spPr/>
      <dgm:t>
        <a:bodyPr/>
        <a:lstStyle/>
        <a:p>
          <a:endParaRPr lang="hu-HU"/>
        </a:p>
      </dgm:t>
    </dgm:pt>
    <dgm:pt modelId="{92785962-8150-48DE-9750-EAE9E294F670}" type="sibTrans" cxnId="{83DEFE3C-38A8-489A-B226-D0E5BABB11A3}">
      <dgm:prSet/>
      <dgm:spPr/>
      <dgm:t>
        <a:bodyPr/>
        <a:lstStyle/>
        <a:p>
          <a:endParaRPr lang="hu-HU"/>
        </a:p>
      </dgm:t>
    </dgm:pt>
    <dgm:pt modelId="{44A9E6FA-754A-4879-AB12-B55FE9C2FAC7}">
      <dgm:prSet phldrT="[Szöveg]" custT="1"/>
      <dgm:spPr>
        <a:xfrm>
          <a:off x="2693240" y="2061363"/>
          <a:ext cx="2668119" cy="243034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hu-HU" sz="2000" b="1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Szakmai program megvalósításának kezdete</a:t>
          </a:r>
          <a:endParaRPr lang="hu-HU" sz="2000" b="1" dirty="0">
            <a:solidFill>
              <a:srgbClr val="996600"/>
            </a:solidFill>
            <a:latin typeface="+mn-lt"/>
            <a:ea typeface="+mn-ea"/>
            <a:cs typeface="+mn-cs"/>
          </a:endParaRPr>
        </a:p>
      </dgm:t>
    </dgm:pt>
    <dgm:pt modelId="{9DECC4F5-FE88-45E9-9B1D-E7E8CAD124D5}" type="parTrans" cxnId="{87B9CD3E-42ED-492D-A615-745602F9835F}">
      <dgm:prSet/>
      <dgm:spPr/>
      <dgm:t>
        <a:bodyPr/>
        <a:lstStyle/>
        <a:p>
          <a:endParaRPr lang="hu-HU"/>
        </a:p>
      </dgm:t>
    </dgm:pt>
    <dgm:pt modelId="{B0C0295C-2373-4228-B8DF-00739E960536}" type="sibTrans" cxnId="{87B9CD3E-42ED-492D-A615-745602F9835F}">
      <dgm:prSet/>
      <dgm:spPr/>
      <dgm:t>
        <a:bodyPr/>
        <a:lstStyle/>
        <a:p>
          <a:endParaRPr lang="hu-HU"/>
        </a:p>
      </dgm:t>
    </dgm:pt>
    <dgm:pt modelId="{D670CBB4-E9AB-4C82-B980-CCFF66FC5FA4}">
      <dgm:prSet phldrT="[Szöveg]" custT="1"/>
      <dgm:spPr>
        <a:xfrm>
          <a:off x="2693240" y="2061363"/>
          <a:ext cx="2668119" cy="243034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hu-HU" sz="2000" b="1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Tehetségek regisztrálása</a:t>
          </a:r>
          <a:endParaRPr lang="hu-HU" sz="2000" b="1" dirty="0">
            <a:solidFill>
              <a:srgbClr val="996600"/>
            </a:solidFill>
            <a:latin typeface="+mn-lt"/>
            <a:ea typeface="+mn-ea"/>
            <a:cs typeface="+mn-cs"/>
          </a:endParaRPr>
        </a:p>
      </dgm:t>
    </dgm:pt>
    <dgm:pt modelId="{515353E7-C106-45D1-B120-21AAF4580C72}" type="parTrans" cxnId="{B33ED67E-FF8F-427C-8A69-650ABA2AB84B}">
      <dgm:prSet/>
      <dgm:spPr/>
      <dgm:t>
        <a:bodyPr/>
        <a:lstStyle/>
        <a:p>
          <a:endParaRPr lang="hu-HU"/>
        </a:p>
      </dgm:t>
    </dgm:pt>
    <dgm:pt modelId="{98CF7364-4F27-40B3-927F-3C49E49A401E}" type="sibTrans" cxnId="{B33ED67E-FF8F-427C-8A69-650ABA2AB84B}">
      <dgm:prSet/>
      <dgm:spPr/>
      <dgm:t>
        <a:bodyPr/>
        <a:lstStyle/>
        <a:p>
          <a:endParaRPr lang="hu-HU"/>
        </a:p>
      </dgm:t>
    </dgm:pt>
    <dgm:pt modelId="{0EAA79AA-0183-40CC-99D8-CF084282C66C}">
      <dgm:prSet phldrT="[Szöveg]" custT="1"/>
      <dgm:spPr>
        <a:xfrm>
          <a:off x="5397953" y="2481904"/>
          <a:ext cx="2594932" cy="2394781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hu-HU" sz="1800" b="1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Tehetségek kiválasztása</a:t>
          </a:r>
        </a:p>
      </dgm:t>
    </dgm:pt>
    <dgm:pt modelId="{5B9A47FD-E487-486D-98DB-916D35FA5F6C}" type="parTrans" cxnId="{F7DBCA70-1E11-4844-8341-3E125CD3C277}">
      <dgm:prSet/>
      <dgm:spPr/>
      <dgm:t>
        <a:bodyPr/>
        <a:lstStyle/>
        <a:p>
          <a:endParaRPr lang="hu-HU"/>
        </a:p>
      </dgm:t>
    </dgm:pt>
    <dgm:pt modelId="{F88DCB30-F0B7-4FA9-8964-279E7517458A}" type="sibTrans" cxnId="{F7DBCA70-1E11-4844-8341-3E125CD3C277}">
      <dgm:prSet/>
      <dgm:spPr/>
      <dgm:t>
        <a:bodyPr/>
        <a:lstStyle/>
        <a:p>
          <a:endParaRPr lang="hu-HU"/>
        </a:p>
      </dgm:t>
    </dgm:pt>
    <dgm:pt modelId="{BC03680D-579B-4CDB-B8E6-27B90FF95BB8}">
      <dgm:prSet phldrT="[Szöveg]" custT="1"/>
      <dgm:spPr>
        <a:xfrm>
          <a:off x="5397953" y="2481904"/>
          <a:ext cx="2594932" cy="2394781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hu-HU" sz="1800" b="1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Tehetségek Kiemelt Foglalkoztatása</a:t>
          </a:r>
        </a:p>
      </dgm:t>
    </dgm:pt>
    <dgm:pt modelId="{5AB585C5-5B27-47D1-8DCA-9888CB0BD5ED}" type="parTrans" cxnId="{872C2294-F7FC-4874-B3F6-9E4368357722}">
      <dgm:prSet/>
      <dgm:spPr/>
      <dgm:t>
        <a:bodyPr/>
        <a:lstStyle/>
        <a:p>
          <a:endParaRPr lang="hu-HU"/>
        </a:p>
      </dgm:t>
    </dgm:pt>
    <dgm:pt modelId="{56100F2F-B077-4EAB-B3C0-3708151C351F}" type="sibTrans" cxnId="{872C2294-F7FC-4874-B3F6-9E4368357722}">
      <dgm:prSet/>
      <dgm:spPr/>
      <dgm:t>
        <a:bodyPr/>
        <a:lstStyle/>
        <a:p>
          <a:endParaRPr lang="hu-HU"/>
        </a:p>
      </dgm:t>
    </dgm:pt>
    <dgm:pt modelId="{0A52B1D0-4806-4D47-AAD6-5E57AD30AE4E}">
      <dgm:prSet phldrT="[Szöveg]" custT="1"/>
      <dgm:spPr>
        <a:xfrm>
          <a:off x="5397953" y="2481904"/>
          <a:ext cx="2594932" cy="2394781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hu-HU" sz="1800" b="1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Az OTP-MOL Bozsik-program és az Akadémiák kapcsolatának  elmélyítése</a:t>
          </a:r>
        </a:p>
      </dgm:t>
    </dgm:pt>
    <dgm:pt modelId="{57CB1516-FC10-4BEE-B4F3-CB099E060D27}" type="parTrans" cxnId="{9AF4628D-6998-4B6B-8D12-132697AEB4BD}">
      <dgm:prSet/>
      <dgm:spPr/>
      <dgm:t>
        <a:bodyPr/>
        <a:lstStyle/>
        <a:p>
          <a:endParaRPr lang="hu-HU"/>
        </a:p>
      </dgm:t>
    </dgm:pt>
    <dgm:pt modelId="{15520253-711F-4C34-9151-9756D85E7199}" type="sibTrans" cxnId="{9AF4628D-6998-4B6B-8D12-132697AEB4BD}">
      <dgm:prSet/>
      <dgm:spPr/>
      <dgm:t>
        <a:bodyPr/>
        <a:lstStyle/>
        <a:p>
          <a:endParaRPr lang="hu-HU"/>
        </a:p>
      </dgm:t>
    </dgm:pt>
    <dgm:pt modelId="{73F1947A-4E45-4144-8F51-7C673AF56C81}">
      <dgm:prSet phldrT="[Szöveg]" custT="1"/>
      <dgm:spPr>
        <a:xfrm>
          <a:off x="5397953" y="2481904"/>
          <a:ext cx="2594932" cy="2394781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hu-HU" sz="1800" b="1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Szakemberek továbbképzése</a:t>
          </a:r>
        </a:p>
      </dgm:t>
    </dgm:pt>
    <dgm:pt modelId="{BEAD8EA7-1B78-41D6-AD54-F8E376DC5D27}" type="parTrans" cxnId="{4B0858BE-2AD6-4647-B1E9-71B77068CBBC}">
      <dgm:prSet/>
      <dgm:spPr/>
      <dgm:t>
        <a:bodyPr/>
        <a:lstStyle/>
        <a:p>
          <a:endParaRPr lang="hu-HU"/>
        </a:p>
      </dgm:t>
    </dgm:pt>
    <dgm:pt modelId="{5A5E82AA-DD24-40FF-A876-34D8E632F963}" type="sibTrans" cxnId="{4B0858BE-2AD6-4647-B1E9-71B77068CBBC}">
      <dgm:prSet/>
      <dgm:spPr/>
      <dgm:t>
        <a:bodyPr/>
        <a:lstStyle/>
        <a:p>
          <a:endParaRPr lang="hu-HU"/>
        </a:p>
      </dgm:t>
    </dgm:pt>
    <dgm:pt modelId="{3C14D30F-7ECC-463C-B3D7-9F6265D89BAA}">
      <dgm:prSet phldrT="[Szöveg]" custT="1"/>
      <dgm:spPr>
        <a:xfrm>
          <a:off x="2693240" y="2061363"/>
          <a:ext cx="2668119" cy="243034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endParaRPr lang="hu-HU" sz="2000" b="1" dirty="0">
            <a:solidFill>
              <a:srgbClr val="996600"/>
            </a:solidFill>
            <a:latin typeface="+mn-lt"/>
            <a:ea typeface="+mn-ea"/>
            <a:cs typeface="+mn-cs"/>
          </a:endParaRPr>
        </a:p>
      </dgm:t>
    </dgm:pt>
    <dgm:pt modelId="{7E2A85D0-A546-423F-BBB8-82FBF8C84FA7}" type="parTrans" cxnId="{56BC88D5-66FB-4E14-A5B9-97538D25EF9F}">
      <dgm:prSet/>
      <dgm:spPr/>
      <dgm:t>
        <a:bodyPr/>
        <a:lstStyle/>
        <a:p>
          <a:endParaRPr lang="hu-HU"/>
        </a:p>
      </dgm:t>
    </dgm:pt>
    <dgm:pt modelId="{780DE377-2276-43A4-84DA-0EEFBC22CF39}" type="sibTrans" cxnId="{56BC88D5-66FB-4E14-A5B9-97538D25EF9F}">
      <dgm:prSet/>
      <dgm:spPr/>
      <dgm:t>
        <a:bodyPr/>
        <a:lstStyle/>
        <a:p>
          <a:endParaRPr lang="hu-HU"/>
        </a:p>
      </dgm:t>
    </dgm:pt>
    <dgm:pt modelId="{66C67E61-4021-43CD-924C-91F84499353C}">
      <dgm:prSet phldrT="[Szöveg]" custT="1"/>
      <dgm:spPr>
        <a:xfrm>
          <a:off x="25121" y="1640822"/>
          <a:ext cx="2668119" cy="243034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endParaRPr lang="hu-HU" sz="1600" b="1" dirty="0">
            <a:solidFill>
              <a:srgbClr val="996600"/>
            </a:solidFill>
            <a:latin typeface="+mn-lt"/>
            <a:ea typeface="+mn-ea"/>
            <a:cs typeface="+mn-cs"/>
          </a:endParaRPr>
        </a:p>
      </dgm:t>
    </dgm:pt>
    <dgm:pt modelId="{5CC38AC2-F21E-4EF1-8105-E47084BCC4D7}" type="parTrans" cxnId="{00C83318-3BE1-4473-8E32-635F288CC621}">
      <dgm:prSet/>
      <dgm:spPr/>
      <dgm:t>
        <a:bodyPr/>
        <a:lstStyle/>
        <a:p>
          <a:endParaRPr lang="hu-HU"/>
        </a:p>
      </dgm:t>
    </dgm:pt>
    <dgm:pt modelId="{58D5F1F3-18CE-4AAB-A641-9B7053C3EF12}" type="sibTrans" cxnId="{00C83318-3BE1-4473-8E32-635F288CC621}">
      <dgm:prSet/>
      <dgm:spPr/>
      <dgm:t>
        <a:bodyPr/>
        <a:lstStyle/>
        <a:p>
          <a:endParaRPr lang="hu-HU"/>
        </a:p>
      </dgm:t>
    </dgm:pt>
    <dgm:pt modelId="{0635FD16-0AD5-4B47-80F1-D1B8C683BF35}" type="pres">
      <dgm:prSet presAssocID="{AF7ABD3B-4DD7-4022-92C1-D9BB01A0AB7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0402E1BA-5A11-4254-8F17-CBFCD5AF2B89}" type="pres">
      <dgm:prSet presAssocID="{CF91891D-59F8-4E72-916F-88136DBBB2EA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3867E1-0871-4F77-B904-EF29B46BBAF4}" type="pres">
      <dgm:prSet presAssocID="{CF91891D-59F8-4E72-916F-88136DBBB2EA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3D3F86-8388-40B2-8243-C23F7DD6B8F0}" type="pres">
      <dgm:prSet presAssocID="{BD18422E-DB16-4746-AFCE-F98D0879D9F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B23D73-1505-49DA-9A6B-12E70C1E5C04}" type="pres">
      <dgm:prSet presAssocID="{BD18422E-DB16-4746-AFCE-F98D0879D9F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0C53861-2490-474D-BDF1-C53001F1C0B7}" type="pres">
      <dgm:prSet presAssocID="{C6DFF433-AC0C-451F-883C-6D1B943C433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089984-96B5-4755-8A34-2955B90058AC}" type="pres">
      <dgm:prSet presAssocID="{C6DFF433-AC0C-451F-883C-6D1B943C433F}" presName="childText3" presStyleLbl="solidAlignAcc1" presStyleIdx="2" presStyleCnt="3" custScaleX="102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3DEFE3C-38A8-489A-B226-D0E5BABB11A3}" srcId="{CF91891D-59F8-4E72-916F-88136DBBB2EA}" destId="{5877C589-5DF5-46D2-B216-F361534D4418}" srcOrd="3" destOrd="0" parTransId="{C39E1ABC-2415-4E15-A9BB-1E1DC262923E}" sibTransId="{92785962-8150-48DE-9750-EAE9E294F670}"/>
    <dgm:cxn modelId="{B8C40D53-3F66-402D-A8EC-9454C1DDC6C4}" type="presOf" srcId="{3C14D30F-7ECC-463C-B3D7-9F6265D89BAA}" destId="{ECB23D73-1505-49DA-9A6B-12E70C1E5C04}" srcOrd="0" destOrd="0" presId="urn:microsoft.com/office/officeart/2009/3/layout/IncreasingArrowsProcess"/>
    <dgm:cxn modelId="{F89D8E9A-2BE1-4F71-B065-62370D7D4DCB}" type="presOf" srcId="{BC03680D-579B-4CDB-B8E6-27B90FF95BB8}" destId="{C5089984-96B5-4755-8A34-2955B90058AC}" srcOrd="0" destOrd="2" presId="urn:microsoft.com/office/officeart/2009/3/layout/IncreasingArrowsProcess"/>
    <dgm:cxn modelId="{39FDD360-70DA-43A4-87E3-8D810F64C283}" type="presOf" srcId="{C6DFF433-AC0C-451F-883C-6D1B943C433F}" destId="{A0C53861-2490-474D-BDF1-C53001F1C0B7}" srcOrd="0" destOrd="0" presId="urn:microsoft.com/office/officeart/2009/3/layout/IncreasingArrowsProcess"/>
    <dgm:cxn modelId="{416EB6FB-F100-4B58-96D4-28CE4DE6D97F}" srcId="{C6DFF433-AC0C-451F-883C-6D1B943C433F}" destId="{0D22D466-BFF7-4764-9A19-F4F56D07FF22}" srcOrd="0" destOrd="0" parTransId="{43CA2A83-0600-4BEF-8DE4-B7C606C06E29}" sibTransId="{AB253DAE-7042-4092-9F72-923AF383C076}"/>
    <dgm:cxn modelId="{D724C230-CDBE-40D4-94C6-168F6B40DB97}" srcId="{AF7ABD3B-4DD7-4022-92C1-D9BB01A0AB7E}" destId="{CF91891D-59F8-4E72-916F-88136DBBB2EA}" srcOrd="0" destOrd="0" parTransId="{D4C61812-1B42-41CA-A458-D39C6F9A0FF8}" sibTransId="{1729C61E-FDCD-4840-A654-9B34B8C63345}"/>
    <dgm:cxn modelId="{6AB0CA35-AB93-40B2-8D58-D331A36429A1}" type="presOf" srcId="{BD18422E-DB16-4746-AFCE-F98D0879D9F5}" destId="{D23D3F86-8388-40B2-8243-C23F7DD6B8F0}" srcOrd="0" destOrd="0" presId="urn:microsoft.com/office/officeart/2009/3/layout/IncreasingArrowsProcess"/>
    <dgm:cxn modelId="{B2834161-6B4E-4BAF-8AA2-7B30168F0FBD}" type="presOf" srcId="{AF7ABD3B-4DD7-4022-92C1-D9BB01A0AB7E}" destId="{0635FD16-0AD5-4B47-80F1-D1B8C683BF35}" srcOrd="0" destOrd="0" presId="urn:microsoft.com/office/officeart/2009/3/layout/IncreasingArrowsProcess"/>
    <dgm:cxn modelId="{050DC969-0A02-4360-98D7-AF47D067DDFB}" srcId="{BD18422E-DB16-4746-AFCE-F98D0879D9F5}" destId="{201D8F49-6AF2-4FAE-A7A7-3973297C295D}" srcOrd="1" destOrd="0" parTransId="{BF686741-E5B6-4F12-873A-BB8D81AB9A30}" sibTransId="{4E8CC0BA-A74D-4B74-8A6E-7A46020E4294}"/>
    <dgm:cxn modelId="{D6434F2C-A600-405A-83E9-9D502C902E6A}" type="presOf" srcId="{73F1947A-4E45-4144-8F51-7C673AF56C81}" destId="{C5089984-96B5-4755-8A34-2955B90058AC}" srcOrd="0" destOrd="4" presId="urn:microsoft.com/office/officeart/2009/3/layout/IncreasingArrowsProcess"/>
    <dgm:cxn modelId="{8CFEED37-F280-48E0-AFEA-C25F398980B8}" srcId="{AF7ABD3B-4DD7-4022-92C1-D9BB01A0AB7E}" destId="{BD18422E-DB16-4746-AFCE-F98D0879D9F5}" srcOrd="1" destOrd="0" parTransId="{D5461322-48D0-4D86-B5AC-F03B69360DF0}" sibTransId="{A957C407-8C18-4FDC-BADB-E85B409CCEB4}"/>
    <dgm:cxn modelId="{CBB69A6B-151C-4DA4-8F68-38DFAE367B9A}" type="presOf" srcId="{0EAA79AA-0183-40CC-99D8-CF084282C66C}" destId="{C5089984-96B5-4755-8A34-2955B90058AC}" srcOrd="0" destOrd="1" presId="urn:microsoft.com/office/officeart/2009/3/layout/IncreasingArrowsProcess"/>
    <dgm:cxn modelId="{B33ED67E-FF8F-427C-8A69-650ABA2AB84B}" srcId="{BD18422E-DB16-4746-AFCE-F98D0879D9F5}" destId="{D670CBB4-E9AB-4C82-B980-CCFF66FC5FA4}" srcOrd="3" destOrd="0" parTransId="{515353E7-C106-45D1-B120-21AAF4580C72}" sibTransId="{98CF7364-4F27-40B3-927F-3C49E49A401E}"/>
    <dgm:cxn modelId="{38E6F82A-072B-40C9-BEAB-312902E7EA68}" type="presOf" srcId="{5877C589-5DF5-46D2-B216-F361534D4418}" destId="{D23867E1-0871-4F77-B904-EF29B46BBAF4}" srcOrd="0" destOrd="3" presId="urn:microsoft.com/office/officeart/2009/3/layout/IncreasingArrowsProcess"/>
    <dgm:cxn modelId="{BC27480F-3750-4A95-BBDA-5F1295EC4542}" type="presOf" srcId="{CF91891D-59F8-4E72-916F-88136DBBB2EA}" destId="{0402E1BA-5A11-4254-8F17-CBFCD5AF2B89}" srcOrd="0" destOrd="0" presId="urn:microsoft.com/office/officeart/2009/3/layout/IncreasingArrowsProcess"/>
    <dgm:cxn modelId="{87B9CD3E-42ED-492D-A615-745602F9835F}" srcId="{BD18422E-DB16-4746-AFCE-F98D0879D9F5}" destId="{44A9E6FA-754A-4879-AB12-B55FE9C2FAC7}" srcOrd="2" destOrd="0" parTransId="{9DECC4F5-FE88-45E9-9B1D-E7E8CAD124D5}" sibTransId="{B0C0295C-2373-4228-B8DF-00739E960536}"/>
    <dgm:cxn modelId="{F3D638CC-31E3-4140-8568-F41432C19350}" srcId="{CF91891D-59F8-4E72-916F-88136DBBB2EA}" destId="{DF3FBDB4-53EA-4E76-B67C-957C1F6E086C}" srcOrd="1" destOrd="0" parTransId="{61453DB6-ACA0-4B00-94EA-168CF4CB6465}" sibTransId="{5CFEE200-49EE-443C-A747-E2FD41993FA8}"/>
    <dgm:cxn modelId="{56BC88D5-66FB-4E14-A5B9-97538D25EF9F}" srcId="{BD18422E-DB16-4746-AFCE-F98D0879D9F5}" destId="{3C14D30F-7ECC-463C-B3D7-9F6265D89BAA}" srcOrd="0" destOrd="0" parTransId="{7E2A85D0-A546-423F-BBB8-82FBF8C84FA7}" sibTransId="{780DE377-2276-43A4-84DA-0EEFBC22CF39}"/>
    <dgm:cxn modelId="{F7DBCA70-1E11-4844-8341-3E125CD3C277}" srcId="{C6DFF433-AC0C-451F-883C-6D1B943C433F}" destId="{0EAA79AA-0183-40CC-99D8-CF084282C66C}" srcOrd="1" destOrd="0" parTransId="{5B9A47FD-E487-486D-98DB-916D35FA5F6C}" sibTransId="{F88DCB30-F0B7-4FA9-8964-279E7517458A}"/>
    <dgm:cxn modelId="{9AF4628D-6998-4B6B-8D12-132697AEB4BD}" srcId="{C6DFF433-AC0C-451F-883C-6D1B943C433F}" destId="{0A52B1D0-4806-4D47-AAD6-5E57AD30AE4E}" srcOrd="3" destOrd="0" parTransId="{57CB1516-FC10-4BEE-B4F3-CB099E060D27}" sibTransId="{15520253-711F-4C34-9151-9756D85E7199}"/>
    <dgm:cxn modelId="{C57966C1-4812-47F8-9BE1-0F7E5A59CEB8}" type="presOf" srcId="{0D22D466-BFF7-4764-9A19-F4F56D07FF22}" destId="{C5089984-96B5-4755-8A34-2955B90058AC}" srcOrd="0" destOrd="0" presId="urn:microsoft.com/office/officeart/2009/3/layout/IncreasingArrowsProcess"/>
    <dgm:cxn modelId="{404FF67C-3361-43CD-BEC2-50CD3B63BD37}" type="presOf" srcId="{0A52B1D0-4806-4D47-AAD6-5E57AD30AE4E}" destId="{C5089984-96B5-4755-8A34-2955B90058AC}" srcOrd="0" destOrd="3" presId="urn:microsoft.com/office/officeart/2009/3/layout/IncreasingArrowsProcess"/>
    <dgm:cxn modelId="{01A4FE8A-6726-46C0-A33D-66166A919718}" type="presOf" srcId="{116D0167-5AB0-4ABB-8DCE-5663F847B812}" destId="{D23867E1-0871-4F77-B904-EF29B46BBAF4}" srcOrd="0" destOrd="2" presId="urn:microsoft.com/office/officeart/2009/3/layout/IncreasingArrowsProcess"/>
    <dgm:cxn modelId="{37C377BF-3C66-42DB-BB9C-3C7B94946EF4}" type="presOf" srcId="{D670CBB4-E9AB-4C82-B980-CCFF66FC5FA4}" destId="{ECB23D73-1505-49DA-9A6B-12E70C1E5C04}" srcOrd="0" destOrd="3" presId="urn:microsoft.com/office/officeart/2009/3/layout/IncreasingArrowsProcess"/>
    <dgm:cxn modelId="{00C83318-3BE1-4473-8E32-635F288CC621}" srcId="{CF91891D-59F8-4E72-916F-88136DBBB2EA}" destId="{66C67E61-4021-43CD-924C-91F84499353C}" srcOrd="0" destOrd="0" parTransId="{5CC38AC2-F21E-4EF1-8105-E47084BCC4D7}" sibTransId="{58D5F1F3-18CE-4AAB-A641-9B7053C3EF12}"/>
    <dgm:cxn modelId="{CECE3B1B-E117-4E81-9F2F-00B6D82A4DCA}" type="presOf" srcId="{201D8F49-6AF2-4FAE-A7A7-3973297C295D}" destId="{ECB23D73-1505-49DA-9A6B-12E70C1E5C04}" srcOrd="0" destOrd="1" presId="urn:microsoft.com/office/officeart/2009/3/layout/IncreasingArrowsProcess"/>
    <dgm:cxn modelId="{4B0858BE-2AD6-4647-B1E9-71B77068CBBC}" srcId="{C6DFF433-AC0C-451F-883C-6D1B943C433F}" destId="{73F1947A-4E45-4144-8F51-7C673AF56C81}" srcOrd="4" destOrd="0" parTransId="{BEAD8EA7-1B78-41D6-AD54-F8E376DC5D27}" sibTransId="{5A5E82AA-DD24-40FF-A876-34D8E632F963}"/>
    <dgm:cxn modelId="{0D81E187-C257-4D2D-A938-C4A988152DC0}" srcId="{AF7ABD3B-4DD7-4022-92C1-D9BB01A0AB7E}" destId="{C6DFF433-AC0C-451F-883C-6D1B943C433F}" srcOrd="2" destOrd="0" parTransId="{4390161B-B794-46D9-A3AF-D33444A824CF}" sibTransId="{BAC9E372-E062-42CB-87D0-5874D3423927}"/>
    <dgm:cxn modelId="{6C31DF4B-7F2D-422B-B968-935C5B8C2F9E}" srcId="{CF91891D-59F8-4E72-916F-88136DBBB2EA}" destId="{116D0167-5AB0-4ABB-8DCE-5663F847B812}" srcOrd="2" destOrd="0" parTransId="{84E9AAC4-A93A-4407-8156-1B2547928472}" sibTransId="{FD18219C-D16E-442C-AE29-DF878CB3C265}"/>
    <dgm:cxn modelId="{AB7C4DF4-883B-47BC-9949-71597F5476D7}" type="presOf" srcId="{66C67E61-4021-43CD-924C-91F84499353C}" destId="{D23867E1-0871-4F77-B904-EF29B46BBAF4}" srcOrd="0" destOrd="0" presId="urn:microsoft.com/office/officeart/2009/3/layout/IncreasingArrowsProcess"/>
    <dgm:cxn modelId="{872C2294-F7FC-4874-B3F6-9E4368357722}" srcId="{C6DFF433-AC0C-451F-883C-6D1B943C433F}" destId="{BC03680D-579B-4CDB-B8E6-27B90FF95BB8}" srcOrd="2" destOrd="0" parTransId="{5AB585C5-5B27-47D1-8DCA-9888CB0BD5ED}" sibTransId="{56100F2F-B077-4EAB-B3C0-3708151C351F}"/>
    <dgm:cxn modelId="{55A44297-4B75-4DF2-99B7-1CEA61E00E7A}" type="presOf" srcId="{44A9E6FA-754A-4879-AB12-B55FE9C2FAC7}" destId="{ECB23D73-1505-49DA-9A6B-12E70C1E5C04}" srcOrd="0" destOrd="2" presId="urn:microsoft.com/office/officeart/2009/3/layout/IncreasingArrowsProcess"/>
    <dgm:cxn modelId="{08F16C6F-10D7-4CDC-8407-7A7B78AB47AE}" type="presOf" srcId="{DF3FBDB4-53EA-4E76-B67C-957C1F6E086C}" destId="{D23867E1-0871-4F77-B904-EF29B46BBAF4}" srcOrd="0" destOrd="1" presId="urn:microsoft.com/office/officeart/2009/3/layout/IncreasingArrowsProcess"/>
    <dgm:cxn modelId="{E3755890-647D-4AF9-92FD-27461B2F853B}" type="presParOf" srcId="{0635FD16-0AD5-4B47-80F1-D1B8C683BF35}" destId="{0402E1BA-5A11-4254-8F17-CBFCD5AF2B89}" srcOrd="0" destOrd="0" presId="urn:microsoft.com/office/officeart/2009/3/layout/IncreasingArrowsProcess"/>
    <dgm:cxn modelId="{0617A329-E1EC-4B59-A412-BE6D07D6E429}" type="presParOf" srcId="{0635FD16-0AD5-4B47-80F1-D1B8C683BF35}" destId="{D23867E1-0871-4F77-B904-EF29B46BBAF4}" srcOrd="1" destOrd="0" presId="urn:microsoft.com/office/officeart/2009/3/layout/IncreasingArrowsProcess"/>
    <dgm:cxn modelId="{05EFDCB8-B3F6-4678-AC6A-19D48CB29410}" type="presParOf" srcId="{0635FD16-0AD5-4B47-80F1-D1B8C683BF35}" destId="{D23D3F86-8388-40B2-8243-C23F7DD6B8F0}" srcOrd="2" destOrd="0" presId="urn:microsoft.com/office/officeart/2009/3/layout/IncreasingArrowsProcess"/>
    <dgm:cxn modelId="{F8894314-2483-4F66-A448-CB3DAECA6E74}" type="presParOf" srcId="{0635FD16-0AD5-4B47-80F1-D1B8C683BF35}" destId="{ECB23D73-1505-49DA-9A6B-12E70C1E5C04}" srcOrd="3" destOrd="0" presId="urn:microsoft.com/office/officeart/2009/3/layout/IncreasingArrowsProcess"/>
    <dgm:cxn modelId="{54AD4A20-BCA0-463C-8C2C-F10A0CC7B5E9}" type="presParOf" srcId="{0635FD16-0AD5-4B47-80F1-D1B8C683BF35}" destId="{A0C53861-2490-474D-BDF1-C53001F1C0B7}" srcOrd="4" destOrd="0" presId="urn:microsoft.com/office/officeart/2009/3/layout/IncreasingArrowsProcess"/>
    <dgm:cxn modelId="{ACC708C8-2BB8-4585-8FC1-47180A1603AB}" type="presParOf" srcId="{0635FD16-0AD5-4B47-80F1-D1B8C683BF35}" destId="{C5089984-96B5-4755-8A34-2955B90058A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02E1BA-5A11-4254-8F17-CBFCD5AF2B89}">
      <dsp:nvSpPr>
        <dsp:cNvPr id="0" name=""/>
        <dsp:cNvSpPr/>
      </dsp:nvSpPr>
      <dsp:spPr>
        <a:xfrm>
          <a:off x="25121" y="847949"/>
          <a:ext cx="8662724" cy="1261622"/>
        </a:xfrm>
        <a:prstGeom prst="rightArrow">
          <a:avLst>
            <a:gd name="adj1" fmla="val 50000"/>
            <a:gd name="adj2" fmla="val 50000"/>
          </a:avLst>
        </a:prstGeom>
        <a:solidFill>
          <a:srgbClr val="FF0000"/>
        </a:solidFill>
        <a:ln w="25400" cap="flat" cmpd="sng" algn="ctr">
          <a:solidFill>
            <a:srgbClr val="9966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028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2010/11</a:t>
          </a:r>
          <a:endParaRPr lang="hu-HU" sz="2400" b="1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25121" y="847949"/>
        <a:ext cx="8662724" cy="1261622"/>
      </dsp:txXfrm>
    </dsp:sp>
    <dsp:sp modelId="{D23867E1-0871-4F77-B904-EF29B46BBAF4}">
      <dsp:nvSpPr>
        <dsp:cNvPr id="0" name=""/>
        <dsp:cNvSpPr/>
      </dsp:nvSpPr>
      <dsp:spPr>
        <a:xfrm>
          <a:off x="25121" y="1820842"/>
          <a:ext cx="2668119" cy="243034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b="1" kern="1200" dirty="0">
            <a:solidFill>
              <a:srgbClr val="996600"/>
            </a:solidFill>
            <a:latin typeface="+mn-lt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Struktúra felépítése</a:t>
          </a:r>
          <a:endParaRPr lang="hu-HU" sz="2000" b="1" kern="1200" dirty="0">
            <a:solidFill>
              <a:srgbClr val="996600"/>
            </a:solidFill>
            <a:latin typeface="+mn-lt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Mozgósítás</a:t>
          </a:r>
          <a:endParaRPr lang="hu-HU" sz="2000" b="1" kern="1200" dirty="0">
            <a:solidFill>
              <a:srgbClr val="996600"/>
            </a:solidFill>
            <a:latin typeface="+mn-lt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Szakember kiválasztás</a:t>
          </a:r>
          <a:endParaRPr lang="hu-HU" sz="2000" b="1" kern="1200" dirty="0">
            <a:solidFill>
              <a:srgbClr val="996600"/>
            </a:solidFill>
            <a:latin typeface="+mn-lt"/>
            <a:ea typeface="+mn-ea"/>
            <a:cs typeface="+mn-cs"/>
          </a:endParaRPr>
        </a:p>
      </dsp:txBody>
      <dsp:txXfrm>
        <a:off x="25121" y="1820842"/>
        <a:ext cx="2668119" cy="2430349"/>
      </dsp:txXfrm>
    </dsp:sp>
    <dsp:sp modelId="{D23D3F86-8388-40B2-8243-C23F7DD6B8F0}">
      <dsp:nvSpPr>
        <dsp:cNvPr id="0" name=""/>
        <dsp:cNvSpPr/>
      </dsp:nvSpPr>
      <dsp:spPr>
        <a:xfrm>
          <a:off x="2693240" y="1268490"/>
          <a:ext cx="5994605" cy="1261622"/>
        </a:xfrm>
        <a:prstGeom prst="rightArrow">
          <a:avLst>
            <a:gd name="adj1" fmla="val 50000"/>
            <a:gd name="adj2" fmla="val 50000"/>
          </a:avLst>
        </a:prstGeom>
        <a:solidFill>
          <a:srgbClr val="FFFFFF"/>
        </a:solidFill>
        <a:ln w="25400" cap="flat" cmpd="sng" algn="ctr">
          <a:solidFill>
            <a:srgbClr val="9966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028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2011/12</a:t>
          </a:r>
          <a:endParaRPr lang="hu-HU" sz="2400" b="1" kern="1200" dirty="0">
            <a:solidFill>
              <a:srgbClr val="996600"/>
            </a:solidFill>
            <a:latin typeface="+mn-lt"/>
            <a:ea typeface="+mn-ea"/>
            <a:cs typeface="+mn-cs"/>
          </a:endParaRPr>
        </a:p>
      </dsp:txBody>
      <dsp:txXfrm>
        <a:off x="2693240" y="1268490"/>
        <a:ext cx="5994605" cy="1261622"/>
      </dsp:txXfrm>
    </dsp:sp>
    <dsp:sp modelId="{ECB23D73-1505-49DA-9A6B-12E70C1E5C04}">
      <dsp:nvSpPr>
        <dsp:cNvPr id="0" name=""/>
        <dsp:cNvSpPr/>
      </dsp:nvSpPr>
      <dsp:spPr>
        <a:xfrm>
          <a:off x="2693240" y="2241383"/>
          <a:ext cx="2668119" cy="243034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b="1" kern="1200" dirty="0">
            <a:solidFill>
              <a:srgbClr val="996600"/>
            </a:solidFill>
            <a:latin typeface="+mn-lt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Létszám növelés</a:t>
          </a:r>
          <a:endParaRPr lang="hu-HU" sz="2000" b="1" kern="1200" dirty="0">
            <a:solidFill>
              <a:srgbClr val="996600"/>
            </a:solidFill>
            <a:latin typeface="+mn-lt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Szakmai program megvalósításának kezdete</a:t>
          </a:r>
          <a:endParaRPr lang="hu-HU" sz="2000" b="1" kern="1200" dirty="0">
            <a:solidFill>
              <a:srgbClr val="996600"/>
            </a:solidFill>
            <a:latin typeface="+mn-lt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Tehetségek regisztrálása</a:t>
          </a:r>
          <a:endParaRPr lang="hu-HU" sz="2000" b="1" kern="1200" dirty="0">
            <a:solidFill>
              <a:srgbClr val="996600"/>
            </a:solidFill>
            <a:latin typeface="+mn-lt"/>
            <a:ea typeface="+mn-ea"/>
            <a:cs typeface="+mn-cs"/>
          </a:endParaRPr>
        </a:p>
      </dsp:txBody>
      <dsp:txXfrm>
        <a:off x="2693240" y="2241383"/>
        <a:ext cx="2668119" cy="2430349"/>
      </dsp:txXfrm>
    </dsp:sp>
    <dsp:sp modelId="{A0C53861-2490-474D-BDF1-C53001F1C0B7}">
      <dsp:nvSpPr>
        <dsp:cNvPr id="0" name=""/>
        <dsp:cNvSpPr/>
      </dsp:nvSpPr>
      <dsp:spPr>
        <a:xfrm>
          <a:off x="5361360" y="1689031"/>
          <a:ext cx="3326486" cy="1261622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25400" cap="flat" cmpd="sng" algn="ctr">
          <a:solidFill>
            <a:srgbClr val="9966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028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2012/13</a:t>
          </a:r>
          <a:endParaRPr lang="hu-HU" sz="2400" b="1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5361360" y="1689031"/>
        <a:ext cx="3326486" cy="1261622"/>
      </dsp:txXfrm>
    </dsp:sp>
    <dsp:sp modelId="{C5089984-96B5-4755-8A34-2955B90058AC}">
      <dsp:nvSpPr>
        <dsp:cNvPr id="0" name=""/>
        <dsp:cNvSpPr/>
      </dsp:nvSpPr>
      <dsp:spPr>
        <a:xfrm>
          <a:off x="5328595" y="2661924"/>
          <a:ext cx="2733648" cy="2394781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Intézményi Tömegbázis megduplázása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Tehetségek kiválasztása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Tehetségek Kiemelt Foglalkoztatása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Az OTP-MOL Bozsik-program és az Akadémiák kapcsolatának  elmélyítése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rgbClr val="996600"/>
              </a:solidFill>
              <a:latin typeface="+mn-lt"/>
              <a:ea typeface="+mn-ea"/>
              <a:cs typeface="+mn-cs"/>
            </a:rPr>
            <a:t>Szakemberek továbbképzése</a:t>
          </a:r>
        </a:p>
      </dsp:txBody>
      <dsp:txXfrm>
        <a:off x="5328595" y="2661924"/>
        <a:ext cx="2733648" cy="2394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A1E4-E77A-4F9B-8218-595E05B578E5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5A3B-7214-4FC5-B29E-7BA8F78F99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3797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343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1323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9159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5023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2526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4271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4355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9159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7730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420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6218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Magyar Labdarúgás Fóruma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4829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1124744"/>
            <a:ext cx="8229600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OTP-MOL BOZSIK – PROGRAM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ÚT Európa Élvonalába</a:t>
            </a:r>
            <a:endParaRPr kumimoji="0" lang="hu-HU" sz="2000" b="1" i="0" u="none" strike="noStrike" kern="0" cap="none" spc="0" normalizeH="0" baseline="0" noProof="0" dirty="0" smtClean="0">
              <a:ln>
                <a:noFill/>
              </a:ln>
              <a:solidFill>
                <a:srgbClr val="996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Tehetségkutató és Foglalkoztató program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400" b="1" kern="0" dirty="0">
              <a:solidFill>
                <a:srgbClr val="996600"/>
              </a:solidFill>
              <a:latin typeface="+mj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rgbClr val="996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400" b="1" kern="0" dirty="0">
              <a:solidFill>
                <a:srgbClr val="996600"/>
              </a:solidFill>
              <a:latin typeface="+mj-lt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400" b="1" kern="0" dirty="0" smtClean="0">
              <a:solidFill>
                <a:srgbClr val="996600"/>
              </a:solidFill>
              <a:latin typeface="+mj-lt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kern="0" dirty="0" smtClean="0">
                <a:solidFill>
                  <a:srgbClr val="996600"/>
                </a:solidFill>
                <a:latin typeface="+mj-lt"/>
              </a:rPr>
              <a:t>Kiss Baranyi Sándor</a:t>
            </a:r>
            <a:endParaRPr lang="hu-HU" sz="2400" b="1" kern="0" dirty="0" smtClean="0">
              <a:solidFill>
                <a:srgbClr val="996600"/>
              </a:solidFill>
              <a:latin typeface="+mj-lt"/>
            </a:endParaRPr>
          </a:p>
          <a:p>
            <a:pPr lvl="0" algn="r">
              <a:buNone/>
              <a:defRPr/>
            </a:pPr>
            <a:r>
              <a:rPr lang="hu-HU" sz="2400" dirty="0" smtClean="0">
                <a:solidFill>
                  <a:srgbClr val="996600"/>
                </a:solidFill>
              </a:rPr>
              <a:t>Egyesületi programvezető</a:t>
            </a:r>
            <a:r>
              <a:rPr lang="hu-HU" sz="2400" b="1" kern="0" dirty="0" smtClean="0">
                <a:solidFill>
                  <a:srgbClr val="996600"/>
                </a:solidFill>
              </a:rPr>
              <a:t> </a:t>
            </a:r>
            <a:endParaRPr lang="hu-HU" sz="2400" b="1" kern="0" dirty="0" smtClean="0">
              <a:solidFill>
                <a:srgbClr val="996600"/>
              </a:solidFill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0" cap="none" spc="0" normalizeH="0" baseline="0" noProof="0" dirty="0" smtClean="0">
              <a:ln>
                <a:noFill/>
              </a:ln>
              <a:solidFill>
                <a:srgbClr val="996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rgbClr val="996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156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-445495"/>
            <a:ext cx="9144000" cy="74789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endParaRPr lang="hu-HU" sz="2400" b="1" dirty="0" smtClean="0">
              <a:solidFill>
                <a:srgbClr val="9966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endParaRPr lang="hu-HU" sz="3200" b="1" dirty="0" smtClean="0">
              <a:solidFill>
                <a:srgbClr val="996600"/>
              </a:solidFill>
              <a:ea typeface="Times New Roman"/>
            </a:endParaRPr>
          </a:p>
          <a:p>
            <a:pPr algn="ctr"/>
            <a:r>
              <a:rPr lang="hu-HU" sz="3200" b="1" dirty="0" smtClean="0">
                <a:solidFill>
                  <a:srgbClr val="996600"/>
                </a:solidFill>
                <a:ea typeface="Times New Roman"/>
              </a:rPr>
              <a:t>ELIT FOGLALKOZTATÁS </a:t>
            </a:r>
          </a:p>
          <a:p>
            <a:pPr algn="ctr"/>
            <a:r>
              <a:rPr lang="hu-HU" sz="3200" b="1" dirty="0" smtClean="0">
                <a:solidFill>
                  <a:srgbClr val="996600"/>
                </a:solidFill>
                <a:ea typeface="Times New Roman"/>
              </a:rPr>
              <a:t>az elmúlt 2 évben</a:t>
            </a:r>
            <a:r>
              <a:rPr lang="hu-HU" sz="2800" b="1" dirty="0" smtClean="0">
                <a:solidFill>
                  <a:srgbClr val="996600"/>
                </a:solidFill>
                <a:ea typeface="Times New Roman"/>
              </a:rPr>
              <a:t>:</a:t>
            </a:r>
          </a:p>
          <a:p>
            <a:pPr algn="ctr"/>
            <a:endParaRPr lang="hu-HU" sz="2400" b="1" dirty="0" smtClean="0">
              <a:solidFill>
                <a:srgbClr val="996600"/>
              </a:solidFill>
              <a:ea typeface="Times New Roman"/>
            </a:endParaRPr>
          </a:p>
          <a:p>
            <a:pPr marL="342900" indent="-342900" algn="ctr">
              <a:buFontTx/>
              <a:buChar char="-"/>
            </a:pPr>
            <a:r>
              <a:rPr lang="hu-HU" sz="2400" b="1" dirty="0" smtClean="0">
                <a:solidFill>
                  <a:srgbClr val="996600"/>
                </a:solidFill>
                <a:ea typeface="Times New Roman"/>
              </a:rPr>
              <a:t>AKADÉMIÁK, UP CENTRUMOK</a:t>
            </a:r>
          </a:p>
          <a:p>
            <a:pPr algn="ctr"/>
            <a:r>
              <a:rPr lang="hu-HU" sz="2400" dirty="0" smtClean="0">
                <a:solidFill>
                  <a:srgbClr val="996600"/>
                </a:solidFill>
                <a:ea typeface="Times New Roman"/>
              </a:rPr>
              <a:t>Képzési műhelyek</a:t>
            </a:r>
          </a:p>
          <a:p>
            <a:pPr algn="ctr"/>
            <a:endParaRPr lang="hu-HU" sz="2400" dirty="0" smtClean="0">
              <a:solidFill>
                <a:srgbClr val="996600"/>
              </a:solidFill>
              <a:ea typeface="Times New Roman"/>
            </a:endParaRPr>
          </a:p>
          <a:p>
            <a:pPr algn="ctr"/>
            <a:r>
              <a:rPr lang="hu-HU" sz="2400" b="1" dirty="0" smtClean="0">
                <a:solidFill>
                  <a:srgbClr val="996600"/>
                </a:solidFill>
                <a:ea typeface="Times New Roman"/>
              </a:rPr>
              <a:t>- U15-16-17-18-19 Korosztályos Válogatott programok:</a:t>
            </a:r>
          </a:p>
          <a:p>
            <a:pPr algn="ctr"/>
            <a:endParaRPr lang="hu-HU" sz="2400" b="1" dirty="0">
              <a:solidFill>
                <a:srgbClr val="996600"/>
              </a:solidFill>
              <a:ea typeface="Times New Roman"/>
            </a:endParaRPr>
          </a:p>
          <a:p>
            <a:pPr algn="ctr"/>
            <a:r>
              <a:rPr lang="hu-HU" sz="2400" dirty="0" smtClean="0">
                <a:solidFill>
                  <a:srgbClr val="996600"/>
                </a:solidFill>
                <a:ea typeface="Times New Roman"/>
              </a:rPr>
              <a:t>Felkészülési edzőtábor: 25</a:t>
            </a:r>
          </a:p>
          <a:p>
            <a:pPr algn="ctr"/>
            <a:r>
              <a:rPr lang="hu-HU" sz="2400" dirty="0" smtClean="0">
                <a:solidFill>
                  <a:srgbClr val="996600"/>
                </a:solidFill>
                <a:ea typeface="Times New Roman"/>
              </a:rPr>
              <a:t>Nemzetközi felkészülési mérkőzés: 34</a:t>
            </a:r>
          </a:p>
          <a:p>
            <a:pPr algn="ctr"/>
            <a:r>
              <a:rPr lang="hu-HU" sz="2400" dirty="0" smtClean="0">
                <a:solidFill>
                  <a:srgbClr val="996600"/>
                </a:solidFill>
                <a:ea typeface="Times New Roman"/>
              </a:rPr>
              <a:t>Nemzetközi felkészülési torna: 19</a:t>
            </a:r>
          </a:p>
          <a:p>
            <a:pPr algn="ctr"/>
            <a:r>
              <a:rPr lang="hu-HU" sz="2400" dirty="0" smtClean="0">
                <a:solidFill>
                  <a:srgbClr val="996600"/>
                </a:solidFill>
                <a:ea typeface="Times New Roman"/>
              </a:rPr>
              <a:t>EB - selejtező torna: 4</a:t>
            </a:r>
          </a:p>
          <a:p>
            <a:pPr algn="ctr"/>
            <a:r>
              <a:rPr lang="hu-HU" sz="2400" dirty="0" smtClean="0">
                <a:solidFill>
                  <a:srgbClr val="996600"/>
                </a:solidFill>
                <a:ea typeface="Times New Roman"/>
              </a:rPr>
              <a:t>EB – </a:t>
            </a:r>
            <a:r>
              <a:rPr lang="hu-HU" sz="2400" smtClean="0">
                <a:solidFill>
                  <a:srgbClr val="996600"/>
                </a:solidFill>
                <a:ea typeface="Times New Roman"/>
              </a:rPr>
              <a:t>selejtező Elit-kör: </a:t>
            </a:r>
            <a:r>
              <a:rPr lang="hu-HU" sz="2400" dirty="0" smtClean="0">
                <a:solidFill>
                  <a:srgbClr val="996600"/>
                </a:solidFill>
                <a:ea typeface="Times New Roman"/>
              </a:rPr>
              <a:t>4</a:t>
            </a:r>
          </a:p>
          <a:p>
            <a:pPr algn="ctr"/>
            <a:endParaRPr lang="hu-HU" sz="2400" dirty="0">
              <a:solidFill>
                <a:srgbClr val="996600"/>
              </a:solidFill>
              <a:ea typeface="Times New Roman"/>
            </a:endParaRPr>
          </a:p>
          <a:p>
            <a:pPr algn="ctr"/>
            <a:r>
              <a:rPr lang="hu-HU" sz="2400" b="1" dirty="0" smtClean="0">
                <a:solidFill>
                  <a:srgbClr val="996600"/>
                </a:solidFill>
                <a:ea typeface="Times New Roman"/>
              </a:rPr>
              <a:t>86</a:t>
            </a:r>
            <a:r>
              <a:rPr lang="hu-HU" sz="2400" dirty="0" smtClean="0">
                <a:solidFill>
                  <a:srgbClr val="996600"/>
                </a:solidFill>
                <a:ea typeface="Times New Roman"/>
              </a:rPr>
              <a:t> esemény, és közel </a:t>
            </a:r>
            <a:r>
              <a:rPr lang="hu-HU" sz="2400" b="1" dirty="0" smtClean="0">
                <a:solidFill>
                  <a:srgbClr val="996600"/>
                </a:solidFill>
                <a:ea typeface="Times New Roman"/>
              </a:rPr>
              <a:t>400</a:t>
            </a:r>
            <a:r>
              <a:rPr lang="hu-HU" sz="2400" dirty="0" smtClean="0">
                <a:solidFill>
                  <a:srgbClr val="996600"/>
                </a:solidFill>
                <a:ea typeface="Times New Roman"/>
              </a:rPr>
              <a:t> nap a korosztályos csapatokkal!</a:t>
            </a:r>
            <a:endParaRPr lang="hu-HU" sz="2400" dirty="0">
              <a:solidFill>
                <a:srgbClr val="996600"/>
              </a:solidFill>
              <a:ea typeface="Times New Roman"/>
            </a:endParaRPr>
          </a:p>
          <a:p>
            <a:endParaRPr lang="hu-HU" sz="2400" b="1" dirty="0">
              <a:solidFill>
                <a:srgbClr val="996600"/>
              </a:solidFill>
              <a:ea typeface="Calibri"/>
              <a:cs typeface="Times New Roman"/>
            </a:endParaRPr>
          </a:p>
          <a:p>
            <a:endParaRPr lang="hu-HU" sz="2400" b="1" dirty="0">
              <a:solidFill>
                <a:srgbClr val="996600"/>
              </a:solidFill>
              <a:ea typeface="Calibri"/>
              <a:cs typeface="Times New Roman"/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2013.01.16.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Magyar Labdarúgás Fóruma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3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260648"/>
            <a:ext cx="871296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996600"/>
                </a:solidFill>
              </a:rPr>
              <a:t>Eddig elért </a:t>
            </a:r>
            <a:r>
              <a:rPr lang="hu-HU" sz="2800" b="1" dirty="0" smtClean="0">
                <a:solidFill>
                  <a:srgbClr val="996600"/>
                </a:solidFill>
              </a:rPr>
              <a:t>eredmények összefoglalása:</a:t>
            </a:r>
            <a:endParaRPr lang="hu-HU" sz="2800" b="1" dirty="0">
              <a:solidFill>
                <a:srgbClr val="996600"/>
              </a:solidFill>
            </a:endParaRPr>
          </a:p>
          <a:p>
            <a:pPr algn="ctr"/>
            <a:endParaRPr lang="hu-HU" sz="2000" b="1" dirty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dirty="0" smtClean="0">
                <a:solidFill>
                  <a:srgbClr val="996600"/>
                </a:solidFill>
              </a:rPr>
              <a:t>a </a:t>
            </a:r>
            <a:r>
              <a:rPr lang="hu-HU" dirty="0">
                <a:solidFill>
                  <a:srgbClr val="996600"/>
                </a:solidFill>
              </a:rPr>
              <a:t>program szerkezete kialakult, biztosítani tudja a szakmai célkitűzések megvalósítását</a:t>
            </a:r>
            <a:r>
              <a:rPr lang="hu-HU" dirty="0" smtClean="0">
                <a:solidFill>
                  <a:srgbClr val="996600"/>
                </a:solidFill>
              </a:rPr>
              <a:t>,</a:t>
            </a:r>
          </a:p>
          <a:p>
            <a:pPr marL="342900" indent="-342900" algn="ctr">
              <a:buFontTx/>
              <a:buChar char="-"/>
            </a:pPr>
            <a:endParaRPr lang="hu-HU" dirty="0" smtClean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dirty="0">
                <a:solidFill>
                  <a:srgbClr val="996600"/>
                </a:solidFill>
              </a:rPr>
              <a:t>a férfi és a női labdarúgás tömegbázisa bővül</a:t>
            </a:r>
            <a:r>
              <a:rPr lang="hu-HU" dirty="0" smtClean="0">
                <a:solidFill>
                  <a:srgbClr val="996600"/>
                </a:solidFill>
              </a:rPr>
              <a:t>,</a:t>
            </a:r>
          </a:p>
          <a:p>
            <a:pPr algn="ctr"/>
            <a:endParaRPr lang="hu-HU" dirty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dirty="0" smtClean="0">
                <a:solidFill>
                  <a:srgbClr val="996600"/>
                </a:solidFill>
              </a:rPr>
              <a:t>a </a:t>
            </a:r>
            <a:r>
              <a:rPr lang="hu-HU" dirty="0">
                <a:solidFill>
                  <a:srgbClr val="996600"/>
                </a:solidFill>
              </a:rPr>
              <a:t>finanszírozás feladat és rendezvény centrikus, kizárólag az előírások szerint elvégzett feladatokat finanszírozzuk</a:t>
            </a:r>
            <a:r>
              <a:rPr lang="hu-HU" dirty="0" smtClean="0">
                <a:solidFill>
                  <a:srgbClr val="996600"/>
                </a:solidFill>
              </a:rPr>
              <a:t>,</a:t>
            </a:r>
          </a:p>
          <a:p>
            <a:pPr marL="342900" indent="-342900" algn="ctr">
              <a:buFontTx/>
              <a:buChar char="-"/>
            </a:pPr>
            <a:endParaRPr lang="hu-HU" dirty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dirty="0" smtClean="0">
                <a:solidFill>
                  <a:srgbClr val="996600"/>
                </a:solidFill>
              </a:rPr>
              <a:t>a </a:t>
            </a:r>
            <a:r>
              <a:rPr lang="hu-HU" dirty="0">
                <a:solidFill>
                  <a:srgbClr val="996600"/>
                </a:solidFill>
              </a:rPr>
              <a:t>regisztráció pontos, on-line elérhető, így ma már minden sportszervezetről, sportszakemberről és labdarúgóról naprakész információkkal rendelkezünk, akik a sportágfejlesztési stratégiánk megvalósításában partnereink</a:t>
            </a:r>
            <a:r>
              <a:rPr lang="hu-HU" dirty="0" smtClean="0">
                <a:solidFill>
                  <a:srgbClr val="996600"/>
                </a:solidFill>
              </a:rPr>
              <a:t>,</a:t>
            </a:r>
          </a:p>
          <a:p>
            <a:pPr marL="342900" indent="-342900" algn="ctr">
              <a:buFontTx/>
              <a:buChar char="-"/>
            </a:pPr>
            <a:endParaRPr lang="hu-HU" dirty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dirty="0" smtClean="0">
                <a:solidFill>
                  <a:srgbClr val="996600"/>
                </a:solidFill>
              </a:rPr>
              <a:t>a </a:t>
            </a:r>
            <a:r>
              <a:rPr lang="hu-HU" dirty="0">
                <a:solidFill>
                  <a:srgbClr val="996600"/>
                </a:solidFill>
              </a:rPr>
              <a:t>versenyrendszer átalakítása és a képzési rendszer optimalizálása folyamatban van, összhangban a nemzetközi szervezetek útmutatásaival, ezt a területet a következő időszakban kiemelten kívánjuk fejleszteni</a:t>
            </a:r>
            <a:r>
              <a:rPr lang="hu-HU" dirty="0" smtClean="0">
                <a:solidFill>
                  <a:srgbClr val="996600"/>
                </a:solidFill>
              </a:rPr>
              <a:t>,</a:t>
            </a:r>
          </a:p>
          <a:p>
            <a:pPr marL="342900" indent="-342900" algn="ctr">
              <a:buFontTx/>
              <a:buChar char="-"/>
            </a:pPr>
            <a:endParaRPr lang="hu-HU" dirty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dirty="0" smtClean="0">
                <a:solidFill>
                  <a:srgbClr val="996600"/>
                </a:solidFill>
              </a:rPr>
              <a:t>a </a:t>
            </a:r>
            <a:r>
              <a:rPr lang="hu-HU" dirty="0">
                <a:solidFill>
                  <a:srgbClr val="996600"/>
                </a:solidFill>
              </a:rPr>
              <a:t>tehetség kiválasztás folyamata biztosított, hatékonysága </a:t>
            </a:r>
            <a:r>
              <a:rPr lang="hu-HU" dirty="0" smtClean="0">
                <a:solidFill>
                  <a:srgbClr val="996600"/>
                </a:solidFill>
              </a:rPr>
              <a:t>javul,</a:t>
            </a:r>
          </a:p>
          <a:p>
            <a:pPr marL="342900" indent="-342900" algn="ctr">
              <a:buFontTx/>
              <a:buChar char="-"/>
            </a:pPr>
            <a:endParaRPr lang="hu-HU" dirty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sz="3200" b="1" dirty="0" smtClean="0">
                <a:solidFill>
                  <a:srgbClr val="996600"/>
                </a:solidFill>
              </a:rPr>
              <a:t>U17(1995) Elit kör 1. hely – óvás miatt nincs EB</a:t>
            </a:r>
          </a:p>
          <a:p>
            <a:pPr algn="ctr"/>
            <a:endParaRPr lang="hu-HU" sz="3200" b="1" dirty="0" smtClean="0">
              <a:solidFill>
                <a:srgbClr val="996600"/>
              </a:solidFill>
            </a:endParaRPr>
          </a:p>
          <a:p>
            <a:pPr marL="342900" indent="-342900">
              <a:buFontTx/>
              <a:buChar char="-"/>
            </a:pPr>
            <a:endParaRPr lang="hu-HU" sz="2000" b="1" dirty="0">
              <a:solidFill>
                <a:srgbClr val="996600"/>
              </a:solidFill>
            </a:endParaRPr>
          </a:p>
          <a:p>
            <a:endParaRPr lang="hu-HU" dirty="0">
              <a:solidFill>
                <a:srgbClr val="996600"/>
              </a:solidFill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306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bs\Desktop\540u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35844"/>
            <a:ext cx="7715250" cy="4786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769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996600"/>
                </a:solidFill>
              </a:rPr>
              <a:t>Aktuális célkitűzéseink:</a:t>
            </a:r>
            <a:br>
              <a:rPr lang="hu-HU" b="1" dirty="0" smtClean="0">
                <a:solidFill>
                  <a:srgbClr val="996600"/>
                </a:solidFill>
              </a:rPr>
            </a:br>
            <a:endParaRPr lang="hu-HU" b="1" dirty="0">
              <a:solidFill>
                <a:srgbClr val="996600"/>
              </a:solidFill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08912" cy="3865984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996600"/>
                </a:solidFill>
              </a:rPr>
              <a:t>Iskolák - Egyesületek valós Szakmai együttműködése</a:t>
            </a:r>
          </a:p>
          <a:p>
            <a:r>
              <a:rPr lang="hu-HU" sz="2400" b="1" dirty="0" smtClean="0">
                <a:solidFill>
                  <a:srgbClr val="996600"/>
                </a:solidFill>
              </a:rPr>
              <a:t>A Sportszervezetek pontosítják „identitásukat”</a:t>
            </a:r>
          </a:p>
          <a:p>
            <a:r>
              <a:rPr lang="hu-HU" sz="1700" b="1" i="1" dirty="0" smtClean="0">
                <a:solidFill>
                  <a:srgbClr val="996600"/>
                </a:solidFill>
              </a:rPr>
              <a:t>(mindenki tudja, hogy mi a lehetősége és mi a felelőssége!)</a:t>
            </a:r>
          </a:p>
          <a:p>
            <a:r>
              <a:rPr lang="hu-HU" sz="2400" b="1" dirty="0" smtClean="0">
                <a:solidFill>
                  <a:srgbClr val="996600"/>
                </a:solidFill>
              </a:rPr>
              <a:t>Utánpótlás – versenyrendszer harmonizáció</a:t>
            </a:r>
          </a:p>
          <a:p>
            <a:r>
              <a:rPr lang="hu-HU" sz="2400" b="1" dirty="0" smtClean="0">
                <a:solidFill>
                  <a:srgbClr val="996600"/>
                </a:solidFill>
              </a:rPr>
              <a:t>Képzési színvonal emelése </a:t>
            </a:r>
          </a:p>
          <a:p>
            <a:r>
              <a:rPr lang="hu-HU" sz="2400" b="1" dirty="0" smtClean="0">
                <a:solidFill>
                  <a:srgbClr val="996600"/>
                </a:solidFill>
              </a:rPr>
              <a:t>Utánpótlás Szakemberek Továbbképzése</a:t>
            </a:r>
          </a:p>
          <a:p>
            <a:r>
              <a:rPr lang="hu-HU" sz="2400" b="1" dirty="0" smtClean="0">
                <a:solidFill>
                  <a:srgbClr val="996600"/>
                </a:solidFill>
              </a:rPr>
              <a:t>UP – válogatott sikerek</a:t>
            </a:r>
          </a:p>
          <a:p>
            <a:r>
              <a:rPr lang="hu-HU" sz="2400" b="1" dirty="0" smtClean="0">
                <a:solidFill>
                  <a:srgbClr val="996600"/>
                </a:solidFill>
              </a:rPr>
              <a:t>Integráció a Felnőtt Futballba</a:t>
            </a:r>
          </a:p>
          <a:p>
            <a:r>
              <a:rPr lang="hu-HU" sz="2400" b="1" dirty="0" smtClean="0">
                <a:solidFill>
                  <a:srgbClr val="996600"/>
                </a:solidFill>
              </a:rPr>
              <a:t>Tovább bővülő </a:t>
            </a:r>
            <a:r>
              <a:rPr lang="hu-HU" sz="2400" b="1" dirty="0" err="1" smtClean="0">
                <a:solidFill>
                  <a:srgbClr val="996600"/>
                </a:solidFill>
              </a:rPr>
              <a:t>Grassroots</a:t>
            </a:r>
            <a:r>
              <a:rPr lang="hu-HU" sz="2400" b="1" dirty="0" smtClean="0">
                <a:solidFill>
                  <a:srgbClr val="996600"/>
                </a:solidFill>
              </a:rPr>
              <a:t> - környezet</a:t>
            </a:r>
          </a:p>
          <a:p>
            <a:endParaRPr lang="hu-HU" sz="2200" dirty="0" smtClean="0"/>
          </a:p>
          <a:p>
            <a:endParaRPr lang="hu-HU" sz="2200" dirty="0" smtClean="0"/>
          </a:p>
          <a:p>
            <a:endParaRPr lang="hu-HU" sz="2200" dirty="0" smtClean="0"/>
          </a:p>
          <a:p>
            <a:endParaRPr lang="hu-HU" sz="2200" dirty="0" smtClean="0"/>
          </a:p>
          <a:p>
            <a:endParaRPr lang="hu-HU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9036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/>
          <a:lstStyle/>
          <a:p>
            <a:r>
              <a:rPr lang="hu-HU" b="1" dirty="0" smtClean="0">
                <a:solidFill>
                  <a:srgbClr val="996600"/>
                </a:solidFill>
              </a:rPr>
              <a:t>KÖSZÖNÖM A FIGYELMET!</a:t>
            </a:r>
            <a:endParaRPr lang="hu-HU" b="1" dirty="0">
              <a:solidFill>
                <a:srgbClr val="9966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 fontScale="92500" lnSpcReduction="10000"/>
          </a:bodyPr>
          <a:lstStyle/>
          <a:p>
            <a:pPr marL="342900" lvl="0" indent="-342900" algn="r" eaLnBrk="0" fontAlgn="base" hangingPunct="0">
              <a:spcAft>
                <a:spcPct val="0"/>
              </a:spcAft>
              <a:defRPr/>
            </a:pPr>
            <a:r>
              <a:rPr lang="hu-HU" sz="2400" b="1" kern="0" dirty="0" smtClean="0">
                <a:solidFill>
                  <a:srgbClr val="996600"/>
                </a:solidFill>
              </a:rPr>
              <a:t>Kiss Baranyi Sándor</a:t>
            </a:r>
          </a:p>
          <a:p>
            <a:pPr lvl="0" algn="r">
              <a:defRPr/>
            </a:pPr>
            <a:r>
              <a:rPr lang="hu-HU" sz="2400" smtClean="0">
                <a:solidFill>
                  <a:srgbClr val="996600"/>
                </a:solidFill>
              </a:rPr>
              <a:t>Egyesületi programvezető</a:t>
            </a:r>
            <a:r>
              <a:rPr lang="hu-HU" sz="2400" b="1" kern="0" smtClean="0">
                <a:solidFill>
                  <a:srgbClr val="996600"/>
                </a:solidFill>
              </a:rPr>
              <a:t> </a:t>
            </a:r>
            <a:endParaRPr lang="hu-HU" sz="2400" b="1" kern="0" dirty="0" smtClean="0">
              <a:solidFill>
                <a:srgbClr val="9966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953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228785361"/>
              </p:ext>
            </p:extLst>
          </p:nvPr>
        </p:nvGraphicFramePr>
        <p:xfrm>
          <a:off x="179512" y="332656"/>
          <a:ext cx="871296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996600"/>
                </a:solidFill>
              </a:rPr>
              <a:t>Célkitűzéseink:</a:t>
            </a:r>
            <a:endParaRPr lang="hu-HU" b="1" dirty="0">
              <a:solidFill>
                <a:srgbClr val="9966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230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02E1BA-5A11-4254-8F17-CBFCD5AF2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402E1BA-5A11-4254-8F17-CBFCD5AF2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402E1BA-5A11-4254-8F17-CBFCD5AF2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0402E1BA-5A11-4254-8F17-CBFCD5AF2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867E1-0871-4F77-B904-EF29B46BB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23867E1-0871-4F77-B904-EF29B46BB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D23867E1-0871-4F77-B904-EF29B46BB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D23867E1-0871-4F77-B904-EF29B46BB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D3F86-8388-40B2-8243-C23F7DD6B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D23D3F86-8388-40B2-8243-C23F7DD6B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D23D3F86-8388-40B2-8243-C23F7DD6B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D23D3F86-8388-40B2-8243-C23F7DD6B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B23D73-1505-49DA-9A6B-12E70C1E5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ECB23D73-1505-49DA-9A6B-12E70C1E5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ECB23D73-1505-49DA-9A6B-12E70C1E5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ECB23D73-1505-49DA-9A6B-12E70C1E5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C53861-2490-474D-BDF1-C53001F1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A0C53861-2490-474D-BDF1-C53001F1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A0C53861-2490-474D-BDF1-C53001F1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A0C53861-2490-474D-BDF1-C53001F1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089984-96B5-4755-8A34-2955B9005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5089984-96B5-4755-8A34-2955B9005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5089984-96B5-4755-8A34-2955B9005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5089984-96B5-4755-8A34-2955B9005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260648"/>
            <a:ext cx="8712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996600"/>
                </a:solidFill>
              </a:rPr>
              <a:t>Eddig elért </a:t>
            </a:r>
            <a:r>
              <a:rPr lang="hu-HU" sz="2800" b="1" dirty="0" smtClean="0">
                <a:solidFill>
                  <a:srgbClr val="996600"/>
                </a:solidFill>
              </a:rPr>
              <a:t>eredmények összefoglalása:</a:t>
            </a:r>
            <a:endParaRPr lang="hu-HU" sz="2800" b="1" dirty="0">
              <a:solidFill>
                <a:srgbClr val="996600"/>
              </a:solidFill>
            </a:endParaRPr>
          </a:p>
          <a:p>
            <a:pPr algn="ctr"/>
            <a:endParaRPr lang="hu-HU" sz="2000" b="1" dirty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sz="3200" b="1" dirty="0" smtClean="0">
                <a:solidFill>
                  <a:srgbClr val="996600"/>
                </a:solidFill>
              </a:rPr>
              <a:t>a </a:t>
            </a:r>
            <a:r>
              <a:rPr lang="hu-HU" sz="3200" b="1" dirty="0">
                <a:solidFill>
                  <a:srgbClr val="996600"/>
                </a:solidFill>
              </a:rPr>
              <a:t>program szerkezete kialakult, biztosítani tudja a szakmai célkitűzések megvalósítását</a:t>
            </a:r>
            <a:r>
              <a:rPr lang="hu-HU" sz="3200" b="1" dirty="0" smtClean="0">
                <a:solidFill>
                  <a:srgbClr val="996600"/>
                </a:solidFill>
              </a:rPr>
              <a:t>,</a:t>
            </a:r>
          </a:p>
          <a:p>
            <a:pPr algn="ctr"/>
            <a:endParaRPr lang="hu-HU" sz="3200" b="1" dirty="0">
              <a:solidFill>
                <a:srgbClr val="996600"/>
              </a:solidFill>
            </a:endParaRPr>
          </a:p>
          <a:p>
            <a:pPr marL="342900" indent="-342900">
              <a:buFontTx/>
              <a:buChar char="-"/>
            </a:pPr>
            <a:endParaRPr lang="hu-HU" sz="2000" b="1" dirty="0">
              <a:solidFill>
                <a:srgbClr val="996600"/>
              </a:solidFill>
            </a:endParaRPr>
          </a:p>
          <a:p>
            <a:endParaRPr lang="hu-HU" dirty="0">
              <a:solidFill>
                <a:srgbClr val="996600"/>
              </a:solidFill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185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bs\Desktop\Bozsik 2012-13\Digitális térképek\Bozsik_Alkozpontokhoz_tartozo_csapatok_13011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9144000" cy="6704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509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260648"/>
            <a:ext cx="87129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996600"/>
                </a:solidFill>
              </a:rPr>
              <a:t>Eddig elért </a:t>
            </a:r>
            <a:r>
              <a:rPr lang="hu-HU" sz="2800" b="1" dirty="0" smtClean="0">
                <a:solidFill>
                  <a:srgbClr val="996600"/>
                </a:solidFill>
              </a:rPr>
              <a:t>eredmények összefoglalása:</a:t>
            </a:r>
            <a:endParaRPr lang="hu-HU" sz="2800" b="1" dirty="0">
              <a:solidFill>
                <a:srgbClr val="996600"/>
              </a:solidFill>
            </a:endParaRPr>
          </a:p>
          <a:p>
            <a:pPr algn="ctr"/>
            <a:endParaRPr lang="hu-HU" sz="2000" b="1" dirty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dirty="0" smtClean="0">
                <a:solidFill>
                  <a:srgbClr val="996600"/>
                </a:solidFill>
              </a:rPr>
              <a:t>a </a:t>
            </a:r>
            <a:r>
              <a:rPr lang="hu-HU" dirty="0">
                <a:solidFill>
                  <a:srgbClr val="996600"/>
                </a:solidFill>
              </a:rPr>
              <a:t>program szerkezete kialakult, biztosítani tudja a szakmai célkitűzések megvalósítását</a:t>
            </a:r>
            <a:r>
              <a:rPr lang="hu-HU" dirty="0" smtClean="0">
                <a:solidFill>
                  <a:srgbClr val="996600"/>
                </a:solidFill>
              </a:rPr>
              <a:t>,</a:t>
            </a:r>
          </a:p>
          <a:p>
            <a:pPr marL="342900" indent="-342900" algn="ctr">
              <a:buFontTx/>
              <a:buChar char="-"/>
            </a:pPr>
            <a:endParaRPr lang="hu-HU" b="1" dirty="0" smtClean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sz="3200" b="1" dirty="0">
                <a:solidFill>
                  <a:srgbClr val="996600"/>
                </a:solidFill>
              </a:rPr>
              <a:t>a férfi és a női labdarúgás tömegbázisa bővül</a:t>
            </a:r>
            <a:r>
              <a:rPr lang="hu-HU" sz="3200" b="1" dirty="0" smtClean="0">
                <a:solidFill>
                  <a:srgbClr val="996600"/>
                </a:solidFill>
              </a:rPr>
              <a:t>,</a:t>
            </a:r>
          </a:p>
          <a:p>
            <a:pPr algn="ctr"/>
            <a:endParaRPr lang="hu-HU" sz="3200" b="1" dirty="0">
              <a:solidFill>
                <a:srgbClr val="996600"/>
              </a:solidFill>
            </a:endParaRPr>
          </a:p>
          <a:p>
            <a:pPr marL="342900" indent="-342900">
              <a:buFontTx/>
              <a:buChar char="-"/>
            </a:pPr>
            <a:endParaRPr lang="hu-HU" sz="2000" b="1" dirty="0">
              <a:solidFill>
                <a:srgbClr val="996600"/>
              </a:solidFill>
            </a:endParaRPr>
          </a:p>
          <a:p>
            <a:endParaRPr lang="hu-HU" dirty="0">
              <a:solidFill>
                <a:srgbClr val="996600"/>
              </a:solidFill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947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387033347"/>
              </p:ext>
            </p:extLst>
          </p:nvPr>
        </p:nvGraphicFramePr>
        <p:xfrm>
          <a:off x="395536" y="260648"/>
          <a:ext cx="835292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993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095088537"/>
              </p:ext>
            </p:extLst>
          </p:nvPr>
        </p:nvGraphicFramePr>
        <p:xfrm>
          <a:off x="395536" y="332656"/>
          <a:ext cx="828092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7819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 uiExpand="1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260648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996600"/>
                </a:solidFill>
              </a:rPr>
              <a:t>Eddig elért </a:t>
            </a:r>
            <a:r>
              <a:rPr lang="hu-HU" sz="2800" b="1" dirty="0" smtClean="0">
                <a:solidFill>
                  <a:srgbClr val="996600"/>
                </a:solidFill>
              </a:rPr>
              <a:t>eredmények összefoglalása:</a:t>
            </a:r>
            <a:endParaRPr lang="hu-HU" sz="2800" b="1" dirty="0">
              <a:solidFill>
                <a:srgbClr val="996600"/>
              </a:solidFill>
            </a:endParaRPr>
          </a:p>
          <a:p>
            <a:pPr algn="ctr"/>
            <a:endParaRPr lang="hu-HU" sz="2000" b="1" dirty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dirty="0" smtClean="0">
                <a:solidFill>
                  <a:srgbClr val="996600"/>
                </a:solidFill>
              </a:rPr>
              <a:t>a </a:t>
            </a:r>
            <a:r>
              <a:rPr lang="hu-HU" dirty="0">
                <a:solidFill>
                  <a:srgbClr val="996600"/>
                </a:solidFill>
              </a:rPr>
              <a:t>program szerkezete kialakult, biztosítani tudja a szakmai célkitűzések megvalósítását</a:t>
            </a:r>
            <a:r>
              <a:rPr lang="hu-HU" dirty="0" smtClean="0">
                <a:solidFill>
                  <a:srgbClr val="996600"/>
                </a:solidFill>
              </a:rPr>
              <a:t>,</a:t>
            </a:r>
          </a:p>
          <a:p>
            <a:pPr marL="342900" indent="-342900" algn="ctr">
              <a:buFontTx/>
              <a:buChar char="-"/>
            </a:pPr>
            <a:endParaRPr lang="hu-HU" dirty="0" smtClean="0">
              <a:solidFill>
                <a:srgbClr val="996600"/>
              </a:solidFill>
            </a:endParaRPr>
          </a:p>
          <a:p>
            <a:pPr marL="342900" lvl="0" indent="-342900" algn="ctr">
              <a:buFontTx/>
              <a:buChar char="-"/>
            </a:pPr>
            <a:r>
              <a:rPr lang="hu-HU" dirty="0">
                <a:solidFill>
                  <a:srgbClr val="996600"/>
                </a:solidFill>
              </a:rPr>
              <a:t>a férfi és a női labdarúgás tömegbázisa bővül</a:t>
            </a:r>
            <a:r>
              <a:rPr lang="hu-HU" dirty="0" smtClean="0">
                <a:solidFill>
                  <a:srgbClr val="996600"/>
                </a:solidFill>
              </a:rPr>
              <a:t>,</a:t>
            </a:r>
          </a:p>
          <a:p>
            <a:pPr algn="ctr"/>
            <a:endParaRPr lang="hu-HU" b="1" dirty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b="1" dirty="0" smtClean="0">
                <a:solidFill>
                  <a:srgbClr val="996600"/>
                </a:solidFill>
              </a:rPr>
              <a:t>a </a:t>
            </a:r>
            <a:r>
              <a:rPr lang="hu-HU" b="1" dirty="0">
                <a:solidFill>
                  <a:srgbClr val="996600"/>
                </a:solidFill>
              </a:rPr>
              <a:t>finanszírozás feladat és rendezvény centrikus, kizárólag az előírások szerint elvégzett feladatokat finanszírozzuk</a:t>
            </a:r>
            <a:r>
              <a:rPr lang="hu-HU" b="1" dirty="0" smtClean="0">
                <a:solidFill>
                  <a:srgbClr val="996600"/>
                </a:solidFill>
              </a:rPr>
              <a:t>,</a:t>
            </a:r>
          </a:p>
          <a:p>
            <a:pPr marL="342900" indent="-342900" algn="ctr">
              <a:buFontTx/>
              <a:buChar char="-"/>
            </a:pPr>
            <a:endParaRPr lang="hu-HU" b="1" dirty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b="1" dirty="0" smtClean="0">
                <a:solidFill>
                  <a:srgbClr val="996600"/>
                </a:solidFill>
              </a:rPr>
              <a:t>a </a:t>
            </a:r>
            <a:r>
              <a:rPr lang="hu-HU" b="1" dirty="0">
                <a:solidFill>
                  <a:srgbClr val="996600"/>
                </a:solidFill>
              </a:rPr>
              <a:t>regisztráció pontos, on-line elérhető, így ma már minden sportszervezetről, sportszakemberről és labdarúgóról naprakész információkkal rendelkezünk, akik a sportágfejlesztési stratégiánk megvalósításában partnereink</a:t>
            </a:r>
            <a:r>
              <a:rPr lang="hu-HU" b="1" dirty="0" smtClean="0">
                <a:solidFill>
                  <a:srgbClr val="996600"/>
                </a:solidFill>
              </a:rPr>
              <a:t>,</a:t>
            </a:r>
          </a:p>
          <a:p>
            <a:pPr marL="342900" indent="-342900" algn="ctr">
              <a:buFontTx/>
              <a:buChar char="-"/>
            </a:pPr>
            <a:endParaRPr lang="hu-HU" b="1" dirty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b="1" dirty="0" smtClean="0">
                <a:solidFill>
                  <a:srgbClr val="996600"/>
                </a:solidFill>
              </a:rPr>
              <a:t>a </a:t>
            </a:r>
            <a:r>
              <a:rPr lang="hu-HU" b="1" dirty="0">
                <a:solidFill>
                  <a:srgbClr val="996600"/>
                </a:solidFill>
              </a:rPr>
              <a:t>versenyrendszer átalakítása és a képzési rendszer optimalizálása folyamatban van, összhangban a nemzetközi szervezetek útmutatásaival, ezt a területet a következő időszakban kiemelten kívánjuk fejleszteni</a:t>
            </a:r>
            <a:r>
              <a:rPr lang="hu-HU" b="1" dirty="0" smtClean="0">
                <a:solidFill>
                  <a:srgbClr val="996600"/>
                </a:solidFill>
              </a:rPr>
              <a:t>,</a:t>
            </a:r>
          </a:p>
          <a:p>
            <a:pPr marL="342900" indent="-342900" algn="ctr">
              <a:buFontTx/>
              <a:buChar char="-"/>
            </a:pPr>
            <a:endParaRPr lang="hu-HU" b="1" dirty="0">
              <a:solidFill>
                <a:srgbClr val="9966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b="1" dirty="0" smtClean="0">
                <a:solidFill>
                  <a:srgbClr val="996600"/>
                </a:solidFill>
              </a:rPr>
              <a:t>a </a:t>
            </a:r>
            <a:r>
              <a:rPr lang="hu-HU" b="1" dirty="0">
                <a:solidFill>
                  <a:srgbClr val="996600"/>
                </a:solidFill>
              </a:rPr>
              <a:t>tehetség kiválasztás folyamata biztosított, hatékonysága </a:t>
            </a:r>
            <a:r>
              <a:rPr lang="hu-HU" b="1" dirty="0" smtClean="0">
                <a:solidFill>
                  <a:srgbClr val="996600"/>
                </a:solidFill>
              </a:rPr>
              <a:t>javul,</a:t>
            </a:r>
          </a:p>
          <a:p>
            <a:pPr marL="342900" indent="-342900" algn="ctr">
              <a:buFontTx/>
              <a:buChar char="-"/>
            </a:pPr>
            <a:endParaRPr lang="hu-HU" b="1" dirty="0">
              <a:solidFill>
                <a:srgbClr val="996600"/>
              </a:solidFill>
            </a:endParaRPr>
          </a:p>
          <a:p>
            <a:pPr marL="342900" indent="-342900">
              <a:buFontTx/>
              <a:buChar char="-"/>
            </a:pPr>
            <a:endParaRPr lang="hu-HU" sz="2000" b="1" dirty="0">
              <a:solidFill>
                <a:srgbClr val="996600"/>
              </a:solidFill>
            </a:endParaRPr>
          </a:p>
          <a:p>
            <a:endParaRPr lang="hu-HU" dirty="0">
              <a:solidFill>
                <a:srgbClr val="996600"/>
              </a:solidFill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26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7504" y="-95034"/>
            <a:ext cx="8928992" cy="704808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Aft>
                <a:spcPts val="0"/>
              </a:spcAft>
            </a:pPr>
            <a:endParaRPr lang="hu-HU" sz="2400" b="1" dirty="0" smtClean="0">
              <a:solidFill>
                <a:srgbClr val="9966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hu-HU" sz="2400" b="1" dirty="0" smtClean="0">
                <a:solidFill>
                  <a:srgbClr val="996600"/>
                </a:solidFill>
                <a:ea typeface="Calibri"/>
                <a:cs typeface="Times New Roman"/>
              </a:rPr>
              <a:t>Évente </a:t>
            </a:r>
            <a:r>
              <a:rPr lang="hu-HU" sz="4000" b="1" dirty="0" smtClean="0">
                <a:solidFill>
                  <a:srgbClr val="996600"/>
                </a:solidFill>
                <a:ea typeface="Calibri"/>
                <a:cs typeface="Times New Roman"/>
              </a:rPr>
              <a:t>6514 </a:t>
            </a:r>
            <a:r>
              <a:rPr lang="hu-HU" sz="2400" b="1" dirty="0" smtClean="0">
                <a:solidFill>
                  <a:srgbClr val="996600"/>
                </a:solidFill>
                <a:ea typeface="Calibri"/>
                <a:cs typeface="Times New Roman"/>
              </a:rPr>
              <a:t>rendezvény Egyesületi programban:</a:t>
            </a:r>
          </a:p>
          <a:p>
            <a:pPr algn="ctr">
              <a:spcAft>
                <a:spcPts val="0"/>
              </a:spcAft>
            </a:pPr>
            <a:r>
              <a:rPr lang="hu-HU" sz="2400" b="1" dirty="0">
                <a:solidFill>
                  <a:srgbClr val="996600"/>
                </a:solidFill>
                <a:ea typeface="Times New Roman"/>
              </a:rPr>
              <a:t> </a:t>
            </a:r>
            <a:endParaRPr lang="hu-HU" sz="1600" b="1" dirty="0" smtClean="0">
              <a:solidFill>
                <a:srgbClr val="996600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hu-HU" sz="2000" b="1" dirty="0" smtClean="0">
                <a:solidFill>
                  <a:srgbClr val="996600"/>
                </a:solidFill>
                <a:ea typeface="Times New Roman"/>
              </a:rPr>
              <a:t>GYERMEK-PROGRAM:</a:t>
            </a:r>
          </a:p>
          <a:p>
            <a:pPr lvl="0" algn="ctr"/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Gyermek </a:t>
            </a:r>
            <a:r>
              <a:rPr lang="hu-HU" sz="1600" dirty="0">
                <a:solidFill>
                  <a:srgbClr val="996600"/>
                </a:solidFill>
                <a:ea typeface="Times New Roman"/>
              </a:rPr>
              <a:t>Egyesületi tornák száma: 1326 körzeti torna U/7</a:t>
            </a:r>
          </a:p>
          <a:p>
            <a:pPr lvl="0" algn="ctr"/>
            <a:r>
              <a:rPr lang="hu-HU" sz="1600" dirty="0">
                <a:solidFill>
                  <a:srgbClr val="996600"/>
                </a:solidFill>
                <a:ea typeface="Times New Roman"/>
              </a:rPr>
              <a:t>			   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1326 </a:t>
            </a:r>
            <a:r>
              <a:rPr lang="hu-HU" sz="1600" dirty="0">
                <a:solidFill>
                  <a:srgbClr val="996600"/>
                </a:solidFill>
                <a:ea typeface="Times New Roman"/>
              </a:rPr>
              <a:t>körzeti torna U/9</a:t>
            </a:r>
          </a:p>
          <a:p>
            <a:pPr lvl="0" algn="ctr"/>
            <a:r>
              <a:rPr lang="hu-HU" sz="1600" dirty="0">
                <a:solidFill>
                  <a:srgbClr val="996600"/>
                </a:solidFill>
                <a:ea typeface="Times New Roman"/>
              </a:rPr>
              <a:t>	                                       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     1326 </a:t>
            </a:r>
            <a:r>
              <a:rPr lang="hu-HU" sz="1600" dirty="0">
                <a:solidFill>
                  <a:srgbClr val="996600"/>
                </a:solidFill>
                <a:ea typeface="Times New Roman"/>
              </a:rPr>
              <a:t>körzeti torna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U/11</a:t>
            </a:r>
            <a:endParaRPr lang="hu-HU" sz="1600" dirty="0">
              <a:solidFill>
                <a:srgbClr val="996600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hu-HU" sz="2000" b="1" dirty="0" smtClean="0">
              <a:solidFill>
                <a:srgbClr val="996600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hu-HU" sz="2000" b="1" dirty="0" smtClean="0">
                <a:solidFill>
                  <a:srgbClr val="996600"/>
                </a:solidFill>
                <a:ea typeface="Times New Roman"/>
              </a:rPr>
              <a:t>TEHETSÉG KIBONTAKOZTATÁS PROGRAMJA:</a:t>
            </a:r>
          </a:p>
          <a:p>
            <a:pPr algn="ctr">
              <a:spcAft>
                <a:spcPts val="0"/>
              </a:spcAft>
            </a:pP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Alközponti tornák (U12): 280 torna</a:t>
            </a:r>
            <a:endParaRPr lang="hu-HU" sz="1600" dirty="0">
              <a:solidFill>
                <a:srgbClr val="996600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hu-HU" sz="1600" dirty="0">
                <a:solidFill>
                  <a:srgbClr val="996600"/>
                </a:solidFill>
                <a:ea typeface="Times New Roman"/>
              </a:rPr>
              <a:t>Kiemelt Tehetségek Körzeti foglalkozása (U12):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1326 foglalkozás</a:t>
            </a:r>
            <a:endParaRPr lang="hu-HU" sz="1600" dirty="0">
              <a:solidFill>
                <a:srgbClr val="996600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hu-HU" sz="1600" dirty="0">
                <a:solidFill>
                  <a:srgbClr val="996600"/>
                </a:solidFill>
                <a:ea typeface="Times New Roman"/>
              </a:rPr>
              <a:t>Kiemelt Tehetségek Alközponti foglalkozása (U13):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700 foglalkozás</a:t>
            </a:r>
            <a:endParaRPr lang="hu-HU" sz="1600" dirty="0">
              <a:solidFill>
                <a:srgbClr val="996600"/>
              </a:solidFill>
              <a:ea typeface="Times New Roman"/>
            </a:endParaRPr>
          </a:p>
          <a:p>
            <a:pPr lvl="0" algn="ctr"/>
            <a:r>
              <a:rPr lang="hu-HU" sz="1600" dirty="0">
                <a:solidFill>
                  <a:srgbClr val="996600"/>
                </a:solidFill>
                <a:ea typeface="Times New Roman"/>
              </a:rPr>
              <a:t>Kiemelt Tehetségek Alközponti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tábora </a:t>
            </a:r>
            <a:r>
              <a:rPr lang="hu-HU" sz="1600" dirty="0">
                <a:solidFill>
                  <a:srgbClr val="996600"/>
                </a:solidFill>
                <a:ea typeface="Times New Roman"/>
              </a:rPr>
              <a:t>(U13):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70 tábor</a:t>
            </a:r>
            <a:endParaRPr lang="hu-HU" sz="1600" dirty="0">
              <a:solidFill>
                <a:srgbClr val="996600"/>
              </a:solidFill>
              <a:ea typeface="Times New Roman"/>
            </a:endParaRPr>
          </a:p>
          <a:p>
            <a:pPr lvl="0" algn="ctr"/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Alközponti válogatottak Megyei Kiválasztó tornája </a:t>
            </a:r>
            <a:r>
              <a:rPr lang="hu-HU" sz="1600" dirty="0">
                <a:solidFill>
                  <a:srgbClr val="996600"/>
                </a:solidFill>
                <a:ea typeface="Times New Roman"/>
              </a:rPr>
              <a:t>(U13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): 20 torna</a:t>
            </a:r>
            <a:endParaRPr lang="hu-HU" sz="1600" dirty="0">
              <a:solidFill>
                <a:srgbClr val="996600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Kiemelt </a:t>
            </a:r>
            <a:r>
              <a:rPr lang="hu-HU" sz="1600" dirty="0">
                <a:solidFill>
                  <a:srgbClr val="996600"/>
                </a:solidFill>
                <a:ea typeface="Times New Roman"/>
              </a:rPr>
              <a:t>Tehetségek Megyei foglalkozása (U14): 60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foglalkozás</a:t>
            </a:r>
            <a:endParaRPr lang="hu-HU" sz="1600" dirty="0">
              <a:solidFill>
                <a:srgbClr val="996600"/>
              </a:solidFill>
              <a:ea typeface="Times New Roman"/>
            </a:endParaRPr>
          </a:p>
          <a:p>
            <a:pPr lvl="0" algn="ctr"/>
            <a:r>
              <a:rPr lang="hu-HU" sz="1600" dirty="0">
                <a:solidFill>
                  <a:srgbClr val="996600"/>
                </a:solidFill>
                <a:ea typeface="Times New Roman"/>
              </a:rPr>
              <a:t>Kiemelt Tehetségek Megyei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tábora </a:t>
            </a:r>
            <a:r>
              <a:rPr lang="hu-HU" sz="1600" dirty="0">
                <a:solidFill>
                  <a:srgbClr val="996600"/>
                </a:solidFill>
                <a:ea typeface="Times New Roman"/>
              </a:rPr>
              <a:t>(U14):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20 tábor</a:t>
            </a:r>
            <a:endParaRPr lang="hu-HU" sz="1600" dirty="0">
              <a:solidFill>
                <a:srgbClr val="996600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Megyei válogatottak </a:t>
            </a:r>
            <a:r>
              <a:rPr lang="hu-HU" sz="1600" dirty="0">
                <a:solidFill>
                  <a:srgbClr val="996600"/>
                </a:solidFill>
                <a:ea typeface="Times New Roman"/>
              </a:rPr>
              <a:t>Régiós Kiválasztó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tornái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  <a:sym typeface="Wingdings" pitchFamily="2" charset="2"/>
              </a:rPr>
              <a:t>(U14):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8 torna</a:t>
            </a:r>
            <a:endParaRPr lang="hu-HU" sz="1600" dirty="0">
              <a:solidFill>
                <a:srgbClr val="996600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Régiós válogatottak </a:t>
            </a:r>
            <a:r>
              <a:rPr lang="hu-HU" sz="1600" dirty="0">
                <a:solidFill>
                  <a:srgbClr val="996600"/>
                </a:solidFill>
                <a:ea typeface="Times New Roman"/>
              </a:rPr>
              <a:t>Területi Kiválasztó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mérkőzései (U14): 5 mérkőzés</a:t>
            </a:r>
          </a:p>
          <a:p>
            <a:pPr lvl="0" algn="ctr"/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Területi válogatottak Nemzetközi Tornái (U14): 5 torna</a:t>
            </a:r>
            <a:endParaRPr lang="hu-HU" sz="1600" dirty="0">
              <a:solidFill>
                <a:srgbClr val="996600"/>
              </a:solidFill>
              <a:ea typeface="Times New Roman"/>
            </a:endParaRPr>
          </a:p>
          <a:p>
            <a:pPr lvl="0" algn="ctr"/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Telki </a:t>
            </a:r>
            <a:r>
              <a:rPr lang="hu-HU" sz="1600" dirty="0">
                <a:solidFill>
                  <a:srgbClr val="996600"/>
                </a:solidFill>
                <a:ea typeface="Times New Roman"/>
              </a:rPr>
              <a:t>Kiválasztó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tábor </a:t>
            </a:r>
            <a:r>
              <a:rPr lang="hu-HU" sz="1600" dirty="0">
                <a:solidFill>
                  <a:srgbClr val="996600"/>
                </a:solidFill>
                <a:ea typeface="Times New Roman"/>
              </a:rPr>
              <a:t>(U14)</a:t>
            </a:r>
          </a:p>
          <a:p>
            <a:pPr lvl="0" algn="ctr"/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Területi válogatottak </a:t>
            </a:r>
            <a:r>
              <a:rPr lang="hu-HU" sz="1600" dirty="0">
                <a:solidFill>
                  <a:srgbClr val="996600"/>
                </a:solidFill>
                <a:ea typeface="Times New Roman"/>
              </a:rPr>
              <a:t>nemzetközi mérkőzései (U15): 20 mérkőzés</a:t>
            </a:r>
          </a:p>
          <a:p>
            <a:pPr lvl="0" algn="ctr"/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Telki </a:t>
            </a:r>
            <a:r>
              <a:rPr lang="hu-HU" sz="1600" dirty="0">
                <a:solidFill>
                  <a:srgbClr val="996600"/>
                </a:solidFill>
                <a:ea typeface="Times New Roman"/>
              </a:rPr>
              <a:t>Kiválasztó </a:t>
            </a:r>
            <a:r>
              <a:rPr lang="hu-HU" sz="1600" dirty="0" smtClean="0">
                <a:solidFill>
                  <a:srgbClr val="996600"/>
                </a:solidFill>
                <a:ea typeface="Times New Roman"/>
              </a:rPr>
              <a:t>tábor (U15)</a:t>
            </a:r>
            <a:endParaRPr lang="hu-HU" sz="1600" b="1" dirty="0" smtClean="0">
              <a:solidFill>
                <a:srgbClr val="996600"/>
              </a:solidFill>
              <a:ea typeface="Times New Roman"/>
            </a:endParaRPr>
          </a:p>
          <a:p>
            <a:pPr lvl="0"/>
            <a:endParaRPr lang="hu-HU" sz="2400" b="1" dirty="0">
              <a:solidFill>
                <a:srgbClr val="99660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hu-HU" sz="2400" b="1" dirty="0">
              <a:solidFill>
                <a:srgbClr val="996600"/>
              </a:solidFill>
              <a:ea typeface="Calibri"/>
              <a:cs typeface="Times New Roman"/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2013.01.16.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Labdarúgás Fóruma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173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rum_arcul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forum_arculat</Template>
  <TotalTime>894</TotalTime>
  <Words>533</Words>
  <Application>Microsoft Office PowerPoint</Application>
  <PresentationFormat>Diavetítés a képernyőre (4:3 oldalarány)</PresentationFormat>
  <Paragraphs>153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forum_arculat</vt:lpstr>
      <vt:lpstr>1. dia</vt:lpstr>
      <vt:lpstr>Célkitűzéseink: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Aktuális célkitűzéseink: 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Kiss Baranyi Sándor</dc:creator>
  <cp:lastModifiedBy>YpsylonDajana</cp:lastModifiedBy>
  <cp:revision>57</cp:revision>
  <dcterms:created xsi:type="dcterms:W3CDTF">2013-01-12T21:32:33Z</dcterms:created>
  <dcterms:modified xsi:type="dcterms:W3CDTF">2013-01-15T21:13:36Z</dcterms:modified>
</cp:coreProperties>
</file>