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  <p:sldMasterId id="2147483781" r:id="rId2"/>
  </p:sldMasterIdLst>
  <p:notesMasterIdLst>
    <p:notesMasterId r:id="rId11"/>
  </p:notesMasterIdLst>
  <p:handoutMasterIdLst>
    <p:handoutMasterId r:id="rId12"/>
  </p:handoutMasterIdLst>
  <p:sldIdLst>
    <p:sldId id="388" r:id="rId3"/>
    <p:sldId id="351" r:id="rId4"/>
    <p:sldId id="357" r:id="rId5"/>
    <p:sldId id="384" r:id="rId6"/>
    <p:sldId id="386" r:id="rId7"/>
    <p:sldId id="358" r:id="rId8"/>
    <p:sldId id="387" r:id="rId9"/>
    <p:sldId id="390" r:id="rId10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00"/>
    <a:srgbClr val="000000"/>
    <a:srgbClr val="808080"/>
    <a:srgbClr val="B4B4B4"/>
    <a:srgbClr val="FFD200"/>
    <a:srgbClr val="646464"/>
    <a:srgbClr val="F1F1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2" autoAdjust="0"/>
    <p:restoredTop sz="81593" autoAdjust="0"/>
  </p:normalViewPr>
  <p:slideViewPr>
    <p:cSldViewPr>
      <p:cViewPr varScale="1">
        <p:scale>
          <a:sx n="93" d="100"/>
          <a:sy n="93" d="100"/>
        </p:scale>
        <p:origin x="-4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27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rna.dalmadi\Desktop\CLIENTS\2012\Tan&#225;csad&#225;s\MLSZ%20-%20magyar%20football%20napja%20el&#337;ad&#225;s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rna.dalmadi\Desktop\CLIENTS\2012\Tan&#225;csad&#225;s\MLSZ%20-%20magyar%20football%20napja%20el&#337;ad&#225;s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7.9007635515246102E-2"/>
          <c:y val="5.0925925925925992E-2"/>
          <c:w val="0.62530909865233864"/>
          <c:h val="0.89814814814814892"/>
        </c:manualLayout>
      </c:layout>
      <c:barChart>
        <c:barDir val="col"/>
        <c:grouping val="stacked"/>
        <c:ser>
          <c:idx val="0"/>
          <c:order val="0"/>
          <c:tx>
            <c:strRef>
              <c:f>Sheet3!$C$14</c:f>
              <c:strCache>
                <c:ptCount val="1"/>
                <c:pt idx="0">
                  <c:v>Orvosi ellátás</c:v>
                </c:pt>
              </c:strCache>
            </c:strRef>
          </c:tx>
          <c:spPr>
            <a:solidFill>
              <a:srgbClr val="7030A0"/>
            </a:solidFill>
          </c:spPr>
          <c:val>
            <c:numRef>
              <c:f>Sheet3!$D$14</c:f>
              <c:numCache>
                <c:formatCode>#,##0.0</c:formatCode>
                <c:ptCount val="1"/>
                <c:pt idx="0">
                  <c:v>0.1100000000000001</c:v>
                </c:pt>
              </c:numCache>
            </c:numRef>
          </c:val>
        </c:ser>
        <c:ser>
          <c:idx val="1"/>
          <c:order val="1"/>
          <c:tx>
            <c:strRef>
              <c:f>Sheet3!$C$15</c:f>
              <c:strCache>
                <c:ptCount val="1"/>
                <c:pt idx="0">
                  <c:v>Utánpótlás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Sheet3!$D$15</c:f>
              <c:numCache>
                <c:formatCode>#,##0.0</c:formatCode>
                <c:ptCount val="1"/>
                <c:pt idx="0">
                  <c:v>0.71500000000000064</c:v>
                </c:pt>
              </c:numCache>
            </c:numRef>
          </c:val>
        </c:ser>
        <c:ser>
          <c:idx val="2"/>
          <c:order val="2"/>
          <c:tx>
            <c:strRef>
              <c:f>Sheet3!$C$16</c:f>
              <c:strCache>
                <c:ptCount val="1"/>
                <c:pt idx="0">
                  <c:v>Értékcsökkenés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Sheet3!$D$16</c:f>
              <c:numCache>
                <c:formatCode>#,##0.0</c:formatCode>
                <c:ptCount val="1"/>
                <c:pt idx="0">
                  <c:v>0.75900000000000234</c:v>
                </c:pt>
              </c:numCache>
            </c:numRef>
          </c:val>
        </c:ser>
        <c:ser>
          <c:idx val="3"/>
          <c:order val="3"/>
          <c:tx>
            <c:strRef>
              <c:f>Sheet3!$C$17</c:f>
              <c:strCache>
                <c:ptCount val="1"/>
                <c:pt idx="0">
                  <c:v>Versenyeztetés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Sheet3!$D$17</c:f>
              <c:numCache>
                <c:formatCode>#,##0.0</c:formatCode>
                <c:ptCount val="1"/>
                <c:pt idx="0">
                  <c:v>1.21</c:v>
                </c:pt>
              </c:numCache>
            </c:numRef>
          </c:val>
        </c:ser>
        <c:ser>
          <c:idx val="4"/>
          <c:order val="4"/>
          <c:tx>
            <c:strRef>
              <c:f>Sheet3!$C$18</c:f>
              <c:strCache>
                <c:ptCount val="1"/>
                <c:pt idx="0">
                  <c:v>Egyéb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Sheet3!$D$18</c:f>
              <c:numCache>
                <c:formatCode>#,##0.0</c:formatCode>
                <c:ptCount val="1"/>
                <c:pt idx="0">
                  <c:v>1.760000000000002</c:v>
                </c:pt>
              </c:numCache>
            </c:numRef>
          </c:val>
        </c:ser>
        <c:ser>
          <c:idx val="5"/>
          <c:order val="5"/>
          <c:tx>
            <c:strRef>
              <c:f>Sheet3!$C$19</c:f>
              <c:strCache>
                <c:ptCount val="1"/>
                <c:pt idx="0">
                  <c:v>Bérek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Sheet3!$D$19</c:f>
              <c:numCache>
                <c:formatCode>#,##0.0</c:formatCode>
                <c:ptCount val="1"/>
                <c:pt idx="0">
                  <c:v>6.4569999999999999</c:v>
                </c:pt>
              </c:numCache>
            </c:numRef>
          </c:val>
        </c:ser>
        <c:overlap val="100"/>
        <c:axId val="77702656"/>
        <c:axId val="77704192"/>
      </c:barChart>
      <c:catAx>
        <c:axId val="77702656"/>
        <c:scaling>
          <c:orientation val="minMax"/>
        </c:scaling>
        <c:delete val="1"/>
        <c:axPos val="b"/>
        <c:tickLblPos val="none"/>
        <c:crossAx val="77704192"/>
        <c:crosses val="autoZero"/>
        <c:auto val="1"/>
        <c:lblAlgn val="ctr"/>
        <c:lblOffset val="100"/>
      </c:catAx>
      <c:valAx>
        <c:axId val="77704192"/>
        <c:scaling>
          <c:orientation val="minMax"/>
          <c:max val="11"/>
          <c:min val="0"/>
        </c:scaling>
        <c:axPos val="l"/>
        <c:numFmt formatCode="#,##0.0" sourceLinked="1"/>
        <c:tickLblPos val="nextTo"/>
        <c:txPr>
          <a:bodyPr/>
          <a:lstStyle/>
          <a:p>
            <a:pPr>
              <a:defRPr b="0">
                <a:solidFill>
                  <a:schemeClr val="tx1"/>
                </a:solidFill>
              </a:defRPr>
            </a:pPr>
            <a:endParaRPr lang="hu-HU"/>
          </a:p>
        </c:txPr>
        <c:crossAx val="77702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492449912972664"/>
          <c:y val="0.26301071741032372"/>
          <c:w val="0.29063090212198645"/>
          <c:h val="0.47397856517935477"/>
        </c:manualLayout>
      </c:layout>
      <c:txPr>
        <a:bodyPr/>
        <a:lstStyle/>
        <a:p>
          <a:pPr>
            <a:defRPr sz="1200">
              <a:solidFill>
                <a:schemeClr val="tx1"/>
              </a:solidFill>
            </a:defRPr>
          </a:pPr>
          <a:endParaRPr lang="hu-H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6.4597423202977469E-2"/>
          <c:y val="5.5946958274477418E-2"/>
          <c:w val="0.73458938590156631"/>
          <c:h val="0.82789293253130625"/>
        </c:manualLayout>
      </c:layout>
      <c:barChart>
        <c:barDir val="col"/>
        <c:grouping val="stacked"/>
        <c:ser>
          <c:idx val="0"/>
          <c:order val="0"/>
          <c:tx>
            <c:strRef>
              <c:f>Sheet2!$C$19</c:f>
              <c:strCache>
                <c:ptCount val="1"/>
                <c:pt idx="0">
                  <c:v>Reklám</c:v>
                </c:pt>
              </c:strCache>
            </c:strRef>
          </c:tx>
          <c:spPr>
            <a:solidFill>
              <a:srgbClr val="FAE600"/>
            </a:solidFill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Sheet2!$D$19</c:f>
              <c:numCache>
                <c:formatCode>#,##0.0</c:formatCode>
                <c:ptCount val="1"/>
                <c:pt idx="0">
                  <c:v>2.5245000000000002</c:v>
                </c:pt>
              </c:numCache>
            </c:numRef>
          </c:val>
        </c:ser>
        <c:ser>
          <c:idx val="1"/>
          <c:order val="1"/>
          <c:tx>
            <c:strRef>
              <c:f>Sheet2!$C$20</c:f>
              <c:strCache>
                <c:ptCount val="1"/>
                <c:pt idx="0">
                  <c:v>Közvetítés</c:v>
                </c:pt>
              </c:strCache>
            </c:strRef>
          </c:tx>
          <c:spPr>
            <a:solidFill>
              <a:srgbClr val="B4B4B4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Sheet2!$D$20</c:f>
              <c:numCache>
                <c:formatCode>#,##0.0</c:formatCode>
                <c:ptCount val="1"/>
                <c:pt idx="0">
                  <c:v>1.5234999999999996</c:v>
                </c:pt>
              </c:numCache>
            </c:numRef>
          </c:val>
        </c:ser>
        <c:ser>
          <c:idx val="2"/>
          <c:order val="2"/>
          <c:tx>
            <c:strRef>
              <c:f>Sheet2!$C$21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Sheet2!$D$21</c:f>
              <c:numCache>
                <c:formatCode>#,##0.0</c:formatCode>
                <c:ptCount val="1"/>
                <c:pt idx="0">
                  <c:v>0.75900000000000034</c:v>
                </c:pt>
              </c:numCache>
            </c:numRef>
          </c:val>
        </c:ser>
        <c:ser>
          <c:idx val="3"/>
          <c:order val="3"/>
          <c:tx>
            <c:strRef>
              <c:f>Sheet2!$C$22</c:f>
              <c:strCache>
                <c:ptCount val="1"/>
                <c:pt idx="0">
                  <c:v>Jegyek és bérletek</c:v>
                </c:pt>
              </c:strCache>
            </c:strRef>
          </c:tx>
          <c:spPr>
            <a:solidFill>
              <a:srgbClr val="80808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Sheet2!$D$22</c:f>
              <c:numCache>
                <c:formatCode>#,##0.0</c:formatCode>
                <c:ptCount val="1"/>
                <c:pt idx="0">
                  <c:v>0.58299999999999996</c:v>
                </c:pt>
              </c:numCache>
            </c:numRef>
          </c:val>
        </c:ser>
        <c:ser>
          <c:idx val="4"/>
          <c:order val="4"/>
          <c:tx>
            <c:strRef>
              <c:f>Sheet2!$C$23</c:f>
              <c:strCache>
                <c:ptCount val="1"/>
                <c:pt idx="0">
                  <c:v>Kereskedelmi </c:v>
                </c:pt>
              </c:strCache>
            </c:strRef>
          </c:tx>
          <c:spPr>
            <a:solidFill>
              <a:srgbClr val="000000"/>
            </a:solidFill>
          </c:spPr>
          <c:val>
            <c:numRef>
              <c:f>Sheet2!$D$23</c:f>
              <c:numCache>
                <c:formatCode>#,##0.0</c:formatCode>
                <c:ptCount val="1"/>
                <c:pt idx="0">
                  <c:v>0.11550000000000002</c:v>
                </c:pt>
              </c:numCache>
            </c:numRef>
          </c:val>
        </c:ser>
        <c:overlap val="100"/>
        <c:axId val="106445440"/>
        <c:axId val="106463616"/>
      </c:barChart>
      <c:catAx>
        <c:axId val="106445440"/>
        <c:scaling>
          <c:orientation val="minMax"/>
        </c:scaling>
        <c:axPos val="b"/>
        <c:tickLblPos val="nextTo"/>
        <c:crossAx val="106463616"/>
        <c:crosses val="autoZero"/>
        <c:auto val="1"/>
        <c:lblAlgn val="ctr"/>
        <c:lblOffset val="100"/>
      </c:catAx>
      <c:valAx>
        <c:axId val="106463616"/>
        <c:scaling>
          <c:orientation val="minMax"/>
        </c:scaling>
        <c:axPos val="l"/>
        <c:numFmt formatCode="#,##0.0" sourceLinked="1"/>
        <c:tickLblPos val="nextTo"/>
        <c:crossAx val="106445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557328699588954"/>
          <c:y val="0.23162188328280986"/>
          <c:w val="0.2972651476224864"/>
          <c:h val="0.51659934610440128"/>
        </c:manualLayout>
      </c:layout>
      <c:txPr>
        <a:bodyPr/>
        <a:lstStyle/>
        <a:p>
          <a:pPr>
            <a:defRPr sz="1200"/>
          </a:pPr>
          <a:endParaRPr lang="hu-H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5.7446308049105679E-2"/>
          <c:y val="5.7592457047256233E-2"/>
          <c:w val="0.63747756325686034"/>
          <c:h val="0.82283095995869771"/>
        </c:manualLayout>
      </c:layout>
      <c:barChart>
        <c:barDir val="col"/>
        <c:grouping val="stacked"/>
        <c:ser>
          <c:idx val="0"/>
          <c:order val="0"/>
          <c:tx>
            <c:strRef>
              <c:f>Sheet2!$C$31</c:f>
              <c:strCache>
                <c:ptCount val="1"/>
                <c:pt idx="0">
                  <c:v>Tulajdonosi támogatás</c:v>
                </c:pt>
              </c:strCache>
            </c:strRef>
          </c:tx>
          <c:spPr>
            <a:solidFill>
              <a:srgbClr val="FAE60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Val val="1"/>
          </c:dLbls>
          <c:val>
            <c:numRef>
              <c:f>Sheet2!$D$31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Sheet2!$C$32</c:f>
              <c:strCache>
                <c:ptCount val="1"/>
                <c:pt idx="0">
                  <c:v>Játékostranszfer, UEFA bevétel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hu-HU"/>
              </a:p>
            </c:txPr>
          </c:dLbls>
          <c:val>
            <c:numRef>
              <c:f>Sheet2!$D$32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overlap val="100"/>
        <c:axId val="111558016"/>
        <c:axId val="111559808"/>
      </c:barChart>
      <c:catAx>
        <c:axId val="111558016"/>
        <c:scaling>
          <c:orientation val="minMax"/>
        </c:scaling>
        <c:axPos val="b"/>
        <c:tickLblPos val="nextTo"/>
        <c:crossAx val="111559808"/>
        <c:crosses val="autoZero"/>
        <c:auto val="1"/>
        <c:lblAlgn val="ctr"/>
        <c:lblOffset val="100"/>
      </c:catAx>
      <c:valAx>
        <c:axId val="111559808"/>
        <c:scaling>
          <c:orientation val="minMax"/>
        </c:scaling>
        <c:axPos val="l"/>
        <c:numFmt formatCode="General" sourceLinked="1"/>
        <c:tickLblPos val="nextTo"/>
        <c:crossAx val="111558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4245865042777"/>
          <c:y val="0.31840661495128003"/>
          <c:w val="0.27341384811409841"/>
          <c:h val="0.36318677009744049"/>
        </c:manualLayout>
      </c:layout>
      <c:txPr>
        <a:bodyPr/>
        <a:lstStyle/>
        <a:p>
          <a:pPr>
            <a:defRPr sz="1200"/>
          </a:pPr>
          <a:endParaRPr lang="hu-HU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152208" y="9641569"/>
            <a:ext cx="1235917" cy="15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cs typeface="Arial" charset="0"/>
              </a:rPr>
              <a:t>May 22, 2008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2378991" y="9641569"/>
            <a:ext cx="1972596" cy="20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cs typeface="Arial" charset="0"/>
              </a:rPr>
              <a:t>Presentation title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567728" y="9641569"/>
            <a:ext cx="636223" cy="20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cs typeface="Arial" charset="0"/>
              </a:rPr>
              <a:t>Page </a:t>
            </a:r>
            <a:fld id="{78BC692D-3C60-4E35-A448-6DE4A0557EDC}" type="slidenum">
              <a:rPr lang="en-US" sz="1100">
                <a:cs typeface="Arial" charset="0"/>
              </a:rPr>
              <a:pPr/>
              <a:t>‹#›</a:t>
            </a:fld>
            <a:endParaRPr lang="en-US" sz="1100">
              <a:cs typeface="Arial" charset="0"/>
            </a:endParaRPr>
          </a:p>
        </p:txBody>
      </p:sp>
      <p:pic>
        <p:nvPicPr>
          <p:cNvPr id="69641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7428" y="9448903"/>
            <a:ext cx="1424654" cy="3518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42" y="4717752"/>
            <a:ext cx="5436818" cy="446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3" rIns="94747" bIns="47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52208" y="9641569"/>
            <a:ext cx="1235917" cy="152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cs typeface="Arial" charset="0"/>
              </a:rPr>
              <a:t>May 22, 2008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378991" y="9641569"/>
            <a:ext cx="1972596" cy="20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cs typeface="Arial" charset="0"/>
              </a:rPr>
              <a:t>Presentation title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567728" y="9641569"/>
            <a:ext cx="636223" cy="207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cs typeface="Arial" charset="0"/>
              </a:rPr>
              <a:t>Page </a:t>
            </a:r>
            <a:fld id="{E9E26D84-5E46-4B65-9EE2-769760948FE8}" type="slidenum">
              <a:rPr lang="en-US" sz="1100">
                <a:cs typeface="Arial" charset="0"/>
              </a:rPr>
              <a:pPr/>
              <a:t>‹#›</a:t>
            </a:fld>
            <a:endParaRPr lang="en-US" sz="1100">
              <a:cs typeface="Arial" charset="0"/>
            </a:endParaRPr>
          </a:p>
        </p:txBody>
      </p:sp>
      <p:pic>
        <p:nvPicPr>
          <p:cNvPr id="8203" name="Picture 11" descr="logo_tag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7428" y="9448903"/>
            <a:ext cx="1424654" cy="3518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buClr>
        <a:srgbClr val="FFD200"/>
      </a:buClr>
      <a:buSzPct val="75000"/>
      <a:buFont typeface="Arial" charset="0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588" indent="179388" algn="l" rtl="0" fontAlgn="base">
      <a:spcBef>
        <a:spcPct val="3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60363" indent="190500" algn="l" rtl="0" fontAlgn="base">
      <a:spcBef>
        <a:spcPct val="3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723900" indent="177800" algn="l" rtl="0" fontAlgn="base">
      <a:spcBef>
        <a:spcPct val="3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081088" indent="176213" algn="l" rtl="0" fontAlgn="base">
      <a:spcBef>
        <a:spcPct val="3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It is possible to apply this template to exiting presentations.</a:t>
            </a:r>
          </a:p>
          <a:p>
            <a:pPr lvl="1" indent="178708"/>
            <a:r>
              <a:rPr lang="en-GB"/>
              <a:t>Have the latest presentation template open</a:t>
            </a:r>
          </a:p>
          <a:p>
            <a:pPr lvl="1" indent="178708"/>
            <a:r>
              <a:rPr lang="en-GB"/>
              <a:t>Click on the </a:t>
            </a:r>
            <a:r>
              <a:rPr lang="en-GB" b="1"/>
              <a:t>View</a:t>
            </a:r>
            <a:r>
              <a:rPr lang="en-GB"/>
              <a:t> tab and select </a:t>
            </a:r>
            <a:r>
              <a:rPr lang="en-GB" b="1"/>
              <a:t>Normal </a:t>
            </a:r>
            <a:endParaRPr lang="en-GB"/>
          </a:p>
          <a:p>
            <a:pPr lvl="1" indent="178708"/>
            <a:r>
              <a:rPr lang="en-GB"/>
              <a:t>Delete all unwanted slides</a:t>
            </a:r>
          </a:p>
          <a:p>
            <a:pPr lvl="1" indent="178708"/>
            <a:r>
              <a:rPr lang="en-GB"/>
              <a:t>Click on the </a:t>
            </a:r>
            <a:r>
              <a:rPr lang="en-GB" b="1"/>
              <a:t>Insert</a:t>
            </a:r>
            <a:r>
              <a:rPr lang="en-GB"/>
              <a:t> tab from the menu bar and select </a:t>
            </a:r>
            <a:r>
              <a:rPr lang="en-GB" b="1"/>
              <a:t>Slides from Files</a:t>
            </a:r>
          </a:p>
          <a:p>
            <a:pPr lvl="1" indent="178708"/>
            <a:r>
              <a:rPr lang="en-GB"/>
              <a:t>Click on </a:t>
            </a:r>
            <a:r>
              <a:rPr lang="en-GB" b="1"/>
              <a:t>Browse</a:t>
            </a:r>
            <a:r>
              <a:rPr lang="en-GB"/>
              <a:t>. Navigate to the presentation you wish to update with the new template. Highlight the presentation and click </a:t>
            </a:r>
            <a:r>
              <a:rPr lang="en-GB" b="1"/>
              <a:t>Open</a:t>
            </a:r>
            <a:r>
              <a:rPr lang="en-GB"/>
              <a:t> </a:t>
            </a:r>
          </a:p>
          <a:p>
            <a:pPr lvl="1" indent="178708"/>
            <a:r>
              <a:rPr lang="en-GB"/>
              <a:t>Wait for the slides from the presentation to load and click on </a:t>
            </a:r>
            <a:r>
              <a:rPr lang="en-GB" b="1"/>
              <a:t>Insert All</a:t>
            </a:r>
            <a:r>
              <a:rPr lang="en-GB"/>
              <a:t>. Then click </a:t>
            </a:r>
            <a:r>
              <a:rPr lang="en-GB" b="1"/>
              <a:t>Close</a:t>
            </a:r>
          </a:p>
          <a:p>
            <a:pPr lvl="1" indent="178708"/>
            <a:r>
              <a:rPr lang="en-GB"/>
              <a:t>Check the inserted slides to ensure that the most appropriate master slide has been used on each slide </a:t>
            </a:r>
          </a:p>
          <a:p>
            <a:pPr lvl="1" indent="178708"/>
            <a:r>
              <a:rPr lang="en-GB"/>
              <a:t>To change the master applied to a slide select the slide you wish to apply a different master to then click on the </a:t>
            </a:r>
            <a:r>
              <a:rPr lang="en-GB" b="1"/>
              <a:t>Format</a:t>
            </a:r>
            <a:r>
              <a:rPr lang="en-GB"/>
              <a:t> tab from the menu bar and select </a:t>
            </a:r>
            <a:r>
              <a:rPr lang="en-GB" b="1"/>
              <a:t>Slide Design</a:t>
            </a:r>
          </a:p>
          <a:p>
            <a:pPr lvl="1" indent="178708"/>
            <a:r>
              <a:rPr lang="en-GB"/>
              <a:t>From the </a:t>
            </a:r>
            <a:r>
              <a:rPr lang="en-GB" b="1"/>
              <a:t>Used in This Presentation</a:t>
            </a:r>
            <a:r>
              <a:rPr lang="en-GB"/>
              <a:t> section choose the master you wish to apply to the slide and hover over it to reveal a drop-down arrow. Click on the arrow and select </a:t>
            </a:r>
            <a:r>
              <a:rPr lang="en-GB" b="1"/>
              <a:t>Apply to Selected Slides</a:t>
            </a:r>
          </a:p>
          <a:p>
            <a:r>
              <a:rPr lang="en-GB"/>
              <a:t>It is important to thoroughly check the presentation to ensure that no further formatting is needed.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It is possible to apply this template to exiting presentations.</a:t>
            </a:r>
          </a:p>
          <a:p>
            <a:pPr lvl="1" indent="178708"/>
            <a:r>
              <a:rPr lang="en-GB"/>
              <a:t>Have the latest presentation template open</a:t>
            </a:r>
          </a:p>
          <a:p>
            <a:pPr lvl="1" indent="178708"/>
            <a:r>
              <a:rPr lang="en-GB"/>
              <a:t>Click on the </a:t>
            </a:r>
            <a:r>
              <a:rPr lang="en-GB" b="1"/>
              <a:t>View</a:t>
            </a:r>
            <a:r>
              <a:rPr lang="en-GB"/>
              <a:t> tab and select </a:t>
            </a:r>
            <a:r>
              <a:rPr lang="en-GB" b="1"/>
              <a:t>Normal </a:t>
            </a:r>
            <a:endParaRPr lang="en-GB"/>
          </a:p>
          <a:p>
            <a:pPr lvl="1" indent="178708"/>
            <a:r>
              <a:rPr lang="en-GB"/>
              <a:t>Delete all unwanted slides</a:t>
            </a:r>
          </a:p>
          <a:p>
            <a:pPr lvl="1" indent="178708"/>
            <a:r>
              <a:rPr lang="en-GB"/>
              <a:t>Click on the </a:t>
            </a:r>
            <a:r>
              <a:rPr lang="en-GB" b="1"/>
              <a:t>Insert</a:t>
            </a:r>
            <a:r>
              <a:rPr lang="en-GB"/>
              <a:t> tab from the menu bar and select </a:t>
            </a:r>
            <a:r>
              <a:rPr lang="en-GB" b="1"/>
              <a:t>Slides from Files</a:t>
            </a:r>
          </a:p>
          <a:p>
            <a:pPr lvl="1" indent="178708"/>
            <a:r>
              <a:rPr lang="en-GB"/>
              <a:t>Click on </a:t>
            </a:r>
            <a:r>
              <a:rPr lang="en-GB" b="1"/>
              <a:t>Browse</a:t>
            </a:r>
            <a:r>
              <a:rPr lang="en-GB"/>
              <a:t>. Navigate to the presentation you wish to update with the new template. Highlight the presentation and click </a:t>
            </a:r>
            <a:r>
              <a:rPr lang="en-GB" b="1"/>
              <a:t>Open</a:t>
            </a:r>
            <a:r>
              <a:rPr lang="en-GB"/>
              <a:t> </a:t>
            </a:r>
          </a:p>
          <a:p>
            <a:pPr lvl="1" indent="178708"/>
            <a:r>
              <a:rPr lang="en-GB"/>
              <a:t>Wait for the slides from the presentation to load and click on </a:t>
            </a:r>
            <a:r>
              <a:rPr lang="en-GB" b="1"/>
              <a:t>Insert All</a:t>
            </a:r>
            <a:r>
              <a:rPr lang="en-GB"/>
              <a:t>. Then click </a:t>
            </a:r>
            <a:r>
              <a:rPr lang="en-GB" b="1"/>
              <a:t>Close</a:t>
            </a:r>
          </a:p>
          <a:p>
            <a:pPr lvl="1" indent="178708"/>
            <a:r>
              <a:rPr lang="en-GB"/>
              <a:t>Check the inserted slides to ensure that the most appropriate master slide has been used on each slide </a:t>
            </a:r>
          </a:p>
          <a:p>
            <a:pPr lvl="1" indent="178708"/>
            <a:r>
              <a:rPr lang="en-GB"/>
              <a:t>To change the master applied to a slide select the slide you wish to apply a different master to then click on the </a:t>
            </a:r>
            <a:r>
              <a:rPr lang="en-GB" b="1"/>
              <a:t>Format</a:t>
            </a:r>
            <a:r>
              <a:rPr lang="en-GB"/>
              <a:t> tab from the menu bar and select </a:t>
            </a:r>
            <a:r>
              <a:rPr lang="en-GB" b="1"/>
              <a:t>Slide Design</a:t>
            </a:r>
          </a:p>
          <a:p>
            <a:pPr lvl="1" indent="178708"/>
            <a:r>
              <a:rPr lang="en-GB"/>
              <a:t>From the </a:t>
            </a:r>
            <a:r>
              <a:rPr lang="en-GB" b="1"/>
              <a:t>Used in This Presentation</a:t>
            </a:r>
            <a:r>
              <a:rPr lang="en-GB"/>
              <a:t> section choose the master you wish to apply to the slide and hover over it to reveal a drop-down arrow. Click on the arrow and select </a:t>
            </a:r>
            <a:r>
              <a:rPr lang="en-GB" b="1"/>
              <a:t>Apply to Selected Slides</a:t>
            </a:r>
          </a:p>
          <a:p>
            <a:r>
              <a:rPr lang="en-GB"/>
              <a:t>It is important to thoroughly check the presentation to ensure that no further formatting is needed.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882650"/>
            <a:ext cx="2057400" cy="5243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882650"/>
            <a:ext cx="6024562" cy="52435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93434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50238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25260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4271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43558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91599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77300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4207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62180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13237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91590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vidamrikkancs.com/wp-content/uploads/2011/06/mlsz-log%C3%B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6309320"/>
            <a:ext cx="547221" cy="54868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461963" y="6419850"/>
            <a:ext cx="128905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  <a:cs typeface="Arial" charset="0"/>
              </a:rPr>
              <a:t>XX Month 200X</a:t>
            </a: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2784475" y="6419850"/>
            <a:ext cx="20574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  <a:cs typeface="Arial" charset="0"/>
              </a:rPr>
              <a:t>Presentation title</a:t>
            </a:r>
          </a:p>
        </p:txBody>
      </p:sp>
      <p:sp>
        <p:nvSpPr>
          <p:cNvPr id="184342" name="Rectangle 22"/>
          <p:cNvSpPr>
            <a:spLocks noChangeArrowheads="1"/>
          </p:cNvSpPr>
          <p:nvPr/>
        </p:nvSpPr>
        <p:spPr bwMode="auto">
          <a:xfrm>
            <a:off x="1938338" y="6419850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  <a:cs typeface="Arial" charset="0"/>
              </a:rPr>
              <a:t>Page </a:t>
            </a:r>
            <a:fld id="{D3BA8598-5D42-4F41-AADA-9C6FB5C125EC}" type="slidenum">
              <a:rPr lang="en-US" sz="1100">
                <a:solidFill>
                  <a:srgbClr val="000000"/>
                </a:solidFill>
                <a:cs typeface="Arial" charset="0"/>
              </a:rPr>
              <a:pPr/>
              <a:t>‹#›</a:t>
            </a:fld>
            <a:endParaRPr lang="en-US" sz="11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4344" name="Line 24"/>
          <p:cNvSpPr>
            <a:spLocks noChangeShapeType="1"/>
          </p:cNvSpPr>
          <p:nvPr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45" name="Line 25"/>
          <p:cNvSpPr>
            <a:spLocks noChangeShapeType="1"/>
          </p:cNvSpPr>
          <p:nvPr/>
        </p:nvSpPr>
        <p:spPr bwMode="auto">
          <a:xfrm>
            <a:off x="455613" y="200025"/>
            <a:ext cx="8229600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84346" name="Picture 26" descr="logo_tagblac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26300" y="6386513"/>
            <a:ext cx="1485900" cy="333375"/>
          </a:xfrm>
          <a:prstGeom prst="rect">
            <a:avLst/>
          </a:prstGeom>
          <a:noFill/>
        </p:spPr>
      </p:pic>
      <p:sp>
        <p:nvSpPr>
          <p:cNvPr id="1843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882650"/>
            <a:ext cx="8234362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 b="1">
          <a:solidFill>
            <a:srgbClr val="646464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Az NB I 2010. évi költségei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26E95-24BB-43D8-B393-79CBF40FD059}" type="datetimeFigureOut">
              <a:rPr lang="hu-HU" smtClean="0"/>
              <a:pPr/>
              <a:t>2013. 01. 15.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3E179-5E9C-4A79-B392-4AA3BB93ABFF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4829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648072"/>
          </a:xfrm>
        </p:spPr>
        <p:txBody>
          <a:bodyPr>
            <a:normAutofit/>
          </a:bodyPr>
          <a:lstStyle/>
          <a:p>
            <a:pPr algn="l"/>
            <a:r>
              <a:rPr lang="hu-HU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</a:t>
            </a:r>
            <a:endParaRPr lang="hu-HU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6189583" cy="517599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pPr algn="l"/>
            <a:r>
              <a:rPr lang="hu-HU" dirty="0" err="1" smtClean="0"/>
              <a:t>Proin</a:t>
            </a:r>
            <a:r>
              <a:rPr lang="hu-HU" dirty="0" smtClean="0"/>
              <a:t> </a:t>
            </a:r>
            <a:r>
              <a:rPr lang="hu-HU" dirty="0" err="1" smtClean="0"/>
              <a:t>laoreet</a:t>
            </a:r>
            <a:r>
              <a:rPr lang="hu-HU" dirty="0" smtClean="0"/>
              <a:t> </a:t>
            </a:r>
            <a:r>
              <a:rPr lang="hu-HU" dirty="0" err="1" smtClean="0"/>
              <a:t>metus</a:t>
            </a:r>
            <a:r>
              <a:rPr lang="hu-HU" dirty="0" smtClean="0"/>
              <a:t> </a:t>
            </a:r>
            <a:r>
              <a:rPr lang="hu-HU" dirty="0" err="1" smtClean="0"/>
              <a:t>ac</a:t>
            </a:r>
            <a:r>
              <a:rPr lang="hu-HU" dirty="0" smtClean="0"/>
              <a:t> </a:t>
            </a:r>
            <a:r>
              <a:rPr lang="hu-HU" dirty="0" err="1" smtClean="0"/>
              <a:t>lorem</a:t>
            </a:r>
            <a:r>
              <a:rPr lang="hu-HU" dirty="0" smtClean="0"/>
              <a:t> </a:t>
            </a:r>
            <a:r>
              <a:rPr lang="hu-HU" dirty="0" err="1" smtClean="0"/>
              <a:t>tincidunt</a:t>
            </a:r>
            <a:r>
              <a:rPr lang="hu-HU" dirty="0" smtClean="0"/>
              <a:t> fermentum.</a:t>
            </a:r>
            <a:endParaRPr lang="hu-H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395536" y="1772816"/>
            <a:ext cx="7848872" cy="41764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eros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non nulla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gravida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pulvinar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non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metus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Proin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mattis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commodo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enim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pharetra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metus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imperdiet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amet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Curabitur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est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lorem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suscipit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tincidunt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vel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volutpat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accumsan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nisi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algn="l"/>
            <a:endParaRPr lang="hu-H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Nullam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metus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leo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mattis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luctus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non,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aliquet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non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justo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Vivamus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eget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velit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dolor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eget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faucibus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leo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Mauris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auctor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dolor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quis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orci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ornare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lobortis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eget et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ligula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neque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justo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vulputate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mollis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Sed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malesuada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magna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ultricies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adipiscing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interdum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libero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eros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adipiscing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justo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consequat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magna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purus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nunc</a:t>
            </a:r>
            <a:r>
              <a:rPr lang="hu-H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hu-H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4"/>
            <a:ext cx="9144000" cy="6844632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1833722" y="2132856"/>
            <a:ext cx="633397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3600" dirty="0" smtClean="0"/>
              <a:t>Új pénzügyi források a fociban</a:t>
            </a:r>
            <a:endParaRPr lang="hu-HU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79712" y="3068960"/>
            <a:ext cx="272542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000" dirty="0" smtClean="0">
                <a:latin typeface="+mn-lt"/>
              </a:rPr>
              <a:t>Lelkes Tamás</a:t>
            </a:r>
          </a:p>
          <a:p>
            <a:r>
              <a:rPr lang="hu-HU" sz="3000" dirty="0" smtClean="0">
                <a:latin typeface="+mn-lt"/>
              </a:rPr>
              <a:t>Ernst &amp; Young</a:t>
            </a:r>
          </a:p>
          <a:p>
            <a:r>
              <a:rPr lang="hu-HU" sz="3000" dirty="0" smtClean="0">
                <a:latin typeface="+mn-lt"/>
              </a:rPr>
              <a:t>2013. január 16.</a:t>
            </a:r>
            <a:endParaRPr lang="en-US" sz="30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36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Rectangle 8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232775" cy="564679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latin typeface="Arial" pitchFamily="34" charset="0"/>
                <a:cs typeface="Arial" pitchFamily="34" charset="0"/>
              </a:rPr>
              <a:t>Az NB I 2010. évi költségei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179512" y="3933056"/>
            <a:ext cx="878497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Működési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költségek legjelentősebb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része (60%) személyi jellegű költség. </a:t>
            </a:r>
            <a:endParaRPr lang="hu-HU" sz="1600" kern="0" dirty="0">
              <a:latin typeface="Arial" pitchFamily="34" charset="0"/>
              <a:cs typeface="Arial" pitchFamily="34" charset="0"/>
            </a:endParaRP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Versenyeztetés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költségei – utazás, rendezés és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stadion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–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alacsonyak,  oka a piaci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ár alatti bérleti díj.</a:t>
            </a: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Értékcsökkenés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10%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alatti arányt képvisel. A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csapatok nagyrészt lejárt szerződésű játékosokat igazolnak,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az ingatlanokat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és az infrastruktúrát bérlik.</a:t>
            </a: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>
                <a:latin typeface="Arial" pitchFamily="34" charset="0"/>
                <a:cs typeface="Arial" pitchFamily="34" charset="0"/>
              </a:rPr>
              <a:t>Az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utánpótlásra átlagosan 40-60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millió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forintot költöttek.</a:t>
            </a:r>
            <a:endParaRPr lang="hu-HU" sz="1600" kern="0" dirty="0">
              <a:latin typeface="Arial" pitchFamily="34" charset="0"/>
              <a:cs typeface="Arial" pitchFamily="34" charset="0"/>
            </a:endParaRP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A klubok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alig rendelkeznek modern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orvos-diagnosztikai </a:t>
            </a:r>
            <a:r>
              <a:rPr lang="hu-HU" sz="1600" kern="0" dirty="0">
                <a:latin typeface="Arial" pitchFamily="34" charset="0"/>
                <a:cs typeface="Arial" pitchFamily="34" charset="0"/>
              </a:rPr>
              <a:t>és </a:t>
            </a:r>
            <a:r>
              <a:rPr lang="hu-HU" sz="1600" kern="0" dirty="0" smtClean="0">
                <a:latin typeface="Arial" pitchFamily="34" charset="0"/>
                <a:cs typeface="Arial" pitchFamily="34" charset="0"/>
              </a:rPr>
              <a:t>rehabilitációs eszközökkel. Komolyabb orvosi kezelés állami intézményekben, a TB keretében zajlik. </a:t>
            </a:r>
            <a:endParaRPr kumimoji="0" lang="hu-HU" sz="16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95536" y="1196752"/>
          <a:ext cx="475252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60032" y="2492896"/>
            <a:ext cx="3816424" cy="923330"/>
          </a:xfrm>
          <a:prstGeom prst="rect">
            <a:avLst/>
          </a:prstGeom>
          <a:solidFill>
            <a:srgbClr val="FFD200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Ennek nagyon kis hányadát fordították az utánpótlás nevelésére és létesítmények fejlesztésére.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1340768"/>
            <a:ext cx="3816424" cy="646331"/>
          </a:xfrm>
          <a:prstGeom prst="rect">
            <a:avLst/>
          </a:prstGeom>
          <a:solidFill>
            <a:srgbClr val="FFD200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Az NB I csapatok összes kiadásai mintegy 11 milliárd Ft-ot tesznek ki</a:t>
            </a:r>
            <a:endParaRPr lang="hu-HU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10527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Milliárd Ft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5" grpId="0">
        <p:bldAsOne/>
      </p:bldGraphic>
      <p:bldP spid="6" grpId="0" animBg="1"/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Rectangle 8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32775" cy="730969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latin typeface="Arial" pitchFamily="34" charset="0"/>
                <a:cs typeface="Arial" pitchFamily="34" charset="0"/>
              </a:rPr>
              <a:t>Az NB I 2010. évi bevételei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179512" y="3933056"/>
            <a:ext cx="842493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normál </a:t>
            </a: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bevételek legnagyobb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része szponzoráció </a:t>
            </a: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és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reklám (46%). </a:t>
            </a: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Az egyes csapatok között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jelentősek a különbségek.</a:t>
            </a:r>
            <a:endParaRPr lang="hu-HU" sz="1600" kern="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közvetítési díjak nagyjából egyenletesen oszlanak el a csapatok között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(28%).</a:t>
            </a:r>
            <a:endParaRPr lang="hu-HU" sz="1600" kern="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klubok jegy és bérletbevételei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alacsonyak. A csapatok </a:t>
            </a: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közül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1-2 rendelkezik komoly bevételekkel </a:t>
            </a: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VIP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páholyhelyek vagy bérletek </a:t>
            </a: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értékesítéséből.</a:t>
            </a: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klubok kereskedelmi bevétele </a:t>
            </a: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elenyésző.</a:t>
            </a: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nem normál működéshez köthető bevételek: a nemzetközi kupaszereplésből UEFA bevétel, tulajdonosi támogatások, valamint a játékos-transzferek bevétele.</a:t>
            </a:r>
            <a:endParaRPr lang="hu-HU" sz="1600" kern="0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endParaRPr lang="hu-HU" sz="1100" kern="0" dirty="0">
              <a:solidFill>
                <a:srgbClr val="646464"/>
              </a:solidFill>
              <a:latin typeface="+mn-lt"/>
            </a:endParaRPr>
          </a:p>
          <a:p>
            <a:pPr marL="717550" marR="0" lvl="1" indent="-355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  <a:defRPr/>
            </a:pPr>
            <a:endParaRPr kumimoji="0" lang="hu-HU" sz="1100" b="0" i="0" u="none" strike="noStrike" kern="0" cap="none" spc="0" normalizeH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  <a:p>
            <a:pPr marL="717550" marR="0" lvl="1" indent="-355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  <a:defRPr/>
            </a:pPr>
            <a:endParaRPr kumimoji="0" lang="hu-HU" sz="1100" b="0" i="0" u="none" strike="noStrike" kern="0" cap="none" spc="0" normalizeH="0" baseline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1124744"/>
            <a:ext cx="3816424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pPr>
            <a:r>
              <a:rPr lang="hu-HU" b="1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Egyéb, működéshez nem köthető bevétel (5,</a:t>
            </a:r>
            <a:r>
              <a:rPr lang="hu-HU" b="1" dirty="0" err="1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hu-HU" b="1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dirty="0" err="1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mrd</a:t>
            </a:r>
            <a:r>
              <a:rPr lang="hu-HU" b="1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Ft)</a:t>
            </a:r>
            <a:endParaRPr lang="hu-HU" b="1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179512" y="1556792"/>
          <a:ext cx="460851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1560" y="119675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pPr>
            <a:r>
              <a:rPr lang="hu-HU" b="1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Normál bevételek (5,</a:t>
            </a:r>
            <a:r>
              <a:rPr lang="hu-HU" b="1" dirty="0" err="1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hu-HU" b="1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dirty="0" err="1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mrd</a:t>
            </a:r>
            <a:r>
              <a:rPr lang="hu-HU" b="1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 Ft)</a:t>
            </a:r>
            <a:endParaRPr lang="hu-HU" b="1" dirty="0">
              <a:solidFill>
                <a:srgbClr val="646464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4787008" y="1628800"/>
          <a:ext cx="435699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11" grpId="0"/>
      <p:bldGraphic spid="9" grpId="0">
        <p:bldAsOne/>
      </p:bldGraphic>
      <p:bldP spid="12" grpId="0"/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91264" cy="720081"/>
          </a:xfrm>
          <a:noFill/>
        </p:spPr>
        <p:txBody>
          <a:bodyPr>
            <a:noAutofit/>
          </a:bodyPr>
          <a:lstStyle/>
          <a:p>
            <a:pPr algn="ctr"/>
            <a:r>
              <a:rPr lang="hu-HU" sz="2800" dirty="0" smtClean="0">
                <a:latin typeface="Arial" pitchFamily="34" charset="0"/>
                <a:cs typeface="Arial" pitchFamily="34" charset="0"/>
              </a:rPr>
              <a:t>Az NB I 2010. évi bevételei</a:t>
            </a:r>
            <a:br>
              <a:rPr lang="hu-HU" sz="2800" dirty="0" smtClean="0">
                <a:latin typeface="Arial" pitchFamily="34" charset="0"/>
                <a:cs typeface="Arial" pitchFamily="34" charset="0"/>
              </a:rPr>
            </a:br>
            <a:r>
              <a:rPr lang="hu-HU" sz="2000" dirty="0" smtClean="0">
                <a:latin typeface="Arial" pitchFamily="34" charset="0"/>
                <a:cs typeface="Arial" pitchFamily="34" charset="0"/>
              </a:rPr>
              <a:t> nemzetközi összehasonlításban</a:t>
            </a:r>
            <a:endParaRPr lang="en-US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7" name="Rectangle 7"/>
          <p:cNvSpPr>
            <a:spLocks noGrp="1" noChangeArrowheads="1"/>
          </p:cNvSpPr>
          <p:nvPr>
            <p:ph idx="1"/>
          </p:nvPr>
        </p:nvSpPr>
        <p:spPr>
          <a:xfrm>
            <a:off x="455613" y="1124744"/>
            <a:ext cx="8234362" cy="4968553"/>
          </a:xfrm>
        </p:spPr>
        <p:txBody>
          <a:bodyPr/>
          <a:lstStyle/>
          <a:p>
            <a:pPr marL="0">
              <a:buNone/>
            </a:pPr>
            <a:endParaRPr lang="hu-HU" sz="1200" dirty="0"/>
          </a:p>
          <a:p>
            <a:pPr marL="0">
              <a:buNone/>
            </a:pPr>
            <a:endParaRPr lang="hu-HU" sz="1200" dirty="0"/>
          </a:p>
          <a:p>
            <a:pPr marL="0" indent="-179388">
              <a:buNone/>
            </a:pPr>
            <a:endParaRPr lang="hu-HU" sz="1200" dirty="0"/>
          </a:p>
          <a:p>
            <a:pPr>
              <a:buNone/>
            </a:pPr>
            <a:endParaRPr lang="hu-HU" sz="1300" b="1" dirty="0"/>
          </a:p>
        </p:txBody>
      </p:sp>
      <p:sp>
        <p:nvSpPr>
          <p:cNvPr id="13" name="Rectangle 9"/>
          <p:cNvSpPr txBox="1">
            <a:spLocks noChangeArrowheads="1"/>
          </p:cNvSpPr>
          <p:nvPr/>
        </p:nvSpPr>
        <p:spPr bwMode="auto">
          <a:xfrm>
            <a:off x="467544" y="4077072"/>
            <a:ext cx="85689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717550" lvl="1" indent="-355600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sz="1600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magyar bajnokság kitörési pontjai és a kapcsolódó gazdasági potenciál a következők:</a:t>
            </a:r>
          </a:p>
          <a:p>
            <a:pPr indent="-179388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	i. Jegy- és bérletbevételek: 		3,1 milliárd forint</a:t>
            </a:r>
          </a:p>
          <a:p>
            <a:pPr indent="-179388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ii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. Közvetítési jogok: 		1,6 milliárd forint</a:t>
            </a:r>
          </a:p>
          <a:p>
            <a:pPr indent="-179388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iii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. Reklám és szponzoráció: 		4,0 milliárd forint</a:t>
            </a:r>
          </a:p>
          <a:p>
            <a:pPr indent="-179388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iv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hu-HU" sz="1600" dirty="0" err="1" smtClean="0">
                <a:latin typeface="Arial" pitchFamily="34" charset="0"/>
                <a:cs typeface="Arial" pitchFamily="34" charset="0"/>
              </a:rPr>
              <a:t>Játékostranszferek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 eredménye: 	2,6 milliárd forint</a:t>
            </a:r>
          </a:p>
          <a:p>
            <a:pPr indent="-179388">
              <a:buNone/>
            </a:pPr>
            <a:endParaRPr lang="hu-HU" sz="800" dirty="0" smtClean="0"/>
          </a:p>
          <a:p>
            <a:pPr marL="717550" marR="0" lvl="1" indent="-355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  <a:defRPr/>
            </a:pPr>
            <a:endParaRPr kumimoji="0" lang="hu-HU" sz="1100" b="0" i="0" u="none" strike="noStrike" kern="0" cap="none" spc="0" normalizeH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  <a:p>
            <a:pPr marL="717550" marR="0" lvl="1" indent="-355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  <a:defRPr/>
            </a:pPr>
            <a:endParaRPr kumimoji="0" lang="hu-HU" sz="1100" b="0" i="0" u="none" strike="noStrike" kern="0" cap="none" spc="0" normalizeH="0" baseline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1043608" y="1988840"/>
            <a:ext cx="1440160" cy="1962151"/>
          </a:xfrm>
          <a:prstGeom prst="rect">
            <a:avLst/>
          </a:prstGeom>
          <a:solidFill>
            <a:srgbClr val="FFD200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100" dirty="0"/>
          </a:p>
          <a:p>
            <a:endParaRPr lang="hu-HU" sz="1100" dirty="0"/>
          </a:p>
          <a:p>
            <a:endParaRPr lang="hu-HU" sz="1100" dirty="0"/>
          </a:p>
          <a:p>
            <a:endParaRPr lang="hu-HU" sz="1100" dirty="0"/>
          </a:p>
          <a:p>
            <a:endParaRPr lang="hu-HU" sz="1100" dirty="0"/>
          </a:p>
          <a:p>
            <a:pPr algn="ctr"/>
            <a:r>
              <a:rPr lang="hu-HU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11 milliárd Ft</a:t>
            </a:r>
            <a:endParaRPr lang="hu-H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u-HU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kiadás</a:t>
            </a:r>
            <a:endParaRPr lang="hu-H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9"/>
          <p:cNvSpPr txBox="1"/>
          <p:nvPr/>
        </p:nvSpPr>
        <p:spPr>
          <a:xfrm>
            <a:off x="2771800" y="2564904"/>
            <a:ext cx="1512168" cy="37643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1,</a:t>
            </a:r>
            <a:r>
              <a:rPr lang="hu-HU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hu-H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milliárd Ft </a:t>
            </a:r>
            <a:r>
              <a:rPr lang="hu-HU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eseti bevétel</a:t>
            </a:r>
            <a:endParaRPr lang="hu-H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6"/>
          <p:cNvSpPr txBox="1"/>
          <p:nvPr/>
        </p:nvSpPr>
        <p:spPr>
          <a:xfrm>
            <a:off x="2771800" y="2996952"/>
            <a:ext cx="1512168" cy="952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100" dirty="0"/>
          </a:p>
          <a:p>
            <a:pPr algn="ctr"/>
            <a:r>
              <a:rPr lang="hu-HU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5,</a:t>
            </a:r>
            <a:r>
              <a:rPr lang="hu-HU" sz="11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hu-HU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milliárd HUF</a:t>
            </a:r>
            <a:endParaRPr lang="hu-H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u-HU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NB I normál</a:t>
            </a:r>
            <a:endParaRPr lang="hu-H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u-HU" sz="11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bevétele</a:t>
            </a:r>
            <a:endParaRPr lang="hu-HU" sz="11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0"/>
          <p:cNvSpPr txBox="1"/>
          <p:nvPr/>
        </p:nvSpPr>
        <p:spPr>
          <a:xfrm>
            <a:off x="5796136" y="1124744"/>
            <a:ext cx="1584176" cy="28083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100" dirty="0"/>
          </a:p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17,8 milliárd Ft</a:t>
            </a:r>
            <a:endParaRPr lang="hu-H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u-H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Magyarország gazdasági lehetőségei alapján elérhető bevétel</a:t>
            </a:r>
            <a:endParaRPr lang="hu-H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2771800" y="1988840"/>
            <a:ext cx="1512168" cy="50405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hu-H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milliárd Ft </a:t>
            </a:r>
            <a:r>
              <a:rPr lang="hu-H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finanszírozási hiány</a:t>
            </a:r>
            <a:endParaRPr lang="hu-HU" sz="11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7584" y="5733256"/>
            <a:ext cx="7488832" cy="338554"/>
          </a:xfrm>
          <a:prstGeom prst="rect">
            <a:avLst/>
          </a:prstGeom>
          <a:solidFill>
            <a:srgbClr val="FFD200"/>
          </a:solidFill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A magyar fociba piaci alapon évente kb. 11 milliárd forint többletforrás kerülhetne</a:t>
            </a:r>
            <a:endParaRPr lang="hu-HU" sz="16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555776" y="1484784"/>
            <a:ext cx="2448272" cy="288032"/>
          </a:xfrm>
          <a:prstGeom prst="wedgeRoundRectCallout">
            <a:avLst>
              <a:gd name="adj1" fmla="val -1641"/>
              <a:gd name="adj2" fmla="val 98007"/>
              <a:gd name="adj3" fmla="val 16667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Tulajdonosok hozzájárulása</a:t>
            </a:r>
            <a:endParaRPr lang="hu-H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8144" y="357301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u-HU" sz="1000" b="1" kern="0" dirty="0" smtClean="0"/>
              <a:t>A, B, CH, CR, CZ, DK, GR,  RO, S, SK</a:t>
            </a:r>
            <a:endParaRPr lang="hu-HU" sz="1000" b="1" dirty="0"/>
          </a:p>
        </p:txBody>
      </p:sp>
      <p:cxnSp>
        <p:nvCxnSpPr>
          <p:cNvPr id="26" name="Straight Connector 25"/>
          <p:cNvCxnSpPr>
            <a:stCxn id="14" idx="3"/>
          </p:cNvCxnSpPr>
          <p:nvPr/>
        </p:nvCxnSpPr>
        <p:spPr>
          <a:xfrm flipV="1">
            <a:off x="4283968" y="1124744"/>
            <a:ext cx="1512168" cy="1628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83968" y="3933056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 animBg="1"/>
      <p:bldP spid="14" grpId="0" animBg="1"/>
      <p:bldP spid="15" grpId="0" animBg="1"/>
      <p:bldP spid="16" grpId="0" animBg="1"/>
      <p:bldP spid="12" grpId="0" animBg="1"/>
      <p:bldP spid="17" grpId="0" animBg="1"/>
      <p:bldP spid="20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32775" cy="802977"/>
          </a:xfrm>
          <a:noFill/>
        </p:spPr>
        <p:txBody>
          <a:bodyPr>
            <a:noAutofit/>
          </a:bodyPr>
          <a:lstStyle/>
          <a:p>
            <a:pPr algn="ctr"/>
            <a:r>
              <a:rPr lang="hu-HU" sz="2800" dirty="0" smtClean="0">
                <a:latin typeface="Arial" pitchFamily="34" charset="0"/>
                <a:cs typeface="Arial" pitchFamily="34" charset="0"/>
              </a:rPr>
              <a:t>A magyar fociba 2011-től áramló új források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(TAO+költségvetés)</a:t>
            </a:r>
            <a:endParaRPr lang="en-US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07" name="Rectangle 7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234362" cy="4968553"/>
          </a:xfrm>
        </p:spPr>
        <p:txBody>
          <a:bodyPr/>
          <a:lstStyle/>
          <a:p>
            <a:pPr marL="0">
              <a:buNone/>
            </a:pPr>
            <a:endParaRPr lang="hu-HU" sz="1200" dirty="0"/>
          </a:p>
          <a:p>
            <a:pPr marL="0">
              <a:buNone/>
            </a:pPr>
            <a:endParaRPr lang="hu-HU" sz="1200" dirty="0"/>
          </a:p>
          <a:p>
            <a:pPr marL="0" indent="-179388">
              <a:buNone/>
            </a:pPr>
            <a:endParaRPr lang="hu-HU" sz="1200" dirty="0"/>
          </a:p>
          <a:p>
            <a:pPr>
              <a:buNone/>
            </a:pPr>
            <a:endParaRPr lang="hu-HU" sz="13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80112" y="1700808"/>
            <a:ext cx="3312368" cy="1384995"/>
          </a:xfrm>
          <a:prstGeom prst="rect">
            <a:avLst/>
          </a:prstGeom>
          <a:solidFill>
            <a:srgbClr val="FFD200"/>
          </a:solidFill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A TAO fedezetet nyújt a versenyeztetési költségek 90%-ára és az utánpótlásra fordított összegekre. Továbbá pótlólagos forrásokat nyújtott az utánpótlásra és létesítménygazdálkodásra.</a:t>
            </a:r>
            <a:endParaRPr lang="hu-HU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419872" y="1412776"/>
            <a:ext cx="697627" cy="369332"/>
          </a:xfrm>
          <a:prstGeom prst="rect">
            <a:avLst/>
          </a:prstGeom>
          <a:solidFill>
            <a:srgbClr val="FFD200"/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2012</a:t>
            </a:r>
            <a:endParaRPr lang="hu-HU" dirty="0"/>
          </a:p>
        </p:txBody>
      </p:sp>
      <p:sp>
        <p:nvSpPr>
          <p:cNvPr id="16" name="TextBox 15"/>
          <p:cNvSpPr txBox="1"/>
          <p:nvPr/>
        </p:nvSpPr>
        <p:spPr>
          <a:xfrm>
            <a:off x="1547664" y="1412776"/>
            <a:ext cx="697627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dirty="0" smtClean="0"/>
              <a:t>2010</a:t>
            </a:r>
            <a:endParaRPr lang="hu-HU" dirty="0"/>
          </a:p>
        </p:txBody>
      </p:sp>
      <p:sp>
        <p:nvSpPr>
          <p:cNvPr id="18" name="Right Arrow 17"/>
          <p:cNvSpPr>
            <a:spLocks noChangeArrowheads="1"/>
          </p:cNvSpPr>
          <p:nvPr/>
        </p:nvSpPr>
        <p:spPr bwMode="auto">
          <a:xfrm rot="10800000" flipH="1">
            <a:off x="2267744" y="1484784"/>
            <a:ext cx="1152128" cy="288032"/>
          </a:xfrm>
          <a:prstGeom prst="rightArrow">
            <a:avLst>
              <a:gd name="adj1" fmla="val 50000"/>
              <a:gd name="adj2" fmla="val 49957"/>
            </a:avLst>
          </a:prstGeom>
          <a:solidFill>
            <a:srgbClr val="FFD200"/>
          </a:solidFill>
          <a:ln w="12700" algn="ctr">
            <a:noFill/>
            <a:round/>
            <a:headEnd/>
            <a:tailEnd/>
          </a:ln>
        </p:spPr>
        <p:txBody>
          <a:bodyPr wrap="none" lIns="54000" tIns="54000" rIns="54000" bIns="54000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1259632" y="4509120"/>
            <a:ext cx="1224136" cy="151105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100" b="1" dirty="0" smtClean="0">
                <a:latin typeface="Arial" pitchFamily="34" charset="0"/>
                <a:cs typeface="Arial" pitchFamily="34" charset="0"/>
              </a:rPr>
              <a:t>16 milliárd Ft éves kiadás a teljes magyar fociban </a:t>
            </a:r>
            <a:endParaRPr lang="hu-H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2"/>
          <p:cNvSpPr txBox="1"/>
          <p:nvPr/>
        </p:nvSpPr>
        <p:spPr>
          <a:xfrm>
            <a:off x="3275856" y="4077072"/>
            <a:ext cx="1219199" cy="19431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b="1" dirty="0"/>
          </a:p>
        </p:txBody>
      </p:sp>
      <p:sp>
        <p:nvSpPr>
          <p:cNvPr id="22" name="TextBox 2"/>
          <p:cNvSpPr txBox="1"/>
          <p:nvPr/>
        </p:nvSpPr>
        <p:spPr>
          <a:xfrm>
            <a:off x="3275856" y="2060848"/>
            <a:ext cx="1219199" cy="2733674"/>
          </a:xfrm>
          <a:prstGeom prst="rect">
            <a:avLst/>
          </a:prstGeom>
          <a:solidFill>
            <a:srgbClr val="FAE600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100" b="1" dirty="0" smtClean="0">
                <a:latin typeface="Arial" pitchFamily="34" charset="0"/>
                <a:cs typeface="Arial" pitchFamily="34" charset="0"/>
              </a:rPr>
              <a:t>28 milliárd Ft TAO</a:t>
            </a:r>
            <a:endParaRPr lang="hu-H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"/>
          <p:cNvSpPr txBox="1"/>
          <p:nvPr/>
        </p:nvSpPr>
        <p:spPr>
          <a:xfrm>
            <a:off x="3275856" y="1844824"/>
            <a:ext cx="1219199" cy="190499"/>
          </a:xfrm>
          <a:prstGeom prst="rect">
            <a:avLst/>
          </a:prstGeom>
          <a:solidFill>
            <a:srgbClr val="FFD200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9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hu-HU" sz="9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mrd</a:t>
            </a:r>
            <a:r>
              <a:rPr lang="hu-HU" sz="9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Ft akadémiák</a:t>
            </a:r>
            <a:endParaRPr lang="hu-HU" sz="9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4941168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b="1" dirty="0" smtClean="0"/>
              <a:t>13 milliárd Ft</a:t>
            </a:r>
            <a:endParaRPr lang="hu-HU" sz="1100" b="1" dirty="0"/>
          </a:p>
        </p:txBody>
      </p:sp>
      <p:sp>
        <p:nvSpPr>
          <p:cNvPr id="29" name="Right Brace 28"/>
          <p:cNvSpPr/>
          <p:nvPr/>
        </p:nvSpPr>
        <p:spPr>
          <a:xfrm>
            <a:off x="4572000" y="1844824"/>
            <a:ext cx="360040" cy="41764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TextBox 29"/>
          <p:cNvSpPr txBox="1"/>
          <p:nvPr/>
        </p:nvSpPr>
        <p:spPr>
          <a:xfrm>
            <a:off x="5004048" y="3763779"/>
            <a:ext cx="1512168" cy="338554"/>
          </a:xfrm>
          <a:prstGeom prst="rect">
            <a:avLst/>
          </a:prstGeom>
          <a:solidFill>
            <a:srgbClr val="FFD200"/>
          </a:solidFill>
        </p:spPr>
        <p:txBody>
          <a:bodyPr wrap="square" rtlCol="0">
            <a:spAutoFit/>
          </a:bodyPr>
          <a:lstStyle/>
          <a:p>
            <a:r>
              <a:rPr lang="hu-HU" sz="1600" b="1" dirty="0" smtClean="0"/>
              <a:t>43 milliárd Ft</a:t>
            </a:r>
            <a:endParaRPr lang="hu-HU" sz="1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52120" y="4653136"/>
            <a:ext cx="3096344" cy="738664"/>
          </a:xfrm>
          <a:prstGeom prst="rect">
            <a:avLst/>
          </a:prstGeom>
          <a:solidFill>
            <a:srgbClr val="FFD200"/>
          </a:solidFill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A magyar fociban most majdnem 2,5-szer annyi pénz van, mint 2010. előtt.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build="allAtOnce" animBg="1"/>
      <p:bldP spid="18" grpId="0" animBg="1"/>
      <p:bldP spid="19" grpId="0" build="allAtOnce" animBg="1"/>
      <p:bldP spid="20" grpId="0" animBg="1"/>
      <p:bldP spid="22" grpId="0" build="allAtOnce" animBg="1"/>
      <p:bldP spid="24" grpId="0" build="allAtOnce" animBg="1"/>
      <p:bldP spid="25" grpId="0" build="allAtOnce"/>
      <p:bldP spid="29" grpId="0" animBg="1"/>
      <p:bldP spid="30" grpId="0" animBg="1"/>
      <p:bldP spid="31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Rectangle 8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hu-HU" sz="3200" dirty="0" smtClean="0">
                <a:latin typeface="Arial" pitchFamily="34" charset="0"/>
                <a:cs typeface="Arial" pitchFamily="34" charset="0"/>
              </a:rPr>
              <a:t>A Társaság adó felhasználása 2012-ben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323528" y="1340768"/>
            <a:ext cx="280831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720000" marR="0" lvl="1" indent="-3556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  <a:defRPr/>
            </a:pPr>
            <a:endParaRPr lang="hu-HU" sz="2400" kern="0" dirty="0" smtClean="0">
              <a:solidFill>
                <a:srgbClr val="646464"/>
              </a:solidFill>
              <a:latin typeface="+mn-lt"/>
            </a:endParaRPr>
          </a:p>
          <a:p>
            <a:pPr marL="717550" marR="0" lvl="1" indent="-355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tabLst/>
              <a:defRPr/>
            </a:pPr>
            <a:endParaRPr kumimoji="0" lang="hu-HU" sz="1100" b="0" i="0" u="none" strike="noStrike" kern="0" cap="none" spc="0" normalizeH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  <a:p>
            <a:pPr marL="717550" marR="0" lvl="1" indent="-355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  <a:defRPr/>
            </a:pPr>
            <a:endParaRPr kumimoji="0" lang="hu-HU" sz="1100" b="0" i="0" u="none" strike="noStrike" kern="0" cap="none" spc="0" normalizeH="0" baseline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Rectangle 9"/>
          <p:cNvSpPr txBox="1">
            <a:spLocks noChangeArrowheads="1"/>
          </p:cNvSpPr>
          <p:nvPr/>
        </p:nvSpPr>
        <p:spPr bwMode="auto">
          <a:xfrm>
            <a:off x="755576" y="1484784"/>
            <a:ext cx="33123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717550" marR="0" lvl="1" indent="-3556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tabLst/>
              <a:defRPr/>
            </a:pPr>
            <a:r>
              <a:rPr lang="hu-HU" sz="1600" b="1" kern="0" noProof="0" dirty="0" smtClean="0">
                <a:solidFill>
                  <a:srgbClr val="646464"/>
                </a:solidFill>
                <a:latin typeface="+mn-lt"/>
              </a:rPr>
              <a:t>MLSZ programja</a:t>
            </a:r>
            <a:endParaRPr kumimoji="0" lang="hu-HU" sz="1600" b="1" u="none" strike="noStrike" kern="0" cap="none" spc="0" normalizeH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Rectangle 9"/>
          <p:cNvSpPr txBox="1">
            <a:spLocks noChangeArrowheads="1"/>
          </p:cNvSpPr>
          <p:nvPr/>
        </p:nvSpPr>
        <p:spPr bwMode="auto">
          <a:xfrm>
            <a:off x="5004048" y="1484784"/>
            <a:ext cx="33123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717550" marR="0" lvl="1" indent="-3556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tabLst/>
              <a:defRPr/>
            </a:pPr>
            <a:r>
              <a:rPr lang="hu-HU" sz="1600" b="1" kern="0" noProof="0" dirty="0" smtClean="0">
                <a:solidFill>
                  <a:srgbClr val="646464"/>
                </a:solidFill>
                <a:latin typeface="+mn-lt"/>
              </a:rPr>
              <a:t>Sportszervezetek programja</a:t>
            </a:r>
            <a:endParaRPr kumimoji="0" lang="hu-HU" sz="1600" b="1" u="none" strike="noStrike" kern="0" cap="none" spc="0" normalizeH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39552" y="2060849"/>
          <a:ext cx="3960440" cy="3008719"/>
        </p:xfrm>
        <a:graphic>
          <a:graphicData uri="http://schemas.openxmlformats.org/drawingml/2006/table">
            <a:tbl>
              <a:tblPr/>
              <a:tblGrid>
                <a:gridCol w="2232248"/>
                <a:gridCol w="1728192"/>
              </a:tblGrid>
              <a:tr h="396602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Jogcím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Összeg 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(milliárd HUF)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60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Személyi jellegű ráfordítás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0.6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0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Tárgyi eszköz beruházás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0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Utánpótlás-nevelés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1.8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0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Versenyeztetés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2.4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277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Közreműködői költségek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0.1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3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ÖSSZESEN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6.9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716016" y="2060848"/>
          <a:ext cx="3960440" cy="3008719"/>
        </p:xfrm>
        <a:graphic>
          <a:graphicData uri="http://schemas.openxmlformats.org/drawingml/2006/table">
            <a:tbl>
              <a:tblPr/>
              <a:tblGrid>
                <a:gridCol w="2304256"/>
                <a:gridCol w="1656184"/>
              </a:tblGrid>
              <a:tr h="396602"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Jogcím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Összeg </a:t>
                      </a:r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(milliárd HUF)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660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Személyi jellegű ráfordítás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1.0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0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Tárgyi eszköz beruházás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9.6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0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Utánpótlás-nevelés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10.0 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60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Versenyeztetés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277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Közreműködői költségek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0.1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32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ÖSSZESEN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20.7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Rectangle 8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dirty="0" smtClean="0">
                <a:latin typeface="Arial" pitchFamily="34" charset="0"/>
                <a:cs typeface="Arial" pitchFamily="34" charset="0"/>
              </a:rPr>
              <a:t>Összegzés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179512" y="1484784"/>
            <a:ext cx="849694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717550" lvl="1" indent="-355600">
              <a:spcBef>
                <a:spcPct val="20000"/>
              </a:spcBef>
              <a:spcAft>
                <a:spcPts val="600"/>
              </a:spcAft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magyar foci jelenleg nem tudja kihasználni az ország gazdasági bázisát – ami az eredményesség rovására megy</a:t>
            </a:r>
          </a:p>
          <a:p>
            <a:pPr marL="717550" lvl="1" indent="-355600">
              <a:spcBef>
                <a:spcPct val="20000"/>
              </a:spcBef>
              <a:spcAft>
                <a:spcPts val="600"/>
              </a:spcAft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pótlólagos támogatásként jelentkező költségvetési pénzek nagyságrendileg megnövelik a magyar futball forrásait</a:t>
            </a:r>
          </a:p>
          <a:p>
            <a:pPr marL="717550" lvl="1" indent="-355600">
              <a:spcBef>
                <a:spcPct val="20000"/>
              </a:spcBef>
              <a:spcAft>
                <a:spcPts val="600"/>
              </a:spcAft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támogatások legnagyobb részével az utánpótlás nevelésben és a létesítményfejlesztésben meglévő lemaradást pótolják</a:t>
            </a:r>
          </a:p>
          <a:p>
            <a:pPr marL="717550" lvl="1" indent="-355600">
              <a:spcBef>
                <a:spcPct val="20000"/>
              </a:spcBef>
              <a:spcAft>
                <a:spcPts val="600"/>
              </a:spcAft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A fejlesztések - a társadalmi, népegészségügyi szempontokon túl - elősegíthetik, hogy később a futball piaci alapon is többletbevételhez jusson – elérhetővé váljon az európai középmezőny</a:t>
            </a:r>
          </a:p>
          <a:p>
            <a:pPr marL="717550" lvl="1" indent="-355600">
              <a:spcBef>
                <a:spcPct val="20000"/>
              </a:spcBef>
              <a:spcAft>
                <a:spcPts val="600"/>
              </a:spcAft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hu-HU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Mivel a támogatás felhasználásának jelentős része beruházás és utánpótlás nevelés, ennek a megtérülése hosszabb távon kell várható</a:t>
            </a:r>
          </a:p>
          <a:p>
            <a:pPr marL="717550" lvl="1" indent="-355600">
              <a:spcBef>
                <a:spcPct val="20000"/>
              </a:spcBef>
              <a:spcAft>
                <a:spcPts val="600"/>
              </a:spcAft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kumimoji="0" lang="hu-HU" i="0" u="none" strike="noStrike" kern="0" cap="none" spc="0" normalizeH="0" noProof="0" dirty="0" smtClean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 rendszer újdonsága, az összeg nagysága, a szereplők nagy száma, a sportegyesületek gazdálkodásában korábban tapasztalható lazaságok indokolják a </a:t>
            </a:r>
            <a:r>
              <a:rPr lang="hu-HU" kern="0" dirty="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támogatások felhasználásának szoros ellenőrzési rendszerét</a:t>
            </a:r>
            <a:endParaRPr kumimoji="0" lang="hu-HU" i="0" u="none" strike="noStrike" kern="0" cap="none" spc="0" normalizeH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17550" marR="0" lvl="1" indent="-3556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tabLst/>
              <a:defRPr/>
            </a:pPr>
            <a:endParaRPr kumimoji="0" lang="hu-HU" sz="1100" b="0" i="0" u="none" strike="noStrike" kern="0" cap="none" spc="0" normalizeH="0" baseline="0" noProof="0" dirty="0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4"/>
            <a:ext cx="9144000" cy="6844632"/>
          </a:xfrm>
          <a:prstGeom prst="rect">
            <a:avLst/>
          </a:prstGeom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1259632" y="2996952"/>
            <a:ext cx="77724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KÖSZÖNÖM A FIGYELMET!</a:t>
            </a:r>
            <a:endParaRPr lang="hu-HU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341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y statement slide">
  <a:themeElements>
    <a:clrScheme name="Key statement slide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Key statement slide">
      <a:majorFont>
        <a:latin typeface="Arial"/>
        <a:ea typeface="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ey statement slide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000000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EY_PPT_Template_White</Template>
  <TotalTime>12441</TotalTime>
  <Words>1045</Words>
  <Application>Microsoft Office PowerPoint</Application>
  <PresentationFormat>On-screen Show (4:3)</PresentationFormat>
  <Paragraphs>132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Key statement slide</vt:lpstr>
      <vt:lpstr>Office-téma</vt:lpstr>
      <vt:lpstr>LOREM IPSUM DOLOR SIT</vt:lpstr>
      <vt:lpstr>Az NB I 2010. évi költségei</vt:lpstr>
      <vt:lpstr>Az NB I 2010. évi bevételei</vt:lpstr>
      <vt:lpstr>Az NB I 2010. évi bevételei  nemzetközi összehasonlításban</vt:lpstr>
      <vt:lpstr>A magyar fociba 2011-től áramló új források (TAO+költségvetés)</vt:lpstr>
      <vt:lpstr>A Társaság adó felhasználása 2012-ben</vt:lpstr>
      <vt:lpstr>Összegzés</vt:lpstr>
      <vt:lpstr>Slide 8</vt:lpstr>
    </vt:vector>
  </TitlesOfParts>
  <Company>Ernst &amp; Young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professzionális futball gazdasági bázisa</dc:title>
  <dc:creator>Ernst &amp; Young</dc:creator>
  <cp:lastModifiedBy>Lelkes, Tamás</cp:lastModifiedBy>
  <cp:revision>675</cp:revision>
  <dcterms:created xsi:type="dcterms:W3CDTF">2011-09-22T07:44:37Z</dcterms:created>
  <dcterms:modified xsi:type="dcterms:W3CDTF">2013-01-15T16:27:35Z</dcterms:modified>
</cp:coreProperties>
</file>