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73" r:id="rId3"/>
    <p:sldId id="263" r:id="rId4"/>
    <p:sldId id="264" r:id="rId5"/>
    <p:sldId id="265" r:id="rId6"/>
    <p:sldId id="262" r:id="rId7"/>
    <p:sldId id="275" r:id="rId8"/>
    <p:sldId id="277" r:id="rId9"/>
    <p:sldId id="261" r:id="rId10"/>
    <p:sldId id="272" r:id="rId11"/>
    <p:sldId id="260" r:id="rId12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345BE-2842-4665-84B9-ADD50C52ED20}" type="datetimeFigureOut">
              <a:rPr lang="hu-HU"/>
              <a:pPr>
                <a:defRPr/>
              </a:pPr>
              <a:t>2013.01.15.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A5703-B131-474B-AE1E-C9C92E76774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FBD35-9846-48C3-B882-7DE566A08366}" type="datetimeFigureOut">
              <a:rPr lang="hu-HU"/>
              <a:pPr>
                <a:defRPr/>
              </a:pPr>
              <a:t>2013.01.15.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7F86E-084E-4D67-9C38-9BFFAA1B1B7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EA0EC-026E-4850-AF5C-ABC5E0D4BF73}" type="datetimeFigureOut">
              <a:rPr lang="hu-HU"/>
              <a:pPr>
                <a:defRPr/>
              </a:pPr>
              <a:t>2013.01.15.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04831-ED9B-410F-8113-95E6EC74AD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375D7-7952-4C4A-BC73-73484DD00AC0}" type="datetimeFigureOut">
              <a:rPr lang="hu-HU"/>
              <a:pPr>
                <a:defRPr/>
              </a:pPr>
              <a:t>2013.01.15.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77881-8A3D-4325-972F-E5E350AE7F4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69935-908D-451E-B1FF-50AE5B630037}" type="datetimeFigureOut">
              <a:rPr lang="hu-HU"/>
              <a:pPr>
                <a:defRPr/>
              </a:pPr>
              <a:t>2013.01.15.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A2FF4-20F0-42AF-9C93-36661055167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2F06-7501-4771-A674-1C39FC1670E6}" type="datetimeFigureOut">
              <a:rPr lang="hu-HU"/>
              <a:pPr>
                <a:defRPr/>
              </a:pPr>
              <a:t>2013.01.15.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7C0-223F-406B-9F13-93B63955CC2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5F95E-F822-454C-B5DB-10006F3EDBFE}" type="datetimeFigureOut">
              <a:rPr lang="hu-HU"/>
              <a:pPr>
                <a:defRPr/>
              </a:pPr>
              <a:t>2013.01.15.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532AE-E72E-41CA-88B9-CA083F2A3BA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0BE89-A8E2-4336-B6E8-58F6D0D0EDAE}" type="datetimeFigureOut">
              <a:rPr lang="hu-HU"/>
              <a:pPr>
                <a:defRPr/>
              </a:pPr>
              <a:t>2013.01.15.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23FCA-01E2-4A45-A895-43EDB47DF54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34D377-3CFD-4E7E-A4C5-66C1CC51CAD4}" type="datetimeFigureOut">
              <a:rPr lang="hu-HU"/>
              <a:pPr>
                <a:defRPr/>
              </a:pPr>
              <a:t>2013.01.15.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390B4-3006-4B84-A883-B05C288FB13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48D5A-0BB1-4938-BE67-19966ECDF7B6}" type="datetimeFigureOut">
              <a:rPr lang="hu-HU"/>
              <a:pPr>
                <a:defRPr/>
              </a:pPr>
              <a:t>2013.01.15.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92D5E-82E4-452B-94CE-C8D20A68491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4C44F-970E-4F2D-AEEF-5EBD281715BA}" type="datetimeFigureOut">
              <a:rPr lang="hu-HU"/>
              <a:pPr>
                <a:defRPr/>
              </a:pPr>
              <a:t>2013.01.15.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B1E74-5137-44AA-8FDA-F2CA0FE2D4C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54770D-DCEA-47C9-9678-EC30370F9F03}" type="datetimeFigureOut">
              <a:rPr lang="hu-HU"/>
              <a:pPr>
                <a:defRPr/>
              </a:pPr>
              <a:t>2013.01.15.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8C4BA1-BF63-44DF-93E1-824EE1C8E0C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188" y="404813"/>
            <a:ext cx="7772400" cy="6477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hu-H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</a:t>
            </a:r>
            <a:endParaRPr lang="hu-H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11188" y="908050"/>
            <a:ext cx="6189662" cy="517525"/>
          </a:xfrm>
        </p:spPr>
        <p:txBody>
          <a:bodyPr rtlCol="0">
            <a:normAutofit fontScale="70000" lnSpcReduction="2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u-HU" dirty="0" err="1" smtClean="0"/>
              <a:t>Proin</a:t>
            </a:r>
            <a:r>
              <a:rPr lang="hu-HU" dirty="0" smtClean="0"/>
              <a:t> </a:t>
            </a:r>
            <a:r>
              <a:rPr lang="hu-HU" dirty="0" err="1" smtClean="0"/>
              <a:t>laoreet</a:t>
            </a:r>
            <a:r>
              <a:rPr lang="hu-HU" dirty="0" smtClean="0"/>
              <a:t> </a:t>
            </a:r>
            <a:r>
              <a:rPr lang="hu-HU" dirty="0" err="1" smtClean="0"/>
              <a:t>metus</a:t>
            </a:r>
            <a:r>
              <a:rPr lang="hu-HU" dirty="0" smtClean="0"/>
              <a:t> </a:t>
            </a:r>
            <a:r>
              <a:rPr lang="hu-HU" dirty="0" err="1" smtClean="0"/>
              <a:t>ac</a:t>
            </a:r>
            <a:r>
              <a:rPr lang="hu-HU" dirty="0" smtClean="0"/>
              <a:t> </a:t>
            </a:r>
            <a:r>
              <a:rPr lang="hu-HU" dirty="0" err="1" smtClean="0"/>
              <a:t>lorem</a:t>
            </a:r>
            <a:r>
              <a:rPr lang="hu-HU" dirty="0" smtClean="0"/>
              <a:t> </a:t>
            </a:r>
            <a:r>
              <a:rPr lang="hu-HU" dirty="0" err="1" smtClean="0"/>
              <a:t>tincidunt</a:t>
            </a:r>
            <a:r>
              <a:rPr lang="hu-HU" dirty="0" smtClean="0"/>
              <a:t> fermentum.</a:t>
            </a:r>
            <a:endParaRPr lang="hu-H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Alcím 2"/>
          <p:cNvSpPr txBox="1">
            <a:spLocks/>
          </p:cNvSpPr>
          <p:nvPr/>
        </p:nvSpPr>
        <p:spPr>
          <a:xfrm>
            <a:off x="395288" y="1773238"/>
            <a:ext cx="7848600" cy="4176712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eros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non nulla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gravida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pulvinar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non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mattis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commodo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enim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pharetra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imperdiet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amet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Curabitur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est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lorem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suscipit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tincidunt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vel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volutpat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accumsan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nisi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algn="l" fontAlgn="auto">
              <a:spcAft>
                <a:spcPts val="0"/>
              </a:spcAft>
              <a:defRPr/>
            </a:pP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Nullam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mattis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luctus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non,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aliquet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non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Vivamus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eget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velit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dolor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eget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faucibus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342900" indent="-342900"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Mauris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auctor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dolor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quis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orci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ornare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lobortis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eget et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ligula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neque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vulputate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mollis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</a:p>
          <a:p>
            <a:pPr marL="342900" indent="-342900" algn="l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Sed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malesuada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magna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ultricies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interdum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libero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eros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adipiscing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justo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a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consequat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magna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purus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nunc</a:t>
            </a:r>
            <a:r>
              <a:rPr lang="hu-H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6" name="Kép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ím 1"/>
          <p:cNvSpPr txBox="1">
            <a:spLocks/>
          </p:cNvSpPr>
          <p:nvPr/>
        </p:nvSpPr>
        <p:spPr>
          <a:xfrm>
            <a:off x="1835150" y="1774825"/>
            <a:ext cx="4824413" cy="79057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hu-HU" sz="3600" b="1">
                <a:solidFill>
                  <a:srgbClr val="7F7F7F"/>
                </a:solidFill>
                <a:latin typeface="Calibri" pitchFamily="34" charset="0"/>
              </a:rPr>
              <a:t>A SPORTTÁPLÁLKOZÁS </a:t>
            </a:r>
            <a:br>
              <a:rPr lang="hu-HU" sz="3600" b="1">
                <a:solidFill>
                  <a:srgbClr val="7F7F7F"/>
                </a:solidFill>
                <a:latin typeface="Calibri" pitchFamily="34" charset="0"/>
              </a:rPr>
            </a:br>
            <a:r>
              <a:rPr lang="hu-HU" sz="3600" b="1">
                <a:solidFill>
                  <a:srgbClr val="7F7F7F"/>
                </a:solidFill>
                <a:latin typeface="Calibri" pitchFamily="34" charset="0"/>
              </a:rPr>
              <a:t>A GÓLOKÉRT</a:t>
            </a:r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1835150" y="3141663"/>
            <a:ext cx="6340475" cy="1050925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hu-HU" sz="3000">
                <a:solidFill>
                  <a:srgbClr val="898989"/>
                </a:solidFill>
              </a:rPr>
              <a:t>Dr. med. habil. Martos Éva</a:t>
            </a:r>
            <a:endParaRPr lang="hu-HU" sz="3000">
              <a:solidFill>
                <a:srgbClr val="26262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body" idx="1"/>
          </p:nvPr>
        </p:nvSpPr>
        <p:spPr>
          <a:xfrm>
            <a:off x="457200" y="1412875"/>
            <a:ext cx="8229600" cy="3960813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hu-HU" sz="2400" smtClean="0"/>
              <a:t> </a:t>
            </a:r>
            <a:r>
              <a:rPr lang="hu-HU" sz="2800" smtClean="0"/>
              <a:t>A táplálkozás </a:t>
            </a:r>
            <a:r>
              <a:rPr lang="hu-HU" sz="2800" b="1" smtClean="0">
                <a:solidFill>
                  <a:srgbClr val="CC0000"/>
                </a:solidFill>
              </a:rPr>
              <a:t>nem lehet esetleges!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hu-HU" sz="2800" b="1" smtClean="0"/>
          </a:p>
          <a:p>
            <a:pPr algn="ctr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hu-HU" sz="2800" smtClean="0"/>
              <a:t> Szakember segítségével </a:t>
            </a:r>
            <a:r>
              <a:rPr lang="hu-HU" sz="2800" b="1" smtClean="0">
                <a:solidFill>
                  <a:srgbClr val="CC0000"/>
                </a:solidFill>
              </a:rPr>
              <a:t>tervezni kell!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endParaRPr lang="hu-HU" sz="2800" b="1" smtClean="0"/>
          </a:p>
          <a:p>
            <a:pPr algn="ctr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hu-HU" sz="2800" smtClean="0"/>
              <a:t> Az edzéshez kötődő étkezéseket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hu-HU" sz="2800" b="1" smtClean="0">
                <a:solidFill>
                  <a:srgbClr val="CC0000"/>
                </a:solidFill>
              </a:rPr>
              <a:t>be kell gyakorolni és rutinszerűvé kell tenni!</a:t>
            </a:r>
          </a:p>
        </p:txBody>
      </p:sp>
      <p:pic>
        <p:nvPicPr>
          <p:cNvPr id="27651" name="Picture 3" descr="OÉTI_szí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3275" y="6296025"/>
            <a:ext cx="72072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Kép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1258888" y="2997200"/>
            <a:ext cx="7772400" cy="6477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hu-HU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KÖSZÖNÖM A FIGYELMET!</a:t>
            </a:r>
            <a:endParaRPr lang="hu-HU" sz="3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792163" y="657225"/>
            <a:ext cx="8027987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hu-HU" sz="3200">
                <a:latin typeface="Calibri" pitchFamily="34" charset="0"/>
              </a:rPr>
              <a:t>A fizikai teljesítményt meghatározó tényezők </a:t>
            </a:r>
            <a:br>
              <a:rPr lang="hu-HU" sz="3200">
                <a:latin typeface="Calibri" pitchFamily="34" charset="0"/>
              </a:rPr>
            </a:br>
            <a:endParaRPr lang="hu-HU" sz="3200">
              <a:latin typeface="Calibri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684213" y="1268413"/>
            <a:ext cx="7567612" cy="477520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GB" sz="240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-131763" y="2108200"/>
            <a:ext cx="388937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b="1" i="1">
                <a:solidFill>
                  <a:srgbClr val="003399"/>
                </a:solidFill>
              </a:rPr>
              <a:t>         Környezeti tényezők</a:t>
            </a:r>
            <a:endParaRPr lang="en-GB" sz="2400" b="1" i="1">
              <a:solidFill>
                <a:srgbClr val="003399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765550" y="1862138"/>
            <a:ext cx="219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b="1" i="1">
                <a:solidFill>
                  <a:srgbClr val="003399"/>
                </a:solidFill>
              </a:rPr>
              <a:t>Edzésintenzitás</a:t>
            </a:r>
            <a:endParaRPr lang="en-GB" sz="2400" b="1" i="1">
              <a:solidFill>
                <a:srgbClr val="003399"/>
              </a:solidFill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016625" y="2060575"/>
            <a:ext cx="2587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b="1" i="1">
                <a:solidFill>
                  <a:srgbClr val="003399"/>
                </a:solidFill>
              </a:rPr>
              <a:t>Öröklött tényező</a:t>
            </a:r>
            <a:endParaRPr lang="en-GB" sz="2400" b="1" i="1">
              <a:solidFill>
                <a:srgbClr val="003399"/>
              </a:solidFill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683375" y="3595688"/>
            <a:ext cx="24606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hu-HU" sz="2400" b="1" i="1">
                <a:solidFill>
                  <a:srgbClr val="003399"/>
                </a:solidFill>
              </a:rPr>
              <a:t> Alkati tulajdonságok</a:t>
            </a:r>
            <a:endParaRPr lang="en-GB" sz="2400" b="1" i="1">
              <a:solidFill>
                <a:srgbClr val="003399"/>
              </a:solidFill>
            </a:endParaRP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6745288" y="5532438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b="1" i="1">
                <a:solidFill>
                  <a:srgbClr val="003399"/>
                </a:solidFill>
              </a:rPr>
              <a:t>Életkor</a:t>
            </a:r>
            <a:endParaRPr lang="en-GB" sz="2400" b="1" i="1">
              <a:solidFill>
                <a:srgbClr val="003399"/>
              </a:solidFill>
            </a:endParaRP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2949575" y="5607050"/>
            <a:ext cx="30622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Táplálkozás</a:t>
            </a:r>
            <a:endParaRPr lang="en-GB" sz="40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117600" y="5241925"/>
            <a:ext cx="1231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2400" b="1" i="1">
                <a:solidFill>
                  <a:srgbClr val="003399"/>
                </a:solidFill>
              </a:rPr>
              <a:t>Életmód</a:t>
            </a:r>
            <a:endParaRPr lang="en-GB" sz="2400" b="1" i="1">
              <a:solidFill>
                <a:srgbClr val="003399"/>
              </a:solidFill>
            </a:endParaRP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2273300" y="3081338"/>
            <a:ext cx="43370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hu-HU" sz="5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Teljesítmény</a:t>
            </a:r>
          </a:p>
          <a:p>
            <a:pPr algn="ctr" eaLnBrk="0" hangingPunct="0"/>
            <a:r>
              <a:rPr lang="hu-HU" sz="20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Morfológiai és fiziológiai </a:t>
            </a:r>
          </a:p>
          <a:p>
            <a:pPr algn="ctr" eaLnBrk="0" hangingPunct="0"/>
            <a:r>
              <a:rPr lang="hu-HU" sz="20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funkciók adaptációja</a:t>
            </a:r>
            <a:endParaRPr lang="en-GB" sz="2000" b="1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1766888" y="2514600"/>
            <a:ext cx="963612" cy="6096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>
            <a:off x="4565650" y="2438400"/>
            <a:ext cx="0" cy="6858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H="1">
            <a:off x="6162675" y="2419350"/>
            <a:ext cx="620713" cy="7048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 flipV="1">
            <a:off x="6486525" y="3789363"/>
            <a:ext cx="384175" cy="7143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flipH="1" flipV="1">
            <a:off x="5861050" y="4648200"/>
            <a:ext cx="963613" cy="9144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H="1" flipV="1">
            <a:off x="4570413" y="4819650"/>
            <a:ext cx="0" cy="8890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V="1">
            <a:off x="1752600" y="4495800"/>
            <a:ext cx="1036638" cy="7556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86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950913" y="333375"/>
            <a:ext cx="8229600" cy="1143000"/>
          </a:xfrm>
        </p:spPr>
        <p:txBody>
          <a:bodyPr/>
          <a:lstStyle/>
          <a:p>
            <a:pPr algn="l"/>
            <a:r>
              <a:rPr lang="hu-HU" sz="2800" b="1" smtClean="0"/>
              <a:t>Edzettre nem ehetjük magunkat, </a:t>
            </a:r>
            <a:br>
              <a:rPr lang="hu-HU" sz="2800" b="1" smtClean="0"/>
            </a:br>
            <a:r>
              <a:rPr lang="hu-HU" sz="2800" b="1" smtClean="0"/>
              <a:t>de a hiányos táplálkozás aláássa az edzésmunkát!</a:t>
            </a:r>
            <a:r>
              <a:rPr lang="hu-HU" sz="2800" smtClean="0"/>
              <a:t> </a:t>
            </a:r>
            <a:endParaRPr lang="hu-HU" smtClean="0"/>
          </a:p>
        </p:txBody>
      </p:sp>
      <p:sp>
        <p:nvSpPr>
          <p:cNvPr id="18435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2493963"/>
            <a:ext cx="8229600" cy="2447925"/>
          </a:xfrm>
        </p:spPr>
        <p:txBody>
          <a:bodyPr/>
          <a:lstStyle/>
          <a:p>
            <a:r>
              <a:rPr lang="hu-HU" smtClean="0"/>
              <a:t>Mentális és fizikai teljesítmény ↑</a:t>
            </a:r>
            <a:endParaRPr lang="hu-HU" smtClean="0">
              <a:latin typeface="Arial" charset="0"/>
              <a:cs typeface="Arial" charset="0"/>
            </a:endParaRPr>
          </a:p>
          <a:p>
            <a:r>
              <a:rPr lang="hu-HU" smtClean="0"/>
              <a:t>Optimális testösszetétel</a:t>
            </a:r>
          </a:p>
          <a:p>
            <a:r>
              <a:rPr lang="hu-HU" smtClean="0"/>
              <a:t>Betegségek és sérülések kockázata 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smtClean="0"/>
              <a:t>Alapelvek</a:t>
            </a:r>
          </a:p>
        </p:txBody>
      </p:sp>
      <p:sp>
        <p:nvSpPr>
          <p:cNvPr id="1945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hu-HU" smtClean="0"/>
              <a:t>Változatosság</a:t>
            </a:r>
          </a:p>
          <a:p>
            <a:pPr algn="ctr">
              <a:buFont typeface="Arial" charset="0"/>
              <a:buNone/>
            </a:pPr>
            <a:r>
              <a:rPr lang="hu-HU" smtClean="0"/>
              <a:t>Mennyiség</a:t>
            </a:r>
          </a:p>
          <a:p>
            <a:pPr algn="ctr">
              <a:buFont typeface="Arial" charset="0"/>
              <a:buNone/>
            </a:pPr>
            <a:r>
              <a:rPr lang="hu-HU" smtClean="0"/>
              <a:t>Minőség</a:t>
            </a:r>
          </a:p>
          <a:p>
            <a:pPr algn="ctr">
              <a:buFont typeface="Arial" charset="0"/>
              <a:buNone/>
            </a:pPr>
            <a:r>
              <a:rPr lang="hu-HU" smtClean="0"/>
              <a:t>Összetétel (CHO, fehérje)</a:t>
            </a:r>
          </a:p>
          <a:p>
            <a:pPr algn="ctr">
              <a:buFont typeface="Arial" charset="0"/>
              <a:buNone/>
            </a:pPr>
            <a:r>
              <a:rPr lang="hu-HU" smtClean="0"/>
              <a:t>Időzítés</a:t>
            </a:r>
          </a:p>
          <a:p>
            <a:pPr algn="ctr">
              <a:buFont typeface="Arial" charset="0"/>
              <a:buNone/>
            </a:pPr>
            <a:r>
              <a:rPr lang="hu-HU" smtClean="0"/>
              <a:t>Folyadék</a:t>
            </a:r>
          </a:p>
          <a:p>
            <a:pPr algn="ctr">
              <a:buFont typeface="Arial" charset="0"/>
              <a:buNone/>
            </a:pPr>
            <a:r>
              <a:rPr lang="hu-HU" smtClean="0"/>
              <a:t>Étrend-kiegészítők?!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331913" y="5589588"/>
            <a:ext cx="6337300" cy="5032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476375" y="5589588"/>
            <a:ext cx="5743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2400" b="1">
                <a:latin typeface="Calibri" pitchFamily="34" charset="0"/>
              </a:rPr>
              <a:t>Egyéni sportspecifikus táplálkozási stratégia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ím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sz="3200" smtClean="0"/>
              <a:t>Ajánlások a szénhidrát-bevitelre (IOC)</a:t>
            </a:r>
          </a:p>
        </p:txBody>
      </p:sp>
      <p:graphicFrame>
        <p:nvGraphicFramePr>
          <p:cNvPr id="20530" name="Group 50"/>
          <p:cNvGraphicFramePr>
            <a:graphicFrameLocks noGrp="1"/>
          </p:cNvGraphicFramePr>
          <p:nvPr/>
        </p:nvGraphicFramePr>
        <p:xfrm>
          <a:off x="900113" y="2073275"/>
          <a:ext cx="7200900" cy="2651125"/>
        </p:xfrm>
        <a:graphic>
          <a:graphicData uri="http://schemas.openxmlformats.org/drawingml/2006/table">
            <a:tbl>
              <a:tblPr/>
              <a:tblGrid>
                <a:gridCol w="4673600"/>
                <a:gridCol w="2527300"/>
              </a:tblGrid>
              <a:tr h="287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Edzés intenzitása, ideje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Ajánlott CHO bevitel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64A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Alacsony intenzitású vagy  technikai edzésprogram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3-5 g/ttkg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Mérsékelt edzésprogram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5-7 g/ttkg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Állóképességi program (mérsékelt-magas intenzitás 1-3 óra/nap)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6-10 g/ttkg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Extrém (mérsékelt-magas intenzitás &gt; 4-5 óra/nap)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8-12 g/ttkg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3E0"/>
                    </a:solidFill>
                  </a:tcPr>
                </a:tc>
              </a:tr>
            </a:tbl>
          </a:graphicData>
        </a:graphic>
      </p:graphicFrame>
      <p:sp>
        <p:nvSpPr>
          <p:cNvPr id="20524" name="Szövegdoboz 6"/>
          <p:cNvSpPr txBox="1">
            <a:spLocks noChangeArrowheads="1"/>
          </p:cNvSpPr>
          <p:nvPr/>
        </p:nvSpPr>
        <p:spPr bwMode="auto">
          <a:xfrm>
            <a:off x="6877050" y="4797425"/>
            <a:ext cx="1087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latin typeface="Calibri" pitchFamily="34" charset="0"/>
              </a:rPr>
              <a:t>IOC, 2010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smtClean="0"/>
              <a:t>Fehérje kérdés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547813" y="3213100"/>
            <a:ext cx="614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sz="3600" b="1">
                <a:latin typeface="Calibri" pitchFamily="34" charset="0"/>
              </a:rPr>
              <a:t>„Bélszínből nem lesz bicepsz!”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smtClean="0"/>
              <a:t>Folyadékpótlás alapelvei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7250" y="1600200"/>
            <a:ext cx="8035925" cy="4525963"/>
          </a:xfrm>
        </p:spPr>
        <p:txBody>
          <a:bodyPr/>
          <a:lstStyle/>
          <a:p>
            <a:r>
              <a:rPr lang="hu-HU" smtClean="0"/>
              <a:t>Hidratált állapot </a:t>
            </a:r>
            <a:r>
              <a:rPr lang="hu-HU" i="1" smtClean="0"/>
              <a:t>fenntartása – </a:t>
            </a:r>
            <a:r>
              <a:rPr lang="hu-HU" b="1" i="1" smtClean="0"/>
              <a:t>2%</a:t>
            </a:r>
            <a:r>
              <a:rPr lang="hu-HU" smtClean="0"/>
              <a:t> </a:t>
            </a:r>
          </a:p>
          <a:p>
            <a:r>
              <a:rPr lang="hu-HU" smtClean="0"/>
              <a:t>Szomjúság - jó indikátor?! </a:t>
            </a:r>
          </a:p>
          <a:p>
            <a:r>
              <a:rPr lang="hu-HU" b="1" smtClean="0"/>
              <a:t>Individuális - folyadékterv</a:t>
            </a:r>
          </a:p>
          <a:p>
            <a:pPr lvl="1"/>
            <a:r>
              <a:rPr lang="hu-HU" smtClean="0"/>
              <a:t>Testsúly mérés</a:t>
            </a:r>
          </a:p>
          <a:p>
            <a:pPr lvl="1"/>
            <a:r>
              <a:rPr lang="hu-HU" smtClean="0"/>
              <a:t>Vizelet mennyisége / színe</a:t>
            </a:r>
          </a:p>
          <a:p>
            <a:pPr lvl="1"/>
            <a:r>
              <a:rPr lang="hu-HU" smtClean="0"/>
              <a:t>Környezeti viszonyok</a:t>
            </a:r>
          </a:p>
          <a:p>
            <a:pPr lvl="1"/>
            <a:r>
              <a:rPr lang="hu-HU" smtClean="0"/>
              <a:t>Folyadék - </a:t>
            </a:r>
            <a:r>
              <a:rPr lang="hu-HU" sz="2400" smtClean="0"/>
              <a:t>mennyiség, összetétel, hőmérséklet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artalom helye 2"/>
          <p:cNvSpPr>
            <a:spLocks noGrp="1"/>
          </p:cNvSpPr>
          <p:nvPr>
            <p:ph idx="4294967295"/>
          </p:nvPr>
        </p:nvSpPr>
        <p:spPr>
          <a:xfrm>
            <a:off x="323850" y="2060575"/>
            <a:ext cx="5616575" cy="24479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hu-HU" sz="2800" smtClean="0"/>
              <a:t>Hogy érezte magát edzés/mérkőzés közben?</a:t>
            </a:r>
          </a:p>
          <a:p>
            <a:pPr>
              <a:lnSpc>
                <a:spcPct val="120000"/>
              </a:lnSpc>
            </a:pPr>
            <a:r>
              <a:rPr lang="hu-HU" sz="2800" smtClean="0"/>
              <a:t>Milyen volt a teljesítménye?</a:t>
            </a:r>
          </a:p>
          <a:p>
            <a:pPr>
              <a:lnSpc>
                <a:spcPct val="120000"/>
              </a:lnSpc>
            </a:pPr>
            <a:r>
              <a:rPr lang="hu-HU" sz="2800" smtClean="0"/>
              <a:t>Mennyit változott a súlya?</a:t>
            </a:r>
          </a:p>
          <a:p>
            <a:pPr>
              <a:lnSpc>
                <a:spcPct val="120000"/>
              </a:lnSpc>
            </a:pPr>
            <a:r>
              <a:rPr lang="hu-HU" sz="2800" smtClean="0"/>
              <a:t>Milyen/mennyi volt a vizelete?</a:t>
            </a:r>
          </a:p>
        </p:txBody>
      </p:sp>
      <p:grpSp>
        <p:nvGrpSpPr>
          <p:cNvPr id="32776" name="Group 8"/>
          <p:cNvGrpSpPr>
            <a:grpSpLocks/>
          </p:cNvGrpSpPr>
          <p:nvPr/>
        </p:nvGrpSpPr>
        <p:grpSpPr bwMode="auto">
          <a:xfrm>
            <a:off x="6342063" y="1557338"/>
            <a:ext cx="2190750" cy="4311650"/>
            <a:chOff x="3995" y="1207"/>
            <a:chExt cx="1380" cy="2716"/>
          </a:xfrm>
        </p:grpSpPr>
        <p:pic>
          <p:nvPicPr>
            <p:cNvPr id="32773" name="Picture 2"/>
            <p:cNvPicPr>
              <a:picLocks noChangeAspect="1" noChangeArrowheads="1"/>
            </p:cNvPicPr>
            <p:nvPr/>
          </p:nvPicPr>
          <p:blipFill>
            <a:blip r:embed="rId2"/>
            <a:srcRect l="72656" t="18750" r="3906" b="9999"/>
            <a:stretch>
              <a:fillRect/>
            </a:stretch>
          </p:blipFill>
          <p:spPr bwMode="auto">
            <a:xfrm>
              <a:off x="4179" y="1616"/>
              <a:ext cx="1196" cy="2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4" name="Szövegdoboz 2"/>
            <p:cNvSpPr txBox="1">
              <a:spLocks noChangeArrowheads="1"/>
            </p:cNvSpPr>
            <p:nvPr/>
          </p:nvSpPr>
          <p:spPr bwMode="auto">
            <a:xfrm>
              <a:off x="3995" y="1207"/>
              <a:ext cx="337" cy="1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hu-HU" sz="11500"/>
            </a:p>
          </p:txBody>
        </p:sp>
      </p:grp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15950" y="549275"/>
            <a:ext cx="7988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3200"/>
              <a:t>A folyadék ellátottság egyszerű ellenőrzése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smtClean="0"/>
              <a:t>Étrend-kiegészítők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Arial" charset="0"/>
              <a:buNone/>
            </a:pPr>
            <a:endParaRPr lang="hu-HU" u="sng" smtClean="0"/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hu-HU" b="1" u="sng" smtClean="0"/>
              <a:t>„Maughan’s rules”:</a:t>
            </a:r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endParaRPr lang="hu-HU" u="sng" smtClean="0"/>
          </a:p>
          <a:p>
            <a:pPr marL="609600" indent="-609600">
              <a:lnSpc>
                <a:spcPct val="90000"/>
              </a:lnSpc>
              <a:buFont typeface="Arial" charset="0"/>
              <a:buNone/>
            </a:pPr>
            <a:r>
              <a:rPr lang="hu-HU" smtClean="0"/>
              <a:t>	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hu-HU" smtClean="0"/>
              <a:t>Ha működik, akkor valószínűleg tiltott…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hu-HU" smtClean="0"/>
              <a:t>Ha nem tiltott, akkor valószínűleg nem működik…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eriod"/>
            </a:pPr>
            <a:r>
              <a:rPr lang="hu-HU" smtClean="0"/>
              <a:t>Azonban van néhány kivétel…</a:t>
            </a:r>
          </a:p>
        </p:txBody>
      </p:sp>
      <p:pic>
        <p:nvPicPr>
          <p:cNvPr id="16388" name="Picture 5" descr="ANd9GcR9PbPUQk2zmBB-V3I3E8hvcACCuiDQGFLmDbLOU24CkJax3Q4vJZTSCfcd2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412875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286</Words>
  <Application>Microsoft Office PowerPoint</Application>
  <PresentationFormat>Diavetítés a képernyőre (4:3 oldalarány)</PresentationFormat>
  <Paragraphs>75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Tervezősablon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Calibri</vt:lpstr>
      <vt:lpstr>Arial</vt:lpstr>
      <vt:lpstr>Wingdings</vt:lpstr>
      <vt:lpstr>Times New Roman</vt:lpstr>
      <vt:lpstr>Office-téma</vt:lpstr>
      <vt:lpstr>LOREM IPSUM DOLOR SIT</vt:lpstr>
      <vt:lpstr>2. dia</vt:lpstr>
      <vt:lpstr>Edzettre nem ehetjük magunkat,  de a hiányos táplálkozás aláássa az edzésmunkát! </vt:lpstr>
      <vt:lpstr>Alapelvek</vt:lpstr>
      <vt:lpstr>Ajánlások a szénhidrát-bevitelre (IOC)</vt:lpstr>
      <vt:lpstr>Fehérje kérdés</vt:lpstr>
      <vt:lpstr>Folyadékpótlás alapelvei</vt:lpstr>
      <vt:lpstr>8. dia</vt:lpstr>
      <vt:lpstr>Étrend-kiegészítők</vt:lpstr>
      <vt:lpstr>10. dia</vt:lpstr>
      <vt:lpstr>11.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Nagyiványi Márton</dc:creator>
  <cp:lastModifiedBy>Papp Marianna</cp:lastModifiedBy>
  <cp:revision>31</cp:revision>
  <dcterms:created xsi:type="dcterms:W3CDTF">2012-12-19T14:26:36Z</dcterms:created>
  <dcterms:modified xsi:type="dcterms:W3CDTF">2013-01-15T17:45:49Z</dcterms:modified>
</cp:coreProperties>
</file>