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6" r:id="rId3"/>
    <p:sldId id="261" r:id="rId4"/>
    <p:sldId id="267" r:id="rId5"/>
    <p:sldId id="268" r:id="rId6"/>
    <p:sldId id="272" r:id="rId7"/>
    <p:sldId id="262" r:id="rId8"/>
    <p:sldId id="269" r:id="rId9"/>
    <p:sldId id="270" r:id="rId10"/>
    <p:sldId id="263" r:id="rId11"/>
    <p:sldId id="271" r:id="rId12"/>
    <p:sldId id="273" r:id="rId13"/>
    <p:sldId id="264" r:id="rId14"/>
    <p:sldId id="274" r:id="rId15"/>
    <p:sldId id="265" r:id="rId16"/>
    <p:sldId id="275" r:id="rId17"/>
    <p:sldId id="279" r:id="rId18"/>
    <p:sldId id="276" r:id="rId19"/>
    <p:sldId id="283" r:id="rId20"/>
    <p:sldId id="277" r:id="rId21"/>
    <p:sldId id="280" r:id="rId22"/>
    <p:sldId id="260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Munkaf&#252;zet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Munkaf&#252;zet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Munkaf&#252;zet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/>
          <a:lstStyle/>
          <a:p>
            <a:pPr>
              <a:defRPr/>
            </a:pPr>
            <a:r>
              <a:rPr lang="hu-HU"/>
              <a:t>C</a:t>
            </a:r>
            <a:r>
              <a:rPr lang="en-US"/>
              <a:t>sapat átlag életkor(év)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adatok!$B$1</c:f>
              <c:strCache>
                <c:ptCount val="1"/>
                <c:pt idx="0">
                  <c:v>csapat átlag életkor(év)</c:v>
                </c:pt>
              </c:strCache>
            </c:strRef>
          </c:tx>
          <c:dPt>
            <c:idx val="1"/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</c:dPt>
          <c:dPt>
            <c:idx val="2"/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</c:dPt>
          <c:dPt>
            <c:idx val="9"/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10"/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</c:dPt>
          <c:cat>
            <c:strRef>
              <c:f>adatok!$A$2:$A$19</c:f>
              <c:strCache>
                <c:ptCount val="18"/>
                <c:pt idx="0">
                  <c:v>AFC Ajax</c:v>
                </c:pt>
                <c:pt idx="1">
                  <c:v>Bp. Honvéd FC</c:v>
                </c:pt>
                <c:pt idx="2">
                  <c:v>MTK</c:v>
                </c:pt>
                <c:pt idx="3">
                  <c:v>B.Leverkusen</c:v>
                </c:pt>
                <c:pt idx="4">
                  <c:v>B.Dortmund</c:v>
                </c:pt>
                <c:pt idx="5">
                  <c:v>Rapid W.</c:v>
                </c:pt>
                <c:pt idx="6">
                  <c:v>Austria W.</c:v>
                </c:pt>
                <c:pt idx="7">
                  <c:v>PSV Eindhoven</c:v>
                </c:pt>
                <c:pt idx="8">
                  <c:v>W. Innsbruck</c:v>
                </c:pt>
                <c:pt idx="9">
                  <c:v>Videoton FC</c:v>
                </c:pt>
                <c:pt idx="10">
                  <c:v>Haladás</c:v>
                </c:pt>
                <c:pt idx="11">
                  <c:v>Arsenal FC</c:v>
                </c:pt>
                <c:pt idx="12">
                  <c:v>FC. Bayern M.</c:v>
                </c:pt>
                <c:pt idx="13">
                  <c:v>VfB Stuttgart</c:v>
                </c:pt>
                <c:pt idx="14">
                  <c:v>CF Malaga</c:v>
                </c:pt>
                <c:pt idx="15">
                  <c:v>Man.City FC</c:v>
                </c:pt>
                <c:pt idx="16">
                  <c:v>FC Barcelona</c:v>
                </c:pt>
                <c:pt idx="17">
                  <c:v>Juventus FC</c:v>
                </c:pt>
              </c:strCache>
            </c:strRef>
          </c:cat>
          <c:val>
            <c:numRef>
              <c:f>adatok!$B$2:$B$19</c:f>
              <c:numCache>
                <c:formatCode>0.000</c:formatCode>
                <c:ptCount val="18"/>
                <c:pt idx="0">
                  <c:v>22.284999999999989</c:v>
                </c:pt>
                <c:pt idx="1">
                  <c:v>22.827000000000005</c:v>
                </c:pt>
                <c:pt idx="2">
                  <c:v>23.291</c:v>
                </c:pt>
                <c:pt idx="3">
                  <c:v>23.413</c:v>
                </c:pt>
                <c:pt idx="4">
                  <c:v>24.036999999999999</c:v>
                </c:pt>
                <c:pt idx="5">
                  <c:v>24.04</c:v>
                </c:pt>
                <c:pt idx="6">
                  <c:v>24.422999999999931</c:v>
                </c:pt>
                <c:pt idx="7">
                  <c:v>24.608000000000001</c:v>
                </c:pt>
                <c:pt idx="8">
                  <c:v>24.791</c:v>
                </c:pt>
                <c:pt idx="9">
                  <c:v>24.869</c:v>
                </c:pt>
                <c:pt idx="10">
                  <c:v>24.927999999999987</c:v>
                </c:pt>
                <c:pt idx="11">
                  <c:v>25.187000000000001</c:v>
                </c:pt>
                <c:pt idx="12">
                  <c:v>25.259</c:v>
                </c:pt>
                <c:pt idx="13">
                  <c:v>25.5</c:v>
                </c:pt>
                <c:pt idx="14">
                  <c:v>26.067999999999987</c:v>
                </c:pt>
                <c:pt idx="15">
                  <c:v>26.074000000000005</c:v>
                </c:pt>
                <c:pt idx="16">
                  <c:v>26.12</c:v>
                </c:pt>
                <c:pt idx="17">
                  <c:v>26.88</c:v>
                </c:pt>
              </c:numCache>
            </c:numRef>
          </c:val>
        </c:ser>
        <c:axId val="53629696"/>
        <c:axId val="53631232"/>
      </c:barChart>
      <c:catAx>
        <c:axId val="53629696"/>
        <c:scaling>
          <c:orientation val="minMax"/>
        </c:scaling>
        <c:axPos val="b"/>
        <c:tickLblPos val="nextTo"/>
        <c:crossAx val="53631232"/>
        <c:crosses val="autoZero"/>
        <c:auto val="1"/>
        <c:lblAlgn val="ctr"/>
        <c:lblOffset val="100"/>
      </c:catAx>
      <c:valAx>
        <c:axId val="53631232"/>
        <c:scaling>
          <c:orientation val="minMax"/>
          <c:max val="30"/>
          <c:min val="20"/>
        </c:scaling>
        <c:axPos val="l"/>
        <c:majorGridlines/>
        <c:numFmt formatCode="0.000" sourceLinked="1"/>
        <c:tickLblPos val="nextTo"/>
        <c:crossAx val="53629696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84826396700412443"/>
          <c:y val="3.9726887285942404E-2"/>
          <c:w val="0.14085167925437839"/>
          <c:h val="0.92979265703675162"/>
        </c:manualLayout>
      </c:layout>
      <c:spPr>
        <a:ln>
          <a:solidFill>
            <a:schemeClr val="tx1">
              <a:lumMod val="65000"/>
              <a:lumOff val="35000"/>
            </a:schemeClr>
          </a:solidFill>
        </a:ln>
      </c:sp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adatok!$B$42</c:f>
              <c:strCache>
                <c:ptCount val="1"/>
                <c:pt idx="0">
                  <c:v>∑ bajnoki és nemzetközi kupa  mérkőzések</c:v>
                </c:pt>
              </c:strCache>
            </c:strRef>
          </c:tx>
          <c:dPt>
            <c:idx val="3"/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</c:dPt>
          <c:dPt>
            <c:idx val="5"/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6"/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</c:dPt>
          <c:dPt>
            <c:idx val="9"/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</c:dPt>
          <c:cat>
            <c:strRef>
              <c:f>adatok!$A$43:$A$60</c:f>
              <c:strCache>
                <c:ptCount val="18"/>
                <c:pt idx="0">
                  <c:v>AFC Ajax</c:v>
                </c:pt>
                <c:pt idx="1">
                  <c:v>Arsenal FC</c:v>
                </c:pt>
                <c:pt idx="2">
                  <c:v>B.Dortmund</c:v>
                </c:pt>
                <c:pt idx="3">
                  <c:v>Bp. Honvéd FC</c:v>
                </c:pt>
                <c:pt idx="4">
                  <c:v>CF Malaga</c:v>
                </c:pt>
                <c:pt idx="5">
                  <c:v>Videoton FC</c:v>
                </c:pt>
                <c:pt idx="6">
                  <c:v>Haladás</c:v>
                </c:pt>
                <c:pt idx="7">
                  <c:v>PSV Eindhoven</c:v>
                </c:pt>
                <c:pt idx="8">
                  <c:v>FC. Bayern M.</c:v>
                </c:pt>
                <c:pt idx="9">
                  <c:v>MTK</c:v>
                </c:pt>
                <c:pt idx="10">
                  <c:v>Rapid W.</c:v>
                </c:pt>
                <c:pt idx="11">
                  <c:v>W. Innsbruck</c:v>
                </c:pt>
                <c:pt idx="12">
                  <c:v>VfB Stuttgart</c:v>
                </c:pt>
                <c:pt idx="13">
                  <c:v>Austria W.</c:v>
                </c:pt>
                <c:pt idx="14">
                  <c:v>B.Leverkusen</c:v>
                </c:pt>
                <c:pt idx="15">
                  <c:v>FC Barcelona</c:v>
                </c:pt>
                <c:pt idx="16">
                  <c:v>Man.City FC</c:v>
                </c:pt>
                <c:pt idx="17">
                  <c:v>Juventus FC</c:v>
                </c:pt>
              </c:strCache>
            </c:strRef>
          </c:cat>
          <c:val>
            <c:numRef>
              <c:f>adatok!$B$43:$B$60</c:f>
              <c:numCache>
                <c:formatCode>General</c:formatCode>
                <c:ptCount val="18"/>
                <c:pt idx="0">
                  <c:v>148</c:v>
                </c:pt>
                <c:pt idx="1">
                  <c:v>122</c:v>
                </c:pt>
                <c:pt idx="2">
                  <c:v>118</c:v>
                </c:pt>
                <c:pt idx="3">
                  <c:v>96</c:v>
                </c:pt>
                <c:pt idx="4">
                  <c:v>92</c:v>
                </c:pt>
                <c:pt idx="5">
                  <c:v>75</c:v>
                </c:pt>
                <c:pt idx="6">
                  <c:v>74</c:v>
                </c:pt>
                <c:pt idx="7">
                  <c:v>66</c:v>
                </c:pt>
                <c:pt idx="8">
                  <c:v>60</c:v>
                </c:pt>
                <c:pt idx="9">
                  <c:v>32</c:v>
                </c:pt>
                <c:pt idx="10">
                  <c:v>28</c:v>
                </c:pt>
                <c:pt idx="11">
                  <c:v>28</c:v>
                </c:pt>
                <c:pt idx="12">
                  <c:v>18</c:v>
                </c:pt>
                <c:pt idx="13">
                  <c:v>8</c:v>
                </c:pt>
                <c:pt idx="14">
                  <c:v>5</c:v>
                </c:pt>
                <c:pt idx="15">
                  <c:v>4</c:v>
                </c:pt>
                <c:pt idx="16">
                  <c:v>2</c:v>
                </c:pt>
                <c:pt idx="17">
                  <c:v>0</c:v>
                </c:pt>
              </c:numCache>
            </c:numRef>
          </c:val>
        </c:ser>
        <c:axId val="53661696"/>
        <c:axId val="53663232"/>
      </c:barChart>
      <c:catAx>
        <c:axId val="53661696"/>
        <c:scaling>
          <c:orientation val="minMax"/>
        </c:scaling>
        <c:axPos val="b"/>
        <c:tickLblPos val="nextTo"/>
        <c:crossAx val="53663232"/>
        <c:crosses val="autoZero"/>
        <c:auto val="1"/>
        <c:lblAlgn val="ctr"/>
        <c:lblOffset val="100"/>
      </c:catAx>
      <c:valAx>
        <c:axId val="53663232"/>
        <c:scaling>
          <c:orientation val="minMax"/>
        </c:scaling>
        <c:axPos val="l"/>
        <c:majorGridlines/>
        <c:numFmt formatCode="General" sourceLinked="1"/>
        <c:tickLblPos val="nextTo"/>
        <c:crossAx val="53661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81480917869979"/>
          <c:y val="3.7051169208078612E-2"/>
          <c:w val="0.13766751303016792"/>
          <c:h val="0.90968432571306157"/>
        </c:manualLayout>
      </c:layout>
      <c:spPr>
        <a:ln>
          <a:solidFill>
            <a:schemeClr val="tx1">
              <a:lumMod val="65000"/>
              <a:lumOff val="35000"/>
            </a:schemeClr>
          </a:solidFill>
        </a:ln>
      </c:sp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adatok!$B$21</c:f>
              <c:strCache>
                <c:ptCount val="1"/>
                <c:pt idx="0">
                  <c:v>∑ 92-93-94 játékosok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9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2"/>
            <c:spPr>
              <a:gradFill rotWithShape="1">
                <a:gsLst>
                  <a:gs pos="0">
                    <a:schemeClr val="dk1">
                      <a:shade val="51000"/>
                      <a:satMod val="130000"/>
                    </a:schemeClr>
                  </a:gs>
                  <a:gs pos="80000">
                    <a:schemeClr val="dk1">
                      <a:shade val="93000"/>
                      <a:satMod val="130000"/>
                    </a:schemeClr>
                  </a:gs>
                  <a:gs pos="100000">
                    <a:schemeClr val="dk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adatok!$A$22:$A$39</c:f>
              <c:strCache>
                <c:ptCount val="18"/>
                <c:pt idx="0">
                  <c:v>AFC Ajax</c:v>
                </c:pt>
                <c:pt idx="1">
                  <c:v>Bp. Honvéd FC</c:v>
                </c:pt>
                <c:pt idx="2">
                  <c:v>B.Leverkusen</c:v>
                </c:pt>
                <c:pt idx="3">
                  <c:v>Haladás</c:v>
                </c:pt>
                <c:pt idx="4">
                  <c:v>W. Innsbruck</c:v>
                </c:pt>
                <c:pt idx="5">
                  <c:v>Arsenal FC</c:v>
                </c:pt>
                <c:pt idx="6">
                  <c:v>B.Dortmund</c:v>
                </c:pt>
                <c:pt idx="7">
                  <c:v>PSV Eindhoven</c:v>
                </c:pt>
                <c:pt idx="8">
                  <c:v>FC. Bayern M.</c:v>
                </c:pt>
                <c:pt idx="9">
                  <c:v>MTK</c:v>
                </c:pt>
                <c:pt idx="10">
                  <c:v>Rapid W.</c:v>
                </c:pt>
                <c:pt idx="11">
                  <c:v>Austria W.</c:v>
                </c:pt>
                <c:pt idx="12">
                  <c:v>Videoton FC</c:v>
                </c:pt>
                <c:pt idx="13">
                  <c:v>VfB Stuttgart</c:v>
                </c:pt>
                <c:pt idx="14">
                  <c:v>CF Malaga</c:v>
                </c:pt>
                <c:pt idx="15">
                  <c:v>Man.City FC</c:v>
                </c:pt>
                <c:pt idx="16">
                  <c:v>Juventus FC</c:v>
                </c:pt>
                <c:pt idx="17">
                  <c:v>FC Barcelona</c:v>
                </c:pt>
              </c:strCache>
            </c:strRef>
          </c:cat>
          <c:val>
            <c:numRef>
              <c:f>adatok!$B$22:$B$39</c:f>
              <c:numCache>
                <c:formatCode>General</c:formatCode>
                <c:ptCount val="18"/>
                <c:pt idx="0">
                  <c:v>11</c:v>
                </c:pt>
                <c:pt idx="1">
                  <c:v>11</c:v>
                </c:pt>
                <c:pt idx="2">
                  <c:v>9</c:v>
                </c:pt>
                <c:pt idx="3">
                  <c:v>9</c:v>
                </c:pt>
                <c:pt idx="4">
                  <c:v>6</c:v>
                </c:pt>
                <c:pt idx="5">
                  <c:v>6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3</c:v>
                </c:pt>
                <c:pt idx="16">
                  <c:v>2</c:v>
                </c:pt>
                <c:pt idx="17">
                  <c:v>1</c:v>
                </c:pt>
              </c:numCache>
            </c:numRef>
          </c:val>
        </c:ser>
        <c:overlap val="100"/>
        <c:axId val="53947392"/>
        <c:axId val="53981952"/>
      </c:barChart>
      <c:catAx>
        <c:axId val="53947392"/>
        <c:scaling>
          <c:orientation val="minMax"/>
        </c:scaling>
        <c:axPos val="b"/>
        <c:tickLblPos val="nextTo"/>
        <c:crossAx val="53981952"/>
        <c:crosses val="autoZero"/>
        <c:auto val="1"/>
        <c:lblAlgn val="ctr"/>
        <c:lblOffset val="100"/>
      </c:catAx>
      <c:valAx>
        <c:axId val="53981952"/>
        <c:scaling>
          <c:orientation val="minMax"/>
        </c:scaling>
        <c:axPos val="l"/>
        <c:majorGridlines/>
        <c:numFmt formatCode="General" sourceLinked="1"/>
        <c:tickLblPos val="nextTo"/>
        <c:crossAx val="53947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754635350822584"/>
          <c:y val="3.7017588480149237E-2"/>
          <c:w val="0.12295246002799733"/>
          <c:h val="0.91527485124816532"/>
        </c:manualLayout>
      </c:layout>
      <c:spPr>
        <a:ln>
          <a:solidFill>
            <a:schemeClr val="tx1">
              <a:lumMod val="65000"/>
              <a:lumOff val="35000"/>
            </a:schemeClr>
          </a:solidFill>
        </a:ln>
      </c:sp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093434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713237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29159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150238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62526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64271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04355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29159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7730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04207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162180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26E95-24BB-43D8-B393-79CBF40FD059}" type="datetimeFigureOut">
              <a:rPr lang="hu-HU" smtClean="0"/>
              <a:pPr/>
              <a:t>2013.01.09.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94829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kumentum3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eg"/><Relationship Id="rId18" Type="http://schemas.openxmlformats.org/officeDocument/2006/relationships/image" Target="../media/image53.jpeg"/><Relationship Id="rId3" Type="http://schemas.openxmlformats.org/officeDocument/2006/relationships/package" Target="../embeddings/Microsoft_Office_Word_dokumentum4.docx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17" Type="http://schemas.openxmlformats.org/officeDocument/2006/relationships/image" Target="../media/image52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1.jpeg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package" Target="../embeddings/Microsoft_Office_Word_dokumentum5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kumentum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kumentum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648072"/>
          </a:xfrm>
        </p:spPr>
        <p:txBody>
          <a:bodyPr>
            <a:normAutofit/>
          </a:bodyPr>
          <a:lstStyle/>
          <a:p>
            <a:pPr algn="l"/>
            <a:r>
              <a:rPr lang="hu-H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</a:t>
            </a:r>
            <a:endParaRPr lang="hu-H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11560" y="908720"/>
            <a:ext cx="6189583" cy="517599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 algn="l"/>
            <a:r>
              <a:rPr lang="hu-HU" dirty="0" err="1" smtClean="0"/>
              <a:t>Proin</a:t>
            </a:r>
            <a:r>
              <a:rPr lang="hu-HU" dirty="0" smtClean="0"/>
              <a:t> </a:t>
            </a:r>
            <a:r>
              <a:rPr lang="hu-HU" dirty="0" err="1" smtClean="0"/>
              <a:t>laoreet</a:t>
            </a:r>
            <a:r>
              <a:rPr lang="hu-HU" dirty="0" smtClean="0"/>
              <a:t> </a:t>
            </a:r>
            <a:r>
              <a:rPr lang="hu-HU" dirty="0" err="1" smtClean="0"/>
              <a:t>metus</a:t>
            </a:r>
            <a:r>
              <a:rPr lang="hu-HU" dirty="0" smtClean="0"/>
              <a:t> </a:t>
            </a:r>
            <a:r>
              <a:rPr lang="hu-HU" dirty="0" err="1" smtClean="0"/>
              <a:t>ac</a:t>
            </a:r>
            <a:r>
              <a:rPr lang="hu-HU" dirty="0" smtClean="0"/>
              <a:t> </a:t>
            </a:r>
            <a:r>
              <a:rPr lang="hu-HU" dirty="0" err="1" smtClean="0"/>
              <a:t>lorem</a:t>
            </a:r>
            <a:r>
              <a:rPr lang="hu-HU" dirty="0" smtClean="0"/>
              <a:t> </a:t>
            </a:r>
            <a:r>
              <a:rPr lang="hu-HU" dirty="0" err="1" smtClean="0"/>
              <a:t>tincidunt</a:t>
            </a:r>
            <a:r>
              <a:rPr lang="hu-HU" dirty="0" smtClean="0"/>
              <a:t> fermentum.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395536" y="1772816"/>
            <a:ext cx="7848872" cy="41764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eros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non nulla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gravida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pulvinar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mattis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commodo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enim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pharetra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imperdiet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est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suscipit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tincidunt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vel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volutpat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accumsan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nisi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l"/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Nullam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mattis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luctus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non,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aliquet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Vivamus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eget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velit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dolor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Mauris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auctor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dolor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orci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ornare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lobortis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eget et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ligula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neque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vulputate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Sed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malesuada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magna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ultricies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interdum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libero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eros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a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consequat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magna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nunc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4632"/>
          </a:xfrm>
          <a:prstGeom prst="rect">
            <a:avLst/>
          </a:prstGeom>
        </p:spPr>
      </p:pic>
      <p:pic>
        <p:nvPicPr>
          <p:cNvPr id="9" name="Kép 8" descr="https://encrypted-tbn0.gstatic.com/images?q=tbn:ANd9GcShcNHQ43f5DxXn7EVisDgtDH0Hwe0Ryzg9FP5g1_TJ1-Gu523Q4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 descr="tiszta víz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9672" y="404664"/>
            <a:ext cx="6336704" cy="3816424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572000" y="2420888"/>
            <a:ext cx="4572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ÖNTSÜNK TISZTA VIZET A POHÁRBA…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avagy a külföldi és magyar utánpótlás helyzetének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valós elemzése…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6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6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6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u-HU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endParaRPr kumimoji="0" lang="hu-H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79512" y="4725144"/>
            <a:ext cx="4392488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                         Szalai László ( 44 )</a:t>
            </a:r>
          </a:p>
          <a:p>
            <a:pPr algn="ctr"/>
            <a:r>
              <a:rPr lang="hu-HU" b="1" dirty="0" smtClean="0"/>
              <a:t>Matematika-testnevelés szakos tanár</a:t>
            </a:r>
          </a:p>
          <a:p>
            <a:pPr algn="ctr"/>
            <a:r>
              <a:rPr lang="hu-HU" b="1" dirty="0" smtClean="0"/>
              <a:t>Labdarúgó szakedző</a:t>
            </a:r>
          </a:p>
          <a:p>
            <a:pPr algn="ctr"/>
            <a:r>
              <a:rPr lang="hu-HU" b="1" dirty="0" smtClean="0"/>
              <a:t>UEFA PRO licenc</a:t>
            </a:r>
          </a:p>
          <a:p>
            <a:pPr algn="ctr"/>
            <a:endParaRPr lang="hu-HU" b="1" dirty="0"/>
          </a:p>
        </p:txBody>
      </p:sp>
    </p:spTree>
    <p:extLst>
      <p:ext uri="{BB962C8B-B14F-4D97-AF65-F5344CB8AC3E}">
        <p14:creationId xmlns="" xmlns:p14="http://schemas.microsoft.com/office/powerpoint/2010/main" val="41836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1560" y="188640"/>
            <a:ext cx="3995936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Külföldi helyzetkép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Minőségi profi futball példaadó </a:t>
            </a: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szerepe ( játékosok, stadionok, hangulat, marketing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10-15 éve futó utánpótlás programok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Kiváló infrastrukturális háttér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Magas játékos létszám, hatalmas merítési lehetőségek ( volt gyarmatok, vendégmunkások  és a világ összes országából a választás lehetősége)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b="1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b="1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716016" y="188640"/>
            <a:ext cx="4032448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Magyarországi helyzetkép :</a:t>
            </a: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Élvonalbeli labdarúgás színvonala, hangulata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Többször félbehagyott és újrakezdett utánpótlás kiválasztási programok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5-6 éve elkezdett, optimálisabb körülmények közé helyezett utánpótlás képzési programok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sportág társadalmi megítélése miatt kevés játékos, kevés futballozni szándékozó gyerek, kicsi merítési lehetőség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Kép 8" descr="FIF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920" y="5013176"/>
            <a:ext cx="1224136" cy="1043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Kép 9" descr="UEFA.jpg"/>
          <p:cNvPicPr/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403648" y="4653136"/>
            <a:ext cx="1080120" cy="1235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Kép 10" descr="https://encrypted-tbn0.gstatic.com/images?q=tbn:ANd9GcShcNHQ43f5DxXn7EVisDgtDH0Hwe0Ryzg9FP5g1_TJ1-Gu523Q4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25144"/>
            <a:ext cx="1080120" cy="1034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9144000" cy="6844632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395536" y="548680"/>
            <a:ext cx="1656184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hu-HU" dirty="0" smtClean="0"/>
              <a:t>VÉLEMÉNY 3  : 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67544" y="177281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„Külföldön utánpótlásban senkit nem érdekel az eredmény…” </a:t>
            </a:r>
            <a:endParaRPr lang="hu-HU" sz="2400" dirty="0">
              <a:solidFill>
                <a:srgbClr val="FF0000"/>
              </a:solidFill>
            </a:endParaRPr>
          </a:p>
        </p:txBody>
      </p:sp>
      <p:pic>
        <p:nvPicPr>
          <p:cNvPr id="15" name="Picture 2" descr="https://encrypted-tbn3.gstatic.com/images?q=tbn:ANd9GcRq_tb2n5l52q27wy3Xjd-w9s5IALJ4XhPR_Etiy2lllAJzyTE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780928"/>
            <a:ext cx="2422761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836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188640"/>
            <a:ext cx="475252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0000"/>
                </a:solidFill>
              </a:rPr>
              <a:t>Akkor, ha mi nyerünk korosztályos szinten….</a:t>
            </a:r>
            <a:endParaRPr lang="hu-HU" sz="2000" dirty="0">
              <a:solidFill>
                <a:srgbClr val="FF0000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11560" y="692696"/>
            <a:ext cx="3456384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u-HU" sz="1400" b="1" u="sng" dirty="0" smtClean="0"/>
              <a:t>Az 5. Puskás-Suzuki Kupa végeredménye:</a:t>
            </a:r>
            <a:r>
              <a:rPr lang="hu-HU" sz="1400" u="sng" dirty="0" smtClean="0"/>
              <a:t/>
            </a:r>
            <a:br>
              <a:rPr lang="hu-HU" sz="1400" u="sng" dirty="0" smtClean="0"/>
            </a:br>
            <a:r>
              <a:rPr lang="hu-HU" sz="1400" dirty="0" smtClean="0">
                <a:solidFill>
                  <a:srgbClr val="FF0000"/>
                </a:solidFill>
              </a:rPr>
              <a:t>1. Budapest Honvéd</a:t>
            </a:r>
            <a:br>
              <a:rPr lang="hu-HU" sz="1400" dirty="0" smtClean="0">
                <a:solidFill>
                  <a:srgbClr val="FF0000"/>
                </a:solidFill>
              </a:rPr>
            </a:br>
            <a:r>
              <a:rPr lang="hu-HU" sz="1400" dirty="0" smtClean="0">
                <a:solidFill>
                  <a:srgbClr val="FF0000"/>
                </a:solidFill>
              </a:rPr>
              <a:t>2. Videoton Puskás Akadémia</a:t>
            </a: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>3. </a:t>
            </a:r>
            <a:r>
              <a:rPr lang="hu-HU" sz="1400" dirty="0" err="1" smtClean="0"/>
              <a:t>Austria</a:t>
            </a:r>
            <a:r>
              <a:rPr lang="hu-HU" sz="1400" dirty="0" smtClean="0"/>
              <a:t> Wien</a:t>
            </a:r>
            <a:br>
              <a:rPr lang="hu-HU" sz="1400" dirty="0" smtClean="0"/>
            </a:br>
            <a:r>
              <a:rPr lang="hu-HU" sz="1400" dirty="0" smtClean="0"/>
              <a:t>4. </a:t>
            </a:r>
            <a:r>
              <a:rPr lang="hu-HU" sz="1400" dirty="0" err="1" smtClean="0"/>
              <a:t>Panathinaikosz</a:t>
            </a: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>5. Real Madrid</a:t>
            </a:r>
            <a:br>
              <a:rPr lang="hu-HU" sz="1400" dirty="0" smtClean="0"/>
            </a:br>
            <a:r>
              <a:rPr lang="hu-HU" sz="1400" dirty="0" smtClean="0"/>
              <a:t>6. </a:t>
            </a:r>
            <a:r>
              <a:rPr lang="hu-HU" sz="1400" dirty="0" err="1" smtClean="0"/>
              <a:t>Hagi</a:t>
            </a:r>
            <a:r>
              <a:rPr lang="hu-HU" sz="1400" dirty="0" smtClean="0"/>
              <a:t> Akadémia</a:t>
            </a:r>
            <a:endParaRPr lang="hu-HU" sz="1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51520" y="2420888"/>
            <a:ext cx="2016224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Honvéd-Real M. 4-3</a:t>
            </a:r>
          </a:p>
          <a:p>
            <a:r>
              <a:rPr lang="hu-HU" sz="1400" dirty="0" err="1" smtClean="0"/>
              <a:t>Honvéd-Austria</a:t>
            </a:r>
            <a:r>
              <a:rPr lang="hu-HU" sz="1400" dirty="0" smtClean="0"/>
              <a:t> W. 5-1</a:t>
            </a:r>
          </a:p>
          <a:p>
            <a:r>
              <a:rPr lang="hu-HU" sz="1400" dirty="0" smtClean="0"/>
              <a:t>Honvéd-WBA 4-1</a:t>
            </a:r>
          </a:p>
          <a:p>
            <a:r>
              <a:rPr lang="hu-HU" sz="1400" dirty="0" err="1" smtClean="0"/>
              <a:t>MTK-Sparta</a:t>
            </a:r>
            <a:r>
              <a:rPr lang="hu-HU" sz="1400" dirty="0" smtClean="0"/>
              <a:t> Prága 2-0</a:t>
            </a:r>
          </a:p>
          <a:p>
            <a:r>
              <a:rPr lang="hu-HU" sz="1400" dirty="0" err="1" smtClean="0"/>
              <a:t>MTK-Watford</a:t>
            </a:r>
            <a:r>
              <a:rPr lang="hu-HU" sz="1400" dirty="0" smtClean="0"/>
              <a:t> 3-1</a:t>
            </a:r>
          </a:p>
          <a:p>
            <a:endParaRPr lang="hu-HU" sz="1400" dirty="0" smtClean="0"/>
          </a:p>
          <a:p>
            <a:endParaRPr lang="hu-HU" sz="1400" dirty="0" smtClean="0"/>
          </a:p>
          <a:p>
            <a:endParaRPr lang="hu-HU" sz="1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2483768" y="2420888"/>
            <a:ext cx="2016224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400" dirty="0" err="1" smtClean="0"/>
              <a:t>Magyaro-Oroszo</a:t>
            </a:r>
            <a:r>
              <a:rPr lang="hu-HU" sz="1400" dirty="0" smtClean="0"/>
              <a:t>. 3-2</a:t>
            </a:r>
          </a:p>
          <a:p>
            <a:r>
              <a:rPr lang="hu-HU" sz="1400" dirty="0" err="1" smtClean="0"/>
              <a:t>Magyaro-Olaszo</a:t>
            </a:r>
            <a:r>
              <a:rPr lang="hu-HU" sz="1400" dirty="0" smtClean="0"/>
              <a:t>. 3-2</a:t>
            </a:r>
          </a:p>
          <a:p>
            <a:r>
              <a:rPr lang="hu-HU" sz="1400" dirty="0" err="1" smtClean="0"/>
              <a:t>Magyaro-Horváto</a:t>
            </a:r>
            <a:r>
              <a:rPr lang="hu-HU" sz="1400" dirty="0" smtClean="0"/>
              <a:t>. 3-1</a:t>
            </a:r>
          </a:p>
          <a:p>
            <a:r>
              <a:rPr lang="hu-HU" sz="1400" dirty="0" err="1" smtClean="0"/>
              <a:t>Magyaro-Belgium</a:t>
            </a:r>
            <a:r>
              <a:rPr lang="hu-HU" sz="1400" dirty="0" smtClean="0"/>
              <a:t> 2-2</a:t>
            </a:r>
          </a:p>
          <a:p>
            <a:r>
              <a:rPr lang="hu-HU" sz="1400" dirty="0" err="1" smtClean="0"/>
              <a:t>Magyaro.-Norvégia</a:t>
            </a:r>
            <a:r>
              <a:rPr lang="hu-HU" sz="1400" dirty="0" smtClean="0"/>
              <a:t> 3-2</a:t>
            </a:r>
          </a:p>
          <a:p>
            <a:endParaRPr lang="hu-HU" sz="1400" dirty="0" smtClean="0"/>
          </a:p>
          <a:p>
            <a:endParaRPr lang="hu-HU" sz="1400" dirty="0"/>
          </a:p>
        </p:txBody>
      </p:sp>
      <p:pic>
        <p:nvPicPr>
          <p:cNvPr id="6" name="Picture 15" descr="https://encrypted-tbn0.gstatic.com/images?q=tbn:ANd9GcQefQw8elEhpEqYTwe3jFuh-z2aztkcdmNENxSjkZQQQ6OLos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692696"/>
            <a:ext cx="1420197" cy="1152128"/>
          </a:xfrm>
          <a:prstGeom prst="rect">
            <a:avLst/>
          </a:prstGeom>
          <a:noFill/>
        </p:spPr>
      </p:pic>
      <p:pic>
        <p:nvPicPr>
          <p:cNvPr id="7" name="Picture 5" descr="http://www.mlsz.hu/wp-content/uploads/2012/11/magyar-olasz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3960440" cy="2495078"/>
          </a:xfrm>
          <a:prstGeom prst="rect">
            <a:avLst/>
          </a:prstGeom>
          <a:noFill/>
        </p:spPr>
      </p:pic>
      <p:pic>
        <p:nvPicPr>
          <p:cNvPr id="8" name="Picture 1" descr="C:\Users\Lenovo\Pictures\NextGen\PSK 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60648"/>
            <a:ext cx="3254078" cy="2160240"/>
          </a:xfrm>
          <a:prstGeom prst="rect">
            <a:avLst/>
          </a:prstGeom>
          <a:noFill/>
        </p:spPr>
      </p:pic>
      <p:pic>
        <p:nvPicPr>
          <p:cNvPr id="9" name="Picture 11" descr="http://www.mlsz.hu/wp-content/uploads/Inline/archives/uploads/frontend/images/u17_or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2133" y="2492896"/>
            <a:ext cx="3306331" cy="1656183"/>
          </a:xfrm>
          <a:prstGeom prst="rect">
            <a:avLst/>
          </a:prstGeom>
          <a:noFill/>
        </p:spPr>
      </p:pic>
      <p:pic>
        <p:nvPicPr>
          <p:cNvPr id="10" name="Picture 9" descr="http://www.mlsz.hu/wp-content/uploads/2012/11/alb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293096"/>
            <a:ext cx="2952328" cy="1837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836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47667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Európában bevezetik az ifjúsági 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          „Bajnokok Ligáját”…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3" name="Picture 1" descr="C:\Users\Lenovo\Pictures\NextGen\NG4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88640"/>
            <a:ext cx="5075933" cy="2952328"/>
          </a:xfrm>
          <a:prstGeom prst="rect">
            <a:avLst/>
          </a:prstGeom>
          <a:noFill/>
        </p:spPr>
      </p:pic>
      <p:pic>
        <p:nvPicPr>
          <p:cNvPr id="4" name="Picture 10" descr="C:\Users\Lenovo\Pictures\NextGen\NGFuture2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12976"/>
            <a:ext cx="3960440" cy="2611664"/>
          </a:xfrm>
          <a:prstGeom prst="rect">
            <a:avLst/>
          </a:prstGeom>
          <a:noFill/>
        </p:spPr>
      </p:pic>
      <p:pic>
        <p:nvPicPr>
          <p:cNvPr id="5" name="Picture 3" descr="C:\Users\Lenovo\Pictures\NextGen\NG2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2808312" cy="1444532"/>
          </a:xfrm>
          <a:prstGeom prst="rect">
            <a:avLst/>
          </a:prstGeom>
          <a:noFill/>
        </p:spPr>
      </p:pic>
      <p:pic>
        <p:nvPicPr>
          <p:cNvPr id="6" name="Picture 2" descr="C:\Users\Lenovo\Pictures\NextGen\NG1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996952"/>
            <a:ext cx="2520280" cy="1296374"/>
          </a:xfrm>
          <a:prstGeom prst="rect">
            <a:avLst/>
          </a:prstGeom>
          <a:noFill/>
        </p:spPr>
      </p:pic>
      <p:pic>
        <p:nvPicPr>
          <p:cNvPr id="7" name="Picture 6" descr="C:\Users\Lenovo\Pictures\NextGen\NG7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3212976"/>
            <a:ext cx="1809644" cy="1080120"/>
          </a:xfrm>
          <a:prstGeom prst="rect">
            <a:avLst/>
          </a:prstGeom>
          <a:noFill/>
        </p:spPr>
      </p:pic>
      <p:pic>
        <p:nvPicPr>
          <p:cNvPr id="8" name="Picture 8" descr="C:\Users\Lenovo\Pictures\NextGen\NGSus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365104"/>
            <a:ext cx="1224136" cy="1872208"/>
          </a:xfrm>
          <a:prstGeom prst="rect">
            <a:avLst/>
          </a:prstGeom>
          <a:noFill/>
        </p:spPr>
      </p:pic>
      <p:pic>
        <p:nvPicPr>
          <p:cNvPr id="9" name="Picture 7" descr="C:\Users\Lenovo\Pictures\NextGen\NGKlaasse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4365104"/>
            <a:ext cx="1206964" cy="1872208"/>
          </a:xfrm>
          <a:prstGeom prst="rect">
            <a:avLst/>
          </a:prstGeom>
          <a:noFill/>
        </p:spPr>
      </p:pic>
      <p:pic>
        <p:nvPicPr>
          <p:cNvPr id="10" name="Picture 4" descr="C:\Users\Lenovo\Pictures\NextGen\NG5.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4365104"/>
            <a:ext cx="1368152" cy="809053"/>
          </a:xfrm>
          <a:prstGeom prst="rect">
            <a:avLst/>
          </a:prstGeom>
          <a:noFill/>
        </p:spPr>
      </p:pic>
      <p:pic>
        <p:nvPicPr>
          <p:cNvPr id="11" name="Picture 5" descr="C:\Users\Lenovo\Pictures\NextGen\NG6.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5229200"/>
            <a:ext cx="1368152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836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1560" y="188640"/>
            <a:ext cx="3995936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Külföldi helyzetkép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Minőségi profi futball példaadó </a:t>
            </a: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szerepe ( játékosok, stadionok, hangulat, marketing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10-15 éve futó utánpótlás programok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Kiváló infrastrukturális háttér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Magas játékos létszám, hatalmas merítési lehetőségek ( volt gyarmatok, vendégmunkások  és a világ összes országából a választás lehetősége)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b="1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b="1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716016" y="188640"/>
            <a:ext cx="4032448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Magyarországi helyzetkép :</a:t>
            </a: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Élvonalbeli labdarúgás színvonala, hangulata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Többször félbehagyott és újrakezdett utánpótlás kiválasztási programok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5-6 éve elkezdett, optimálisabb körülmények közé helyezett utánpótlás képzési programok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sportág társadalmi megítélése miatt kevés játékos, kevés futballozni szándékozó gyerek, kicsi merítési lehetőség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Kép 8" descr="FIF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920" y="5013176"/>
            <a:ext cx="1224136" cy="1043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Kép 9" descr="UEFA.jpg"/>
          <p:cNvPicPr/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403648" y="4653136"/>
            <a:ext cx="1080120" cy="1235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Kép 10" descr="https://encrypted-tbn0.gstatic.com/images?q=tbn:ANd9GcShcNHQ43f5DxXn7EVisDgtDH0Hwe0Ryzg9FP5g1_TJ1-Gu523Q4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25144"/>
            <a:ext cx="1080120" cy="1034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9144000" cy="6844632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395536" y="548680"/>
            <a:ext cx="1656184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hu-HU" dirty="0" smtClean="0"/>
              <a:t>VÉLEMÉNY 4  : 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67544" y="177281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„Már korosztályos szinten sem tudunk eredményt felmutatni…” </a:t>
            </a:r>
            <a:endParaRPr lang="hu-HU" sz="2400" dirty="0">
              <a:solidFill>
                <a:srgbClr val="FF0000"/>
              </a:solidFill>
            </a:endParaRPr>
          </a:p>
        </p:txBody>
      </p:sp>
      <p:pic>
        <p:nvPicPr>
          <p:cNvPr id="15" name="Picture 2" descr="https://encrypted-tbn2.gstatic.com/images?q=tbn:ANd9GcQqnEaMWQJiWkur7iCKQNLQbM5ZZuuOJQDsKzjcfm2QWUStFLr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852936"/>
            <a:ext cx="3153493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836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8" y="476672"/>
            <a:ext cx="633670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0000"/>
                </a:solidFill>
              </a:rPr>
              <a:t>Akkor, ha éppen nem mi nyerünk, mert sajnos ilyen is megtörténhet…</a:t>
            </a:r>
            <a:endParaRPr lang="hu-HU" sz="2000" dirty="0">
              <a:solidFill>
                <a:srgbClr val="FF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51520" y="170080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Mert ez is része a játéknak és a sportemberré válásnak…</a:t>
            </a:r>
            <a:endParaRPr lang="hu-HU" sz="2400" b="1" dirty="0"/>
          </a:p>
        </p:txBody>
      </p:sp>
      <p:pic>
        <p:nvPicPr>
          <p:cNvPr id="4" name="Picture 4" descr="https://encrypted-tbn1.gstatic.com/images?q=tbn:ANd9GcQRZTiJlvdrCT1Rbl_FC0m6vYzlLYns_uf-fSel9sy5_W9N5c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60648"/>
            <a:ext cx="1584176" cy="1584176"/>
          </a:xfrm>
          <a:prstGeom prst="rect">
            <a:avLst/>
          </a:prstGeom>
          <a:noFill/>
        </p:spPr>
      </p:pic>
      <p:pic>
        <p:nvPicPr>
          <p:cNvPr id="5" name="Picture 14" descr="https://encrypted-tbn0.gstatic.com/images?q=tbn:ANd9GcSPQfyF4Y40ClUvsGnINGE1wb8MUnWwG08CbO7Rb-gQtvNw1tz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1743075" cy="2619375"/>
          </a:xfrm>
          <a:prstGeom prst="rect">
            <a:avLst/>
          </a:prstGeom>
          <a:noFill/>
        </p:spPr>
      </p:pic>
      <p:pic>
        <p:nvPicPr>
          <p:cNvPr id="6" name="Picture 12" descr="https://encrypted-tbn0.gstatic.com/images?q=tbn:ANd9GcScMXndtZ1Cjp9w8qwivLPOON7wKAWzozpqSBLGPMFNmvDChZ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204864"/>
            <a:ext cx="3456384" cy="2342240"/>
          </a:xfrm>
          <a:prstGeom prst="rect">
            <a:avLst/>
          </a:prstGeom>
          <a:noFill/>
        </p:spPr>
      </p:pic>
      <p:pic>
        <p:nvPicPr>
          <p:cNvPr id="7" name="Picture 16" descr="https://encrypted-tbn2.gstatic.com/images?q=tbn:ANd9GcRKOwopl9g4gVMBJ4SVSD2ya08pJL9GUk8SjHyNdBuuPP684TM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204864"/>
            <a:ext cx="2419350" cy="1656184"/>
          </a:xfrm>
          <a:prstGeom prst="rect">
            <a:avLst/>
          </a:prstGeom>
          <a:noFill/>
        </p:spPr>
      </p:pic>
      <p:pic>
        <p:nvPicPr>
          <p:cNvPr id="8" name="Picture 24" descr="https://encrypted-tbn1.gstatic.com/images?q=tbn:ANd9GcQ7Pg4Jm0nLQuJ-lT_KCl1MoTMHM9naWe-WkJpq3881KVH05Dg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013176"/>
            <a:ext cx="1745044" cy="1224136"/>
          </a:xfrm>
          <a:prstGeom prst="rect">
            <a:avLst/>
          </a:prstGeom>
          <a:noFill/>
        </p:spPr>
      </p:pic>
      <p:pic>
        <p:nvPicPr>
          <p:cNvPr id="9" name="Picture 18" descr="https://encrypted-tbn2.gstatic.com/images?q=tbn:ANd9GcTEOu56LGhDeintK_vvZtRt_7BECVBsfSZtYZTEYWcX9aJGkm1Y8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4653136"/>
            <a:ext cx="2857500" cy="1600200"/>
          </a:xfrm>
          <a:prstGeom prst="rect">
            <a:avLst/>
          </a:prstGeom>
          <a:noFill/>
        </p:spPr>
      </p:pic>
      <p:pic>
        <p:nvPicPr>
          <p:cNvPr id="10" name="Picture 20" descr="https://encrypted-tbn0.gstatic.com/images?q=tbn:ANd9GcS2hblioXorAu7SVPCrQI1KJxrra8e4Z6a-PnLEGpVjJRQXutW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3933056"/>
            <a:ext cx="2286000" cy="1276350"/>
          </a:xfrm>
          <a:prstGeom prst="rect">
            <a:avLst/>
          </a:prstGeom>
          <a:noFill/>
        </p:spPr>
      </p:pic>
      <p:pic>
        <p:nvPicPr>
          <p:cNvPr id="11" name="Picture 22" descr="https://encrypted-tbn3.gstatic.com/images?q=tbn:ANd9GcQ8wfICaDBdAC66USuWp5jStfmJDnnr_WZx-E28vrIgpvMnzhq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5301209"/>
            <a:ext cx="1656184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836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1560" y="188640"/>
            <a:ext cx="3995936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Külföldi helyzetkép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Minőségi profi futball példaadó </a:t>
            </a: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szerepe ( játékosok, stadionok, hangulat, marketing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10-15 éve futó utánpótlás programok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Kiváló infrastrukturális háttér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Magas játékos létszám, hatalmas merítési lehetőségek ( volt gyarmatok, vendégmunkások  és a világ összes országából a választás lehetősége)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b="1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b="1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716016" y="188640"/>
            <a:ext cx="4032448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Magyarországi helyzetkép :</a:t>
            </a: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Élvonalbeli labdarúgás színvonala, hangulata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Többször félbehagyott és újrakezdett utánpótlás kiválasztási programok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5-6 éve elkezdett, optimálisabb körülmények közé helyezett utánpótlás képzési programok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sportág társadalmi megítélése miatt kevés játékos, kevés futballozni szándékozó gyerek, kicsi merítési lehetőség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Kép 8" descr="FIF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920" y="5013176"/>
            <a:ext cx="1224136" cy="1043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Kép 9" descr="UEFA.jpg"/>
          <p:cNvPicPr/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403648" y="4653136"/>
            <a:ext cx="1080120" cy="1235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Kép 10" descr="https://encrypted-tbn0.gstatic.com/images?q=tbn:ANd9GcShcNHQ43f5DxXn7EVisDgtDH0Hwe0Ryzg9FP5g1_TJ1-Gu523Q4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25144"/>
            <a:ext cx="1080120" cy="1034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9144000" cy="6844632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395536" y="548680"/>
            <a:ext cx="1656184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hu-HU" dirty="0" smtClean="0"/>
              <a:t>VÉLEMÉNY 5  : 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67544" y="177281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„A magyar utánpótlás edzők nem képesek európai szintű </a:t>
            </a:r>
          </a:p>
          <a:p>
            <a:endParaRPr lang="hu-HU" sz="2400" dirty="0" smtClean="0">
              <a:solidFill>
                <a:srgbClr val="FF0000"/>
              </a:solidFill>
            </a:endParaRPr>
          </a:p>
          <a:p>
            <a:r>
              <a:rPr lang="hu-HU" sz="2400" dirty="0" smtClean="0">
                <a:solidFill>
                  <a:srgbClr val="FF0000"/>
                </a:solidFill>
              </a:rPr>
              <a:t>játékosokat kinevelni a felnőtt csapat és a külföld számára…” </a:t>
            </a:r>
            <a:endParaRPr lang="hu-HU" sz="2400" dirty="0">
              <a:solidFill>
                <a:srgbClr val="FF0000"/>
              </a:solidFill>
            </a:endParaRPr>
          </a:p>
        </p:txBody>
      </p:sp>
      <p:pic>
        <p:nvPicPr>
          <p:cNvPr id="15" name="Picture 2" descr="https://encrypted-tbn3.gstatic.com/images?q=tbn:ANd9GcSqwpgi5-tEzguuw3bWlNx_Fik4vRWZ5cQx5IM3oDog42ai5k_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356992"/>
            <a:ext cx="3494364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836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19138" y="333375"/>
          <a:ext cx="8424862" cy="4967288"/>
        </p:xfrm>
        <a:graphic>
          <a:graphicData uri="http://schemas.openxmlformats.org/presentationml/2006/ole">
            <p:oleObj spid="_x0000_s3074" name="Dokumentum" r:id="rId3" imgW="9768591" imgH="5761150" progId="Word.Document.12">
              <p:embed/>
            </p:oleObj>
          </a:graphicData>
        </a:graphic>
      </p:graphicFrame>
      <p:pic>
        <p:nvPicPr>
          <p:cNvPr id="3" name="Picture 23" descr="C:\Users\Lenovo\Pictures\NextGen\NGFu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933056"/>
            <a:ext cx="5328592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836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95536" y="0"/>
          <a:ext cx="8352928" cy="3348038"/>
        </p:xfrm>
        <a:graphic>
          <a:graphicData uri="http://schemas.openxmlformats.org/presentationml/2006/ole">
            <p:oleObj spid="_x0000_s4098" name="Dokumentum" r:id="rId3" imgW="9588224" imgH="3512062" progId="Word.Document.12">
              <p:embed/>
            </p:oleObj>
          </a:graphicData>
        </a:graphic>
      </p:graphicFrame>
      <p:pic>
        <p:nvPicPr>
          <p:cNvPr id="3" name="Picture 7" descr="C:\Users\Lenovo\Pictures\NextGen\NGOtig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96952"/>
            <a:ext cx="1656184" cy="1656184"/>
          </a:xfrm>
          <a:prstGeom prst="rect">
            <a:avLst/>
          </a:prstGeom>
          <a:noFill/>
        </p:spPr>
      </p:pic>
      <p:pic>
        <p:nvPicPr>
          <p:cNvPr id="4" name="Picture 8" descr="C:\Users\Lenovo\Pictures\NextGen\NGAdorjá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25144"/>
            <a:ext cx="2016223" cy="1584176"/>
          </a:xfrm>
          <a:prstGeom prst="rect">
            <a:avLst/>
          </a:prstGeom>
          <a:noFill/>
        </p:spPr>
      </p:pic>
      <p:pic>
        <p:nvPicPr>
          <p:cNvPr id="5" name="Picture 9" descr="C:\Users\Lenovo\Pictures\NextGen\NGIhr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2996952"/>
            <a:ext cx="1008112" cy="1386154"/>
          </a:xfrm>
          <a:prstGeom prst="rect">
            <a:avLst/>
          </a:prstGeom>
          <a:noFill/>
        </p:spPr>
      </p:pic>
      <p:pic>
        <p:nvPicPr>
          <p:cNvPr id="6" name="Picture 10" descr="C:\Users\Lenovo\Pictures\NextGen\NGNovothn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4509120"/>
            <a:ext cx="1308631" cy="1800200"/>
          </a:xfrm>
          <a:prstGeom prst="rect">
            <a:avLst/>
          </a:prstGeom>
          <a:noFill/>
        </p:spPr>
      </p:pic>
      <p:pic>
        <p:nvPicPr>
          <p:cNvPr id="7" name="Picture 10" descr="U19: Bence Szenes bleibt coo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2996952"/>
            <a:ext cx="1959049" cy="1368152"/>
          </a:xfrm>
          <a:prstGeom prst="rect">
            <a:avLst/>
          </a:prstGeom>
          <a:noFill/>
        </p:spPr>
      </p:pic>
      <p:pic>
        <p:nvPicPr>
          <p:cNvPr id="8" name="Picture 18" descr="https://encrypted-tbn0.gstatic.com/images?q=tbn:ANd9GcTg2sYAt9i-egA1y_Ea-lsVim1Fp68TJkSTqUQL2KYe-DLkADr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4437112"/>
            <a:ext cx="864096" cy="1872208"/>
          </a:xfrm>
          <a:prstGeom prst="rect">
            <a:avLst/>
          </a:prstGeom>
          <a:noFill/>
        </p:spPr>
      </p:pic>
      <p:pic>
        <p:nvPicPr>
          <p:cNvPr id="9" name="Picture 14" descr="https://encrypted-tbn1.gstatic.com/images?q=tbn:ANd9GcRZqcpz_sxLKdFbkDQTJbcpPzXxrPujHiOkKq_iUXha-zl4U0GUaQ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2996952"/>
            <a:ext cx="826967" cy="1080120"/>
          </a:xfrm>
          <a:prstGeom prst="rect">
            <a:avLst/>
          </a:prstGeom>
          <a:noFill/>
        </p:spPr>
      </p:pic>
      <p:pic>
        <p:nvPicPr>
          <p:cNvPr id="10" name="Picture 15" descr="http://topliga.hu/sites/default/files/styles/hirkepnagy/public/hirkep/szekely_gyoergy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8144" y="2996952"/>
            <a:ext cx="734861" cy="1080120"/>
          </a:xfrm>
          <a:prstGeom prst="rect">
            <a:avLst/>
          </a:prstGeom>
          <a:noFill/>
        </p:spPr>
      </p:pic>
      <p:pic>
        <p:nvPicPr>
          <p:cNvPr id="11" name="Picture 8" descr="http://www.skrapid.at/fileadmin/s/SKRapidWien/Nachwuchs/teaser/u19/webszant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60232" y="2996952"/>
            <a:ext cx="812119" cy="1080120"/>
          </a:xfrm>
          <a:prstGeom prst="rect">
            <a:avLst/>
          </a:prstGeom>
          <a:noFill/>
        </p:spPr>
      </p:pic>
      <p:pic>
        <p:nvPicPr>
          <p:cNvPr id="12" name="Picture 12" descr="C:\Users\Lenovo\Pictures\NextGen\NGSzilvási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4048" y="4149081"/>
            <a:ext cx="1728192" cy="1008112"/>
          </a:xfrm>
          <a:prstGeom prst="rect">
            <a:avLst/>
          </a:prstGeom>
          <a:noFill/>
        </p:spPr>
      </p:pic>
      <p:pic>
        <p:nvPicPr>
          <p:cNvPr id="13" name="Picture 12" descr="http://www.delmagyar.hu/profiva_valt_kecskes_akos/cikk/226/2259503/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5229200"/>
            <a:ext cx="1728192" cy="1054198"/>
          </a:xfrm>
          <a:prstGeom prst="rect">
            <a:avLst/>
          </a:prstGeom>
          <a:noFill/>
        </p:spPr>
      </p:pic>
      <p:pic>
        <p:nvPicPr>
          <p:cNvPr id="14" name="Picture 10" descr="http://www.mlsz.hu/wp-content/databank/vjatekos/12/13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32240" y="4149080"/>
            <a:ext cx="720080" cy="1028274"/>
          </a:xfrm>
          <a:prstGeom prst="rect">
            <a:avLst/>
          </a:prstGeom>
          <a:noFill/>
        </p:spPr>
      </p:pic>
      <p:pic>
        <p:nvPicPr>
          <p:cNvPr id="15" name="Picture 8" descr="https://encrypted-tbn2.gstatic.com/images?q=tbn:ANd9GcQ9YtD9gR6fu-lOMCxW65uXjWmXAqQRHGuYe9byXEqSsDJDyt-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72200" y="5229200"/>
            <a:ext cx="720080" cy="1074721"/>
          </a:xfrm>
          <a:prstGeom prst="rect">
            <a:avLst/>
          </a:prstGeom>
          <a:noFill/>
        </p:spPr>
      </p:pic>
      <p:pic>
        <p:nvPicPr>
          <p:cNvPr id="16" name="Picture 11" descr="C:\Users\Lenovo\Pictures\NextGen\NGTamás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24328" y="2996952"/>
            <a:ext cx="1440160" cy="1327387"/>
          </a:xfrm>
          <a:prstGeom prst="rect">
            <a:avLst/>
          </a:prstGeom>
          <a:noFill/>
        </p:spPr>
      </p:pic>
      <p:pic>
        <p:nvPicPr>
          <p:cNvPr id="17" name="Picture 8" descr="http://www.soccertalk.de/assets/NewsImages/_resampled/medium-Senic2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24328" y="4437111"/>
            <a:ext cx="936104" cy="1397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836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1560" y="188640"/>
            <a:ext cx="3995936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Külföldi helyzetkép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Minőségi profi futball példaadó </a:t>
            </a: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szerepe ( játékosok, stadionok, hangulat, marketing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10-15 éve futó utánpótlás programok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Kiváló infrastrukturális háttér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Magas játékos létszám, hatalmas merítési lehetőségek ( volt gyarmatok, vendégmunkások  és a világ összes országából a választás lehetősége)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b="1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b="1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716016" y="188640"/>
            <a:ext cx="4032448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Magyarországi helyzetkép :</a:t>
            </a: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Élvonalbeli labdarúgás színvonala, hangulata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Többször félbehagyott és újrakezdett utánpótlás kiválasztási programok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5-6 éve elkezdett, optimálisabb körülmények közé helyezett utánpótlás képzési programok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sportág társadalmi megítélése miatt kevés játékos, kevés futballozni szándékozó gyerek, kicsi merítési lehetőség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Kép 8" descr="FIF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1920" y="5013176"/>
            <a:ext cx="1224136" cy="1043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Kép 9" descr="UEFA.jpg"/>
          <p:cNvPicPr/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403648" y="4653136"/>
            <a:ext cx="1080120" cy="1235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Kép 10" descr="https://encrypted-tbn0.gstatic.com/images?q=tbn:ANd9GcShcNHQ43f5DxXn7EVisDgtDH0Hwe0Ryzg9FP5g1_TJ1-Gu523Q4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725144"/>
            <a:ext cx="1080120" cy="1034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9144000" cy="6844632"/>
          </a:xfrm>
          <a:prstGeom prst="rect">
            <a:avLst/>
          </a:prstGeom>
        </p:spPr>
      </p:pic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83568" y="0"/>
          <a:ext cx="4883150" cy="6858000"/>
        </p:xfrm>
        <a:graphic>
          <a:graphicData uri="http://schemas.openxmlformats.org/presentationml/2006/ole">
            <p:oleObj spid="_x0000_s5122" name="Dokumentum" r:id="rId7" imgW="7285503" imgH="10230847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1836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2376264" cy="64087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Tolga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GÜNES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Ardit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HUMOLI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Josef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TAHON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Ozan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YAVUZ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Ali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ALACA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Denis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BOSNJAK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Albin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GASHI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Nikol</a:t>
            </a:r>
            <a:r>
              <a:rPr kumimoji="0" lang="hu-HU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IVIC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Dejan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LJUBISIC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Abdullah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BALIKCI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Alex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SOBCZYK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Marko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KUPRESAK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Samuel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OPPONG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Jochen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STREBINGER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Eric AUSS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Moritz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BREICHA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Christian EHRNHOFER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Valentin FROSS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hu-HU" sz="1100" dirty="0" smtClean="0">
                <a:latin typeface="Calibri" pitchFamily="34" charset="0"/>
                <a:cs typeface="Arial" pitchFamily="34" charset="0"/>
              </a:rPr>
              <a:t>           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hu-HU" sz="1100" dirty="0" smtClean="0"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hu-HU" sz="1100" dirty="0" smtClean="0">
                <a:latin typeface="Calibri" pitchFamily="34" charset="0"/>
                <a:cs typeface="Arial" pitchFamily="34" charset="0"/>
              </a:rPr>
              <a:t>          </a:t>
            </a:r>
            <a:r>
              <a:rPr lang="hu-HU" dirty="0" smtClean="0"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907704" y="11967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1" name="Kép 10" descr="Rapid 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32656"/>
            <a:ext cx="643508" cy="643508"/>
          </a:xfrm>
          <a:prstGeom prst="rect">
            <a:avLst/>
          </a:prstGeom>
        </p:spPr>
      </p:pic>
      <p:pic>
        <p:nvPicPr>
          <p:cNvPr id="12" name="Kép 11" descr="http://www.skrapid.at/fileadmin/s/SKRapidWien/Nachwuchs/Contentgrafiken/mannschaft-u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301208"/>
            <a:ext cx="2592288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275856" y="188640"/>
            <a:ext cx="2520280" cy="64087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Aro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MURIC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Andre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SCHMID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Jan BAMERT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Luca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BUTTAZZO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Ronaldo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ITOKO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Meriton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KASTRATI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Leotrim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NITAJ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Edmond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RAMADANI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Haris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SAMARDZIC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Ernest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YEBOAH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Aldin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FATIC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Miguel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FERREIRA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Edin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IMERI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Manuel-Ehombo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JORDI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Nikola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SUKACEV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Sadik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VITIJA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Thomas KUNZ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Ilír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LJATIFI</a:t>
            </a:r>
            <a:endParaRPr lang="hu-HU" sz="1100" dirty="0" smtClean="0"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hu-HU" dirty="0" smtClean="0"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hu-HU" dirty="0" smtClean="0"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4" name="Picture 4" descr="C:\Users\Lenovo\Pictures\címerek\Grasshopp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4664"/>
            <a:ext cx="565256" cy="562744"/>
          </a:xfrm>
          <a:prstGeom prst="rect">
            <a:avLst/>
          </a:prstGeom>
          <a:noFill/>
        </p:spPr>
      </p:pic>
      <p:pic>
        <p:nvPicPr>
          <p:cNvPr id="15" name="Kép 14" descr="http://www.gcz.ch/uploads/pics/u15_edited_by_blauwiis_ch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5301208"/>
            <a:ext cx="252028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372200" y="188640"/>
            <a:ext cx="2361803" cy="640871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Abdulrahman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MADENCI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Berkay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YILMAZ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Timo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BECKER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Joshua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BITTER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Phil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NEUMANN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Robin PFAHL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Henning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STEFFEN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Eray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USLUBAS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Kevin WEISS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Navid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AHMAD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Elvedin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CERIC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Varlikhan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KARAKÖK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Michael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OLCZYK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Ioannis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TSOMOS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Lukas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ABULHANOV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Enes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COLAK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Sinan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GÜNES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hu-HU" sz="1100" dirty="0" smtClean="0"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hu-HU" sz="1100" dirty="0" smtClean="0"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hu-HU" sz="1100" dirty="0" smtClean="0"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hu-HU" dirty="0" smtClean="0"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6" name="Picture 6" descr="C:\Users\Lenovo\Pictures\címerek\schalke 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404664"/>
            <a:ext cx="864096" cy="617211"/>
          </a:xfrm>
          <a:prstGeom prst="rect">
            <a:avLst/>
          </a:prstGeom>
          <a:noFill/>
        </p:spPr>
      </p:pic>
      <p:pic>
        <p:nvPicPr>
          <p:cNvPr id="18" name="Kép 17" descr="http://www.schalke04.de/typo3temp/pics/1213_u16_mannschaftsfoto_cfa8d926e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5301208"/>
            <a:ext cx="252028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zövegdoboz 19"/>
          <p:cNvSpPr txBox="1"/>
          <p:nvPr/>
        </p:nvSpPr>
        <p:spPr>
          <a:xfrm>
            <a:off x="1475656" y="1268760"/>
            <a:ext cx="1152128" cy="76944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000" b="1" dirty="0" smtClean="0">
                <a:solidFill>
                  <a:srgbClr val="008000"/>
                </a:solidFill>
              </a:rPr>
              <a:t>    SK RAPID U16</a:t>
            </a:r>
          </a:p>
          <a:p>
            <a:endParaRPr lang="hu-HU" sz="1000" dirty="0" smtClean="0"/>
          </a:p>
          <a:p>
            <a:r>
              <a:rPr lang="hu-HU" sz="2400" dirty="0" smtClean="0">
                <a:solidFill>
                  <a:srgbClr val="FF0000"/>
                </a:solidFill>
              </a:rPr>
              <a:t>    </a:t>
            </a:r>
            <a:r>
              <a:rPr lang="hu-HU" sz="2400" b="1" dirty="0" smtClean="0">
                <a:solidFill>
                  <a:srgbClr val="FF0000"/>
                </a:solidFill>
              </a:rPr>
              <a:t>73 %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4427984" y="1268760"/>
            <a:ext cx="1296144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hu-HU" sz="1000" b="1" dirty="0" smtClean="0">
                <a:solidFill>
                  <a:srgbClr val="002060"/>
                </a:solidFill>
              </a:rPr>
              <a:t>GRASSHOPPERS U15</a:t>
            </a:r>
          </a:p>
          <a:p>
            <a:endParaRPr lang="hu-HU" sz="1000" dirty="0" smtClean="0">
              <a:solidFill>
                <a:srgbClr val="002060"/>
              </a:solidFill>
            </a:endParaRPr>
          </a:p>
          <a:p>
            <a:r>
              <a:rPr lang="hu-HU" sz="2400" b="1" dirty="0" smtClean="0">
                <a:solidFill>
                  <a:srgbClr val="002060"/>
                </a:solidFill>
              </a:rPr>
              <a:t>     </a:t>
            </a:r>
            <a:r>
              <a:rPr lang="hu-HU" sz="2400" b="1" dirty="0" smtClean="0">
                <a:solidFill>
                  <a:srgbClr val="FF0000"/>
                </a:solidFill>
              </a:rPr>
              <a:t>84 %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7524328" y="1268760"/>
            <a:ext cx="1152128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u-HU" sz="1000" b="1" dirty="0" smtClean="0">
                <a:solidFill>
                  <a:srgbClr val="0070C0"/>
                </a:solidFill>
              </a:rPr>
              <a:t>FC SCHALKE  U16</a:t>
            </a:r>
          </a:p>
          <a:p>
            <a:endParaRPr lang="hu-HU" sz="1000" dirty="0" smtClean="0"/>
          </a:p>
          <a:p>
            <a:r>
              <a:rPr lang="hu-HU" sz="2400" dirty="0" smtClean="0">
                <a:solidFill>
                  <a:srgbClr val="FF0000"/>
                </a:solidFill>
              </a:rPr>
              <a:t>    </a:t>
            </a:r>
            <a:r>
              <a:rPr lang="hu-HU" sz="2400" b="1" dirty="0" smtClean="0">
                <a:solidFill>
                  <a:srgbClr val="FF0000"/>
                </a:solidFill>
              </a:rPr>
              <a:t>77 %</a:t>
            </a:r>
            <a:endParaRPr lang="hu-H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  <p:bldP spid="51203" grpId="0" animBg="1"/>
      <p:bldP spid="51205" grpId="0" animBg="1"/>
      <p:bldP spid="20" grpId="0" animBg="1"/>
      <p:bldP spid="21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188640"/>
            <a:ext cx="3995936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Külföldi helyzetkép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Minőségi profi futball példaadó </a:t>
            </a: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szerepe ( játékosok, stadionok, hangulat, marketing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10-15 éve futó utánpótlás programok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Kiváló infrastrukturális háttér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Magas játékos létszám, hatalmas merítési lehetőségek ( volt gyarmatok, vendégmunkások  és a világ összes országából a választás lehetősége)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b="1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b="1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32040" y="188640"/>
            <a:ext cx="4032448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Magyarországi helyzetkép :</a:t>
            </a: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Élvonalbeli labdarúgás színvonala, hangulata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Többször félbehagyott és újrakezdett utánpótlás kiválasztási programok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5-6 éve elkezdett, optimálisabb körülmények közé helyezett utánpótlás képzési programok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sportág társadalmi megítélése miatt kevés játékos, kevés futballozni szándékozó gyerek, kicsi merítési lehetőség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Kép 3" descr="UEFA.jpg"/>
          <p:cNvPicPr/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91680" y="4581128"/>
            <a:ext cx="1080120" cy="1235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Kép 4" descr="FIF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3928" y="5085184"/>
            <a:ext cx="1224136" cy="1043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Kép 5" descr="https://encrypted-tbn0.gstatic.com/images?q=tbn:ANd9GcShcNHQ43f5DxXn7EVisDgtDH0Hwe0Ryzg9FP5g1_TJ1-Gu523Q4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653136"/>
            <a:ext cx="1080120" cy="1034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836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1560" y="188640"/>
            <a:ext cx="3995936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Külföldi helyzetkép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Minőségi profi futball példaadó </a:t>
            </a: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szerepe ( játékosok, stadionok, hangulat, marketing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10-15 éve futó utánpótlás programok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Kiváló infrastrukturális háttér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Magas játékos létszám, hatalmas merítési lehetőségek ( volt gyarmatok, vendégmunkások  és a világ összes országából a választás lehetősége)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b="1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b="1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716016" y="188640"/>
            <a:ext cx="4032448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Magyarországi helyzetkép :</a:t>
            </a: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Élvonalbeli labdarúgás színvonala, hangulata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Többször félbehagyott és újrakezdett utánpótlás kiválasztási programok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5-6 éve elkezdett, optimálisabb körülmények közé helyezett utánpótlás képzési programok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sportág társadalmi megítélése miatt kevés játékos, kevés futballozni szándékozó gyerek, kicsi merítési lehetőség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Kép 8" descr="FIF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920" y="5013176"/>
            <a:ext cx="1224136" cy="1043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Kép 9" descr="UEFA.jpg"/>
          <p:cNvPicPr/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403648" y="4653136"/>
            <a:ext cx="1080120" cy="1235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Kép 10" descr="https://encrypted-tbn0.gstatic.com/images?q=tbn:ANd9GcShcNHQ43f5DxXn7EVisDgtDH0Hwe0Ryzg9FP5g1_TJ1-Gu523Q4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25144"/>
            <a:ext cx="1080120" cy="1034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9144000" cy="6844632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395536" y="620688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helyzet egyáltalán nem olyan rossz, ahogy azt sokan lefestik</a:t>
            </a:r>
            <a:r>
              <a:rPr lang="hu-HU" dirty="0" smtClean="0"/>
              <a:t>…</a:t>
            </a:r>
            <a:endParaRPr lang="hu-HU" dirty="0"/>
          </a:p>
        </p:txBody>
      </p:sp>
      <p:pic>
        <p:nvPicPr>
          <p:cNvPr id="14" name="Kép 13" descr="letölté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1628800"/>
            <a:ext cx="2705100" cy="1695450"/>
          </a:xfrm>
          <a:prstGeom prst="rect">
            <a:avLst/>
          </a:prstGeom>
        </p:spPr>
      </p:pic>
      <p:pic>
        <p:nvPicPr>
          <p:cNvPr id="15" name="Picture 2" descr="https://encrypted-tbn1.gstatic.com/images?q=tbn:ANd9GcQOGBsJgoTwvcECHOaTaZF-_0efNHYUHEtuvqnZqbYDlg3I6wc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1988840"/>
            <a:ext cx="1847850" cy="2476501"/>
          </a:xfrm>
          <a:prstGeom prst="rect">
            <a:avLst/>
          </a:prstGeom>
          <a:noFill/>
        </p:spPr>
      </p:pic>
      <p:sp>
        <p:nvSpPr>
          <p:cNvPr id="16" name="Szövegdoboz 15"/>
          <p:cNvSpPr txBox="1"/>
          <p:nvPr/>
        </p:nvSpPr>
        <p:spPr>
          <a:xfrm>
            <a:off x="251520" y="4149080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De természetesen mindig van mit javítani a fejlődés érdekében…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36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Pictures\NextGen\FU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32656"/>
            <a:ext cx="3528392" cy="936104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2771800" y="188640"/>
            <a:ext cx="3528392" cy="369332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                      JÖVŐKÉP     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79512" y="188640"/>
            <a:ext cx="208823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        JÁTÉKOSOK     </a:t>
            </a:r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79512" y="620688"/>
            <a:ext cx="2088232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Utánpótlás játékosokban a megfelelő szorgalom, mentalitás és önértékelés kialakítása</a:t>
            </a:r>
          </a:p>
          <a:p>
            <a:r>
              <a:rPr lang="hu-HU" sz="1400" dirty="0" smtClean="0"/>
              <a:t>Felnőtt játékosok példamutató szerepének felismerése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79512" y="2348880"/>
            <a:ext cx="208823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       ÜGYNÖKÖK     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179512" y="2780928"/>
            <a:ext cx="2088232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Korrekt tájékoztatás a szülők felé és  együttműködés a nevelő klubokkal.</a:t>
            </a:r>
          </a:p>
          <a:p>
            <a:r>
              <a:rPr lang="hu-HU" sz="1400" dirty="0" smtClean="0"/>
              <a:t>Konkrét kapcsolatok megléte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79512" y="4221088"/>
            <a:ext cx="208823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            MÉDIA</a:t>
            </a:r>
            <a:endParaRPr lang="hu-HU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179512" y="4653136"/>
            <a:ext cx="2088232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Értékek felismerése és bemutatása</a:t>
            </a:r>
          </a:p>
          <a:p>
            <a:r>
              <a:rPr lang="hu-HU" sz="1400" dirty="0" smtClean="0"/>
              <a:t>Átfogó, korrekt tájékoztatás a szakterületen már bizonyított szakemberek megszólaltatása által</a:t>
            </a:r>
          </a:p>
          <a:p>
            <a:r>
              <a:rPr lang="hu-HU" sz="1400" dirty="0" smtClean="0"/>
              <a:t>Pozitív attitűd, segítő szándék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491880" y="1412776"/>
            <a:ext cx="208823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   TULAJDONOSOK</a:t>
            </a: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915816" y="1844824"/>
            <a:ext cx="3168352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Saját utánpótlásbázis felépítése és működtetése</a:t>
            </a:r>
          </a:p>
          <a:p>
            <a:r>
              <a:rPr lang="hu-HU" sz="1400" dirty="0" smtClean="0"/>
              <a:t>Saját nevelésű játékosok beépítése a felnőtt csapatba</a:t>
            </a:r>
          </a:p>
          <a:p>
            <a:r>
              <a:rPr lang="hu-HU" sz="1400" dirty="0" smtClean="0"/>
              <a:t>Ennek a filozófiának megfelelő vezetőedző választása</a:t>
            </a:r>
            <a:endParaRPr lang="hu-HU" sz="14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771800" y="3356992"/>
            <a:ext cx="360040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    KÖZÖS FELELŐSSÉG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555776" y="4005064"/>
            <a:ext cx="4032448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Jól szervezett, területi elven működtetett és szakmailag kontrollált országos szintű utánpótlás nevelő program kiépítése és működtetése.</a:t>
            </a:r>
          </a:p>
          <a:p>
            <a:r>
              <a:rPr lang="hu-HU" sz="1400" dirty="0" smtClean="0"/>
              <a:t>Rendszeres szakmai továbbképzések és minőségbiztosítási számonkérési rendszer kidolgozása és működtetése a különböző végzettségi szinteknek megfelelően az edzőképzés által.</a:t>
            </a:r>
          </a:p>
          <a:p>
            <a:r>
              <a:rPr lang="hu-HU" sz="1400" dirty="0" smtClean="0"/>
              <a:t>Korosztályos válogatottak kiválasztási és versenyeztetési rendszerének biztosítása.</a:t>
            </a:r>
          </a:p>
          <a:p>
            <a:endParaRPr lang="hu-HU" sz="1400" dirty="0" smtClean="0"/>
          </a:p>
          <a:p>
            <a:endParaRPr lang="hu-HU" sz="1400" dirty="0" smtClean="0"/>
          </a:p>
          <a:p>
            <a:endParaRPr lang="hu-HU" sz="1400" dirty="0" smtClean="0"/>
          </a:p>
        </p:txBody>
      </p:sp>
      <p:sp>
        <p:nvSpPr>
          <p:cNvPr id="14" name="Szövegdoboz 13"/>
          <p:cNvSpPr txBox="1"/>
          <p:nvPr/>
        </p:nvSpPr>
        <p:spPr>
          <a:xfrm>
            <a:off x="3563888" y="6165304"/>
            <a:ext cx="208823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             </a:t>
            </a:r>
            <a:r>
              <a:rPr lang="hu-HU" b="1" dirty="0" smtClean="0"/>
              <a:t>MLSZ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732240" y="188640"/>
            <a:ext cx="223224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             </a:t>
            </a:r>
            <a:r>
              <a:rPr lang="hu-HU" b="1" dirty="0" smtClean="0"/>
              <a:t>EDZŐK</a:t>
            </a:r>
            <a:endParaRPr lang="hu-HU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732240" y="620688"/>
            <a:ext cx="2232248" cy="2880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Folyamatos és rendszeres ismeretbővítés igénye</a:t>
            </a:r>
          </a:p>
          <a:p>
            <a:r>
              <a:rPr lang="hu-HU" sz="1400" dirty="0" smtClean="0"/>
              <a:t>Szakmai és emberi példamutatásra törekvés megléte</a:t>
            </a:r>
          </a:p>
          <a:p>
            <a:r>
              <a:rPr lang="hu-HU" sz="1400" dirty="0" smtClean="0"/>
              <a:t>Korosztályos képzési és nevelési feladatok megoldásának hiánytalan ismerete és felhasználása</a:t>
            </a:r>
          </a:p>
          <a:p>
            <a:r>
              <a:rPr lang="hu-HU" sz="1400" dirty="0" smtClean="0"/>
              <a:t>Vezetőedzőként a saját nevelésű fiatalok favorizálása,segítése és további fejlesztése.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6732240" y="3645024"/>
            <a:ext cx="223224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           </a:t>
            </a:r>
            <a:r>
              <a:rPr lang="hu-HU" b="1" dirty="0" smtClean="0"/>
              <a:t>SZÜLŐK</a:t>
            </a:r>
            <a:endParaRPr lang="hu-HU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6732240" y="4077072"/>
            <a:ext cx="2232248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Korrekt és tisztánlátó együttműködés a klubokkal és edzőkkel</a:t>
            </a:r>
          </a:p>
          <a:p>
            <a:r>
              <a:rPr lang="hu-HU" sz="1400" dirty="0" smtClean="0"/>
              <a:t>Megfelelő szintű elvárások és követelmény támasztás a gyermekükkel szemben</a:t>
            </a:r>
          </a:p>
          <a:p>
            <a:r>
              <a:rPr lang="hu-HU" sz="1400" dirty="0" smtClean="0"/>
              <a:t>Személyes példamutatás a különböző élet- és konfliktushelyzetekben</a:t>
            </a:r>
          </a:p>
        </p:txBody>
      </p:sp>
    </p:spTree>
    <p:extLst>
      <p:ext uri="{BB962C8B-B14F-4D97-AF65-F5344CB8AC3E}">
        <p14:creationId xmlns="" xmlns:p14="http://schemas.microsoft.com/office/powerpoint/2010/main" val="41836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9144000" cy="6844632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1259632" y="2996952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83568" y="306896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Köszönöm megtisztelő figyelmüket !</a:t>
            </a:r>
            <a:endParaRPr lang="hu-H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34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1560" y="188640"/>
            <a:ext cx="3995936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Külföldi helyzetkép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Minőségi profi futball példaadó </a:t>
            </a: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szerepe ( játékosok, stadionok, hangulat, marketing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10-15 éve futó utánpótlás programok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Kiváló infrastrukturális háttér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Magas játékos létszám, hatalmas merítési lehetőségek ( volt gyarmatok, vendégmunkások  és a világ összes országából a választás lehetősége)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b="1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b="1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716016" y="188640"/>
            <a:ext cx="4032448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Magyarországi helyzetkép :</a:t>
            </a: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Élvonalbeli labdarúgás színvonala, hangulata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Többször félbehagyott és újrakezdett utánpótlás kiválasztási programok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5-6 éve elkezdett, optimálisabb körülmények közé helyezett utánpótlás képzési programok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sportág társadalmi megítélése miatt kevés játékos, kevés futballozni szándékozó gyerek, kicsi merítési lehetőség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Kép 8" descr="FIF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920" y="5013176"/>
            <a:ext cx="1224136" cy="1043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Kép 9" descr="UEFA.jpg"/>
          <p:cNvPicPr/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403648" y="4653136"/>
            <a:ext cx="1080120" cy="1235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Kép 10" descr="https://encrypted-tbn0.gstatic.com/images?q=tbn:ANd9GcShcNHQ43f5DxXn7EVisDgtDH0Hwe0Ryzg9FP5g1_TJ1-Gu523Q4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25144"/>
            <a:ext cx="1080120" cy="1034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9144000" cy="6844632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395536" y="548680"/>
            <a:ext cx="1656184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hu-HU" dirty="0" smtClean="0"/>
              <a:t>VÉLEMÉNY 1  : 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95536" y="1772816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„Hol vannak már az akadémiák játékosai, külföldön az ilyen </a:t>
            </a:r>
          </a:p>
          <a:p>
            <a:endParaRPr lang="hu-HU" sz="2400" dirty="0" smtClean="0">
              <a:solidFill>
                <a:srgbClr val="FF0000"/>
              </a:solidFill>
            </a:endParaRPr>
          </a:p>
          <a:p>
            <a:r>
              <a:rPr lang="hu-HU" sz="2400" dirty="0" smtClean="0">
                <a:solidFill>
                  <a:srgbClr val="FF0000"/>
                </a:solidFill>
              </a:rPr>
              <a:t>korosztályú játékosok már tömegesen szerepelnek </a:t>
            </a:r>
          </a:p>
          <a:p>
            <a:endParaRPr lang="hu-HU" sz="2400" dirty="0" smtClean="0">
              <a:solidFill>
                <a:srgbClr val="FF0000"/>
              </a:solidFill>
            </a:endParaRPr>
          </a:p>
          <a:p>
            <a:r>
              <a:rPr lang="hu-HU" sz="2400" dirty="0" smtClean="0">
                <a:solidFill>
                  <a:srgbClr val="FF0000"/>
                </a:solidFill>
              </a:rPr>
              <a:t>meghatározó játékosként csapataikban…”</a:t>
            </a:r>
            <a:endParaRPr lang="hu-HU" sz="2400" dirty="0">
              <a:solidFill>
                <a:srgbClr val="FF0000"/>
              </a:solidFill>
            </a:endParaRPr>
          </a:p>
        </p:txBody>
      </p:sp>
      <p:pic>
        <p:nvPicPr>
          <p:cNvPr id="15" name="Picture 2" descr="https://encrypted-tbn1.gstatic.com/images?q=tbn:ANd9GcSg9xgs_zk7Ayzwskb49l4vkIKt9kjWb0U3ewoNSH_srrfb-2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3861048"/>
            <a:ext cx="1800200" cy="2400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836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3568" y="188640"/>
          <a:ext cx="6764337" cy="6367463"/>
        </p:xfrm>
        <a:graphic>
          <a:graphicData uri="http://schemas.openxmlformats.org/presentationml/2006/ole">
            <p:oleObj spid="_x0000_s1026" name="Dokumentum" r:id="rId3" imgW="6764545" imgH="6366829" progId="Word.Document.12">
              <p:embed/>
            </p:oleObj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7236296" y="4221088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3 M €</a:t>
            </a:r>
            <a:endParaRPr lang="hu-HU" sz="1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7164288" y="5517232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10 M €</a:t>
            </a:r>
            <a:endParaRPr lang="hu-HU" sz="1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7236296" y="476672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6 M €</a:t>
            </a:r>
            <a:endParaRPr lang="hu-HU" sz="1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092280" y="764704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0.9 M €</a:t>
            </a:r>
            <a:endParaRPr lang="hu-HU" sz="1600" dirty="0"/>
          </a:p>
        </p:txBody>
      </p:sp>
    </p:spTree>
    <p:extLst>
      <p:ext uri="{BB962C8B-B14F-4D97-AF65-F5344CB8AC3E}">
        <p14:creationId xmlns="" xmlns:p14="http://schemas.microsoft.com/office/powerpoint/2010/main" val="41836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827584" y="620688"/>
          <a:ext cx="7532886" cy="485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1836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11560" y="404664"/>
          <a:ext cx="806489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1836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1560" y="188640"/>
            <a:ext cx="3995936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Külföldi helyzetkép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Minőségi profi futball példaadó </a:t>
            </a: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szerepe ( játékosok, stadionok, hangulat, marketing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10-15 éve futó utánpótlás programok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Kiváló infrastrukturális háttér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Magas játékos létszám, hatalmas merítési lehetőségek ( volt gyarmatok, vendégmunkások  és a világ összes országából a választás lehetősége)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b="1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b="1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716016" y="188640"/>
            <a:ext cx="4032448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Magyarországi helyzetkép :</a:t>
            </a: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Élvonalbeli labdarúgás színvonala, hangulata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Többször félbehagyott és újrakezdett utánpótlás kiválasztási programok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5-6 éve elkezdett, optimálisabb körülmények közé helyezett utánpótlás képzési programok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sportág társadalmi megítélése miatt kevés játékos, kevés futballozni szándékozó gyerek, kicsi merítési lehetőség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Kép 8" descr="FIF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920" y="5013176"/>
            <a:ext cx="1224136" cy="1043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Kép 9" descr="UEFA.jpg"/>
          <p:cNvPicPr/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403648" y="4653136"/>
            <a:ext cx="1080120" cy="1235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Kép 10" descr="https://encrypted-tbn0.gstatic.com/images?q=tbn:ANd9GcShcNHQ43f5DxXn7EVisDgtDH0Hwe0Ryzg9FP5g1_TJ1-Gu523Q4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25144"/>
            <a:ext cx="1080120" cy="1034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9144000" cy="6844632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395536" y="548680"/>
            <a:ext cx="1656184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hu-HU" dirty="0" smtClean="0"/>
              <a:t>VÉLEMÉNY 2  : 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67544" y="177281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„A külföldi akadémiák ontják a saját nevelésű játékosokat a </a:t>
            </a:r>
          </a:p>
          <a:p>
            <a:endParaRPr lang="hu-HU" sz="2400" dirty="0" smtClean="0">
              <a:solidFill>
                <a:srgbClr val="FF0000"/>
              </a:solidFill>
            </a:endParaRPr>
          </a:p>
          <a:p>
            <a:r>
              <a:rPr lang="hu-HU" sz="2400" dirty="0" smtClean="0">
                <a:solidFill>
                  <a:srgbClr val="FF0000"/>
                </a:solidFill>
              </a:rPr>
              <a:t>felnőtt csapatukba…” </a:t>
            </a:r>
            <a:endParaRPr lang="hu-HU" sz="2400" dirty="0">
              <a:solidFill>
                <a:srgbClr val="FF0000"/>
              </a:solidFill>
            </a:endParaRPr>
          </a:p>
        </p:txBody>
      </p:sp>
      <p:pic>
        <p:nvPicPr>
          <p:cNvPr id="15" name="Picture 2" descr="https://encrypted-tbn1.gstatic.com/images?q=tbn:ANd9GcRlw6gnlE4fQPMW90_NpzuGpEcnNr1IlFiiYI3JUS-MdNIyUW-0w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3212976"/>
            <a:ext cx="2437546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836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116013" y="0"/>
          <a:ext cx="7523162" cy="8037513"/>
        </p:xfrm>
        <a:graphic>
          <a:graphicData uri="http://schemas.openxmlformats.org/presentationml/2006/ole">
            <p:oleObj spid="_x0000_s2050" name="Dokumentum" r:id="rId3" imgW="7253461" imgH="9604065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1836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3568" y="476672"/>
          <a:ext cx="7791452" cy="5295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1836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1377</Words>
  <Application>Microsoft Office PowerPoint</Application>
  <PresentationFormat>Diavetítés a képernyőre (4:3 oldalarány)</PresentationFormat>
  <Paragraphs>401</Paragraphs>
  <Slides>22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4" baseType="lpstr">
      <vt:lpstr>Office-téma</vt:lpstr>
      <vt:lpstr>Dokumentum</vt:lpstr>
      <vt:lpstr>LOREM IPSUM DOLOR SIT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Nagyiványi Márton</dc:creator>
  <cp:lastModifiedBy>Lenovo</cp:lastModifiedBy>
  <cp:revision>14</cp:revision>
  <dcterms:created xsi:type="dcterms:W3CDTF">2012-12-19T14:26:36Z</dcterms:created>
  <dcterms:modified xsi:type="dcterms:W3CDTF">2013-01-09T21:08:09Z</dcterms:modified>
</cp:coreProperties>
</file>